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3.xml" ContentType="application/vnd.openxmlformats-officedocument.drawingml.chart+xml"/>
  <Override PartName="/ppt/notesSlides/notesSlide85.xml" ContentType="application/vnd.openxmlformats-officedocument.presentationml.notesSlide+xml"/>
  <Override PartName="/ppt/charts/chart4.xml" ContentType="application/vnd.openxmlformats-officedocument.drawingml.chart+xml"/>
  <Override PartName="/ppt/notesSlides/notesSlide86.xml" ContentType="application/vnd.openxmlformats-officedocument.presentationml.notesSlide+xml"/>
  <Override PartName="/ppt/charts/chart5.xml" ContentType="application/vnd.openxmlformats-officedocument.drawingml.chart+xml"/>
  <Override PartName="/ppt/notesSlides/notesSlide87.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88.xml" ContentType="application/vnd.openxmlformats-officedocument.presentationml.notesSlide+xml"/>
  <Override PartName="/ppt/charts/chart7.xml" ContentType="application/vnd.openxmlformats-officedocument.drawingml.chart+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4.xml" ContentType="application/vnd.openxmlformats-officedocument.drawingml.chartshapes+xml"/>
  <Override PartName="/ppt/notesSlides/notesSlide91.xml" ContentType="application/vnd.openxmlformats-officedocument.presentationml.notesSlide+xml"/>
  <Override PartName="/ppt/charts/chart11.xml" ContentType="application/vnd.openxmlformats-officedocument.drawingml.chart+xml"/>
  <Override PartName="/ppt/notesSlides/notesSlide9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18.xml" ContentType="application/vnd.openxmlformats-officedocument.drawingml.chart+xml"/>
  <Override PartName="/ppt/notesSlides/notesSlide98.xml" ContentType="application/vnd.openxmlformats-officedocument.presentationml.notesSlide+xml"/>
  <Override PartName="/ppt/tags/tag18.xml" ContentType="application/vnd.openxmlformats-officedocument.presentationml.tags+xml"/>
  <Override PartName="/ppt/notesSlides/notesSlide99.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21.xml" ContentType="application/vnd.openxmlformats-officedocument.drawingml.chart+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tags/tag19.xml" ContentType="application/vnd.openxmlformats-officedocument.presentationml.tags+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sldIdLst>
    <p:sldId id="487" r:id="rId2"/>
    <p:sldId id="392" r:id="rId3"/>
    <p:sldId id="393" r:id="rId4"/>
    <p:sldId id="500" r:id="rId5"/>
    <p:sldId id="475" r:id="rId6"/>
    <p:sldId id="473" r:id="rId7"/>
    <p:sldId id="474" r:id="rId8"/>
    <p:sldId id="476" r:id="rId9"/>
    <p:sldId id="365" r:id="rId10"/>
    <p:sldId id="308" r:id="rId11"/>
    <p:sldId id="309" r:id="rId12"/>
    <p:sldId id="313" r:id="rId13"/>
    <p:sldId id="396" r:id="rId14"/>
    <p:sldId id="397" r:id="rId15"/>
    <p:sldId id="398" r:id="rId16"/>
    <p:sldId id="399" r:id="rId17"/>
    <p:sldId id="400" r:id="rId18"/>
    <p:sldId id="401" r:id="rId19"/>
    <p:sldId id="402" r:id="rId20"/>
    <p:sldId id="403" r:id="rId21"/>
    <p:sldId id="327" r:id="rId22"/>
    <p:sldId id="462" r:id="rId23"/>
    <p:sldId id="463" r:id="rId24"/>
    <p:sldId id="395" r:id="rId25"/>
    <p:sldId id="338" r:id="rId26"/>
    <p:sldId id="337" r:id="rId27"/>
    <p:sldId id="483" r:id="rId28"/>
    <p:sldId id="257" r:id="rId29"/>
    <p:sldId id="382" r:id="rId30"/>
    <p:sldId id="383" r:id="rId31"/>
    <p:sldId id="344" r:id="rId32"/>
    <p:sldId id="328" r:id="rId33"/>
    <p:sldId id="330" r:id="rId34"/>
    <p:sldId id="311" r:id="rId35"/>
    <p:sldId id="312" r:id="rId36"/>
    <p:sldId id="355" r:id="rId37"/>
    <p:sldId id="356" r:id="rId38"/>
    <p:sldId id="376" r:id="rId39"/>
    <p:sldId id="385" r:id="rId40"/>
    <p:sldId id="386" r:id="rId41"/>
    <p:sldId id="343" r:id="rId42"/>
    <p:sldId id="322" r:id="rId43"/>
    <p:sldId id="324" r:id="rId44"/>
    <p:sldId id="347" r:id="rId45"/>
    <p:sldId id="481" r:id="rId46"/>
    <p:sldId id="480" r:id="rId47"/>
    <p:sldId id="482" r:id="rId48"/>
    <p:sldId id="498" r:id="rId49"/>
    <p:sldId id="318" r:id="rId50"/>
    <p:sldId id="351" r:id="rId51"/>
    <p:sldId id="469" r:id="rId52"/>
    <p:sldId id="470" r:id="rId53"/>
    <p:sldId id="409" r:id="rId54"/>
    <p:sldId id="479" r:id="rId55"/>
    <p:sldId id="471" r:id="rId56"/>
    <p:sldId id="472" r:id="rId57"/>
    <p:sldId id="323" r:id="rId58"/>
    <p:sldId id="448" r:id="rId59"/>
    <p:sldId id="449" r:id="rId60"/>
    <p:sldId id="484" r:id="rId61"/>
    <p:sldId id="379" r:id="rId62"/>
    <p:sldId id="377" r:id="rId63"/>
    <p:sldId id="405" r:id="rId64"/>
    <p:sldId id="464" r:id="rId65"/>
    <p:sldId id="468" r:id="rId66"/>
    <p:sldId id="467" r:id="rId67"/>
    <p:sldId id="465" r:id="rId68"/>
    <p:sldId id="411" r:id="rId69"/>
    <p:sldId id="413" r:id="rId70"/>
    <p:sldId id="414" r:id="rId71"/>
    <p:sldId id="415" r:id="rId72"/>
    <p:sldId id="496" r:id="rId73"/>
    <p:sldId id="416" r:id="rId74"/>
    <p:sldId id="485" r:id="rId75"/>
    <p:sldId id="447" r:id="rId76"/>
    <p:sldId id="417" r:id="rId77"/>
    <p:sldId id="490" r:id="rId78"/>
    <p:sldId id="424" r:id="rId79"/>
    <p:sldId id="425" r:id="rId80"/>
    <p:sldId id="420" r:id="rId81"/>
    <p:sldId id="421" r:id="rId82"/>
    <p:sldId id="422" r:id="rId83"/>
    <p:sldId id="326" r:id="rId84"/>
    <p:sldId id="259" r:id="rId85"/>
    <p:sldId id="374" r:id="rId86"/>
    <p:sldId id="349" r:id="rId87"/>
    <p:sldId id="457" r:id="rId88"/>
    <p:sldId id="384" r:id="rId89"/>
    <p:sldId id="491" r:id="rId90"/>
    <p:sldId id="442" r:id="rId91"/>
    <p:sldId id="350" r:id="rId92"/>
    <p:sldId id="443" r:id="rId93"/>
    <p:sldId id="452" r:id="rId94"/>
    <p:sldId id="451" r:id="rId95"/>
    <p:sldId id="341" r:id="rId96"/>
    <p:sldId id="499" r:id="rId97"/>
    <p:sldId id="440" r:id="rId98"/>
    <p:sldId id="362" r:id="rId99"/>
    <p:sldId id="436" r:id="rId100"/>
    <p:sldId id="437" r:id="rId101"/>
    <p:sldId id="284" r:id="rId102"/>
    <p:sldId id="438" r:id="rId103"/>
    <p:sldId id="492" r:id="rId104"/>
    <p:sldId id="493" r:id="rId105"/>
    <p:sldId id="494" r:id="rId106"/>
    <p:sldId id="495" r:id="rId107"/>
    <p:sldId id="441" r:id="rId108"/>
    <p:sldId id="459" r:id="rId109"/>
    <p:sldId id="460" r:id="rId110"/>
    <p:sldId id="461" r:id="rId111"/>
    <p:sldId id="286" r:id="rId112"/>
    <p:sldId id="358" r:id="rId113"/>
    <p:sldId id="445" r:id="rId114"/>
    <p:sldId id="488" r:id="rId115"/>
    <p:sldId id="446" r:id="rId116"/>
    <p:sldId id="432" r:id="rId117"/>
    <p:sldId id="429" r:id="rId118"/>
    <p:sldId id="430" r:id="rId119"/>
    <p:sldId id="433" r:id="rId120"/>
    <p:sldId id="434" r:id="rId121"/>
    <p:sldId id="369" r:id="rId122"/>
    <p:sldId id="388" r:id="rId123"/>
    <p:sldId id="389" r:id="rId124"/>
    <p:sldId id="390" r:id="rId125"/>
    <p:sldId id="380" r:id="rId126"/>
    <p:sldId id="352" r:id="rId127"/>
    <p:sldId id="378" r:id="rId128"/>
    <p:sldId id="353" r:id="rId129"/>
    <p:sldId id="359" r:id="rId130"/>
    <p:sldId id="357" r:id="rId131"/>
    <p:sldId id="497" r:id="rId132"/>
    <p:sldId id="426" r:id="rId133"/>
    <p:sldId id="334" r:id="rId134"/>
    <p:sldId id="427" r:id="rId135"/>
  </p:sldIdLst>
  <p:sldSz cx="9144000" cy="6858000" type="screen4x3"/>
  <p:notesSz cx="6858000" cy="9144000"/>
  <p:custDataLst>
    <p:tags r:id="rId1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CC2"/>
    <a:srgbClr val="0048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58472" autoAdjust="0"/>
  </p:normalViewPr>
  <p:slideViewPr>
    <p:cSldViewPr>
      <p:cViewPr varScale="1">
        <p:scale>
          <a:sx n="62" d="100"/>
          <a:sy n="62" d="100"/>
        </p:scale>
        <p:origin x="-108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478"/>
    </p:cViewPr>
  </p:sorterViewPr>
  <p:notesViewPr>
    <p:cSldViewPr>
      <p:cViewPr varScale="1">
        <p:scale>
          <a:sx n="57" d="100"/>
          <a:sy n="57" d="100"/>
        </p:scale>
        <p:origin x="-17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j-lt"/>
              </a:defRPr>
            </a:pPr>
            <a:r>
              <a:rPr lang="en-US" sz="1400" b="1" i="0" u="none" strike="noStrike" baseline="0" dirty="0" smtClean="0">
                <a:effectLst/>
                <a:latin typeface="+mj-lt"/>
              </a:rPr>
              <a:t>The Effect of Federal Controls on Synthetic Cannabis Calls to Poison Centers</a:t>
            </a:r>
            <a:endParaRPr lang="en-US" sz="1400" dirty="0">
              <a:latin typeface="+mj-lt"/>
            </a:endParaRPr>
          </a:p>
        </c:rich>
      </c:tx>
      <c:layout>
        <c:manualLayout>
          <c:xMode val="edge"/>
          <c:yMode val="edge"/>
          <c:x val="7.8600505125538553E-2"/>
          <c:y val="1.8867924528301886E-2"/>
        </c:manualLayout>
      </c:layout>
      <c:overlay val="1"/>
    </c:title>
    <c:autoTitleDeleted val="0"/>
    <c:plotArea>
      <c:layout>
        <c:manualLayout>
          <c:layoutTarget val="inner"/>
          <c:xMode val="edge"/>
          <c:yMode val="edge"/>
          <c:x val="0.21492745010647255"/>
          <c:y val="0.30317288169167533"/>
          <c:w val="0.67403704253949392"/>
          <c:h val="0.57958129054622887"/>
        </c:manualLayout>
      </c:layout>
      <c:lineChart>
        <c:grouping val="standard"/>
        <c:varyColors val="0"/>
        <c:ser>
          <c:idx val="0"/>
          <c:order val="0"/>
          <c:tx>
            <c:strRef>
              <c:f>Sheet1!$B$1</c:f>
              <c:strCache>
                <c:ptCount val="1"/>
                <c:pt idx="0">
                  <c:v>U.S.</c:v>
                </c:pt>
              </c:strCache>
            </c:strRef>
          </c:tx>
          <c:marker>
            <c:symbol val="none"/>
          </c:marker>
          <c:cat>
            <c:numRef>
              <c:f>Sheet1!$A$2:$A$45</c:f>
              <c:numCache>
                <c:formatCode>General</c:formatCode>
                <c:ptCount val="44"/>
                <c:pt idx="0">
                  <c:v>2010</c:v>
                </c:pt>
                <c:pt idx="12">
                  <c:v>2011</c:v>
                </c:pt>
                <c:pt idx="24">
                  <c:v>2012</c:v>
                </c:pt>
                <c:pt idx="36">
                  <c:v>2013</c:v>
                </c:pt>
              </c:numCache>
            </c:numRef>
          </c:cat>
          <c:val>
            <c:numRef>
              <c:f>Sheet1!$B$2:$B$45</c:f>
              <c:numCache>
                <c:formatCode>General</c:formatCode>
                <c:ptCount val="44"/>
                <c:pt idx="0">
                  <c:v>0</c:v>
                </c:pt>
                <c:pt idx="1">
                  <c:v>32</c:v>
                </c:pt>
                <c:pt idx="2">
                  <c:v>99</c:v>
                </c:pt>
                <c:pt idx="3">
                  <c:v>116</c:v>
                </c:pt>
                <c:pt idx="4">
                  <c:v>198</c:v>
                </c:pt>
                <c:pt idx="5">
                  <c:v>176</c:v>
                </c:pt>
                <c:pt idx="6">
                  <c:v>248</c:v>
                </c:pt>
                <c:pt idx="7">
                  <c:v>326</c:v>
                </c:pt>
                <c:pt idx="8">
                  <c:v>340</c:v>
                </c:pt>
                <c:pt idx="9">
                  <c:v>413</c:v>
                </c:pt>
                <c:pt idx="10">
                  <c:v>479</c:v>
                </c:pt>
                <c:pt idx="11">
                  <c:v>455</c:v>
                </c:pt>
                <c:pt idx="12">
                  <c:v>394</c:v>
                </c:pt>
                <c:pt idx="13">
                  <c:v>426</c:v>
                </c:pt>
                <c:pt idx="14">
                  <c:v>524</c:v>
                </c:pt>
                <c:pt idx="15">
                  <c:v>544</c:v>
                </c:pt>
                <c:pt idx="16">
                  <c:v>597</c:v>
                </c:pt>
                <c:pt idx="17">
                  <c:v>620</c:v>
                </c:pt>
                <c:pt idx="18">
                  <c:v>705</c:v>
                </c:pt>
                <c:pt idx="19">
                  <c:v>645</c:v>
                </c:pt>
                <c:pt idx="20">
                  <c:v>669</c:v>
                </c:pt>
                <c:pt idx="21">
                  <c:v>681</c:v>
                </c:pt>
                <c:pt idx="22">
                  <c:v>611</c:v>
                </c:pt>
                <c:pt idx="23">
                  <c:v>552</c:v>
                </c:pt>
                <c:pt idx="24">
                  <c:v>657</c:v>
                </c:pt>
                <c:pt idx="25">
                  <c:v>633</c:v>
                </c:pt>
                <c:pt idx="26">
                  <c:v>643</c:v>
                </c:pt>
                <c:pt idx="27">
                  <c:v>498</c:v>
                </c:pt>
                <c:pt idx="28">
                  <c:v>507</c:v>
                </c:pt>
                <c:pt idx="29">
                  <c:v>497</c:v>
                </c:pt>
                <c:pt idx="30">
                  <c:v>455</c:v>
                </c:pt>
                <c:pt idx="31">
                  <c:v>343</c:v>
                </c:pt>
                <c:pt idx="32">
                  <c:v>307</c:v>
                </c:pt>
                <c:pt idx="33">
                  <c:v>249</c:v>
                </c:pt>
                <c:pt idx="34">
                  <c:v>200</c:v>
                </c:pt>
                <c:pt idx="35">
                  <c:v>216</c:v>
                </c:pt>
                <c:pt idx="36">
                  <c:v>177</c:v>
                </c:pt>
                <c:pt idx="37">
                  <c:v>251</c:v>
                </c:pt>
                <c:pt idx="38">
                  <c:v>252</c:v>
                </c:pt>
                <c:pt idx="39">
                  <c:v>267</c:v>
                </c:pt>
                <c:pt idx="40">
                  <c:v>276</c:v>
                </c:pt>
                <c:pt idx="41">
                  <c:v>224</c:v>
                </c:pt>
                <c:pt idx="42">
                  <c:v>181</c:v>
                </c:pt>
                <c:pt idx="43">
                  <c:v>193</c:v>
                </c:pt>
              </c:numCache>
            </c:numRef>
          </c:val>
          <c:smooth val="0"/>
        </c:ser>
        <c:dLbls>
          <c:showLegendKey val="0"/>
          <c:showVal val="0"/>
          <c:showCatName val="0"/>
          <c:showSerName val="0"/>
          <c:showPercent val="0"/>
          <c:showBubbleSize val="0"/>
        </c:dLbls>
        <c:marker val="1"/>
        <c:smooth val="0"/>
        <c:axId val="124092800"/>
        <c:axId val="124094336"/>
      </c:lineChart>
      <c:catAx>
        <c:axId val="124092800"/>
        <c:scaling>
          <c:orientation val="minMax"/>
        </c:scaling>
        <c:delete val="0"/>
        <c:axPos val="b"/>
        <c:numFmt formatCode="General" sourceLinked="1"/>
        <c:majorTickMark val="out"/>
        <c:minorTickMark val="none"/>
        <c:tickLblPos val="nextTo"/>
        <c:txPr>
          <a:bodyPr/>
          <a:lstStyle/>
          <a:p>
            <a:pPr>
              <a:defRPr sz="1200" b="0">
                <a:latin typeface="Arial Narrow" pitchFamily="34" charset="0"/>
              </a:defRPr>
            </a:pPr>
            <a:endParaRPr lang="en-US"/>
          </a:p>
        </c:txPr>
        <c:crossAx val="124094336"/>
        <c:crosses val="autoZero"/>
        <c:auto val="1"/>
        <c:lblAlgn val="ctr"/>
        <c:lblOffset val="100"/>
        <c:tickLblSkip val="6"/>
        <c:tickMarkSkip val="6"/>
        <c:noMultiLvlLbl val="1"/>
      </c:catAx>
      <c:valAx>
        <c:axId val="124094336"/>
        <c:scaling>
          <c:orientation val="minMax"/>
          <c:max val="800"/>
        </c:scaling>
        <c:delete val="0"/>
        <c:axPos val="l"/>
        <c:numFmt formatCode="General" sourceLinked="1"/>
        <c:majorTickMark val="out"/>
        <c:minorTickMark val="none"/>
        <c:tickLblPos val="nextTo"/>
        <c:txPr>
          <a:bodyPr/>
          <a:lstStyle/>
          <a:p>
            <a:pPr>
              <a:defRPr sz="1400"/>
            </a:pPr>
            <a:endParaRPr lang="en-US"/>
          </a:p>
        </c:txPr>
        <c:crossAx val="124092800"/>
        <c:crosses val="autoZero"/>
        <c:crossBetween val="between"/>
      </c:valAx>
    </c:plotArea>
    <c:plotVisOnly val="1"/>
    <c:dispBlanksAs val="gap"/>
    <c:showDLblsOverMax val="0"/>
  </c:chart>
  <c:txPr>
    <a:bodyPr/>
    <a:lstStyle/>
    <a:p>
      <a:pPr>
        <a:defRPr sz="1800" b="1"/>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18942775465164"/>
          <c:y val="3.3260118800939362E-2"/>
          <c:w val="0.51632178143337182"/>
          <c:h val="0.94809964543905711"/>
        </c:manualLayout>
      </c:layout>
      <c:pieChart>
        <c:varyColors val="1"/>
        <c:ser>
          <c:idx val="0"/>
          <c:order val="0"/>
          <c:dLbls>
            <c:dLbl>
              <c:idx val="0"/>
              <c:delete val="1"/>
            </c:dLbl>
            <c:dLbl>
              <c:idx val="1"/>
              <c:delete val="1"/>
            </c:dLbl>
            <c:dLbl>
              <c:idx val="2"/>
              <c:delete val="1"/>
            </c:dLbl>
            <c:dLbl>
              <c:idx val="3"/>
              <c:delete val="1"/>
            </c:dLbl>
            <c:dLbl>
              <c:idx val="4"/>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layout>
                <c:manualLayout>
                  <c:x val="3.359737861361288E-2"/>
                  <c:y val="-6.4816333224007872E-2"/>
                </c:manualLayout>
              </c:layout>
              <c:showLegendKey val="0"/>
              <c:showVal val="0"/>
              <c:showCatName val="1"/>
              <c:showSerName val="0"/>
              <c:showPercent val="1"/>
              <c:showBubbleSize val="0"/>
            </c:dLbl>
            <c:dLbl>
              <c:idx val="22"/>
              <c:delete val="1"/>
            </c:dLbl>
            <c:dLbl>
              <c:idx val="23"/>
              <c:delete val="1"/>
            </c:dLbl>
            <c:dLbl>
              <c:idx val="24"/>
              <c:delete val="1"/>
            </c:dLbl>
            <c:dLbl>
              <c:idx val="25"/>
              <c:delete val="1"/>
            </c:dLbl>
            <c:dLbl>
              <c:idx val="26"/>
              <c:delete val="1"/>
            </c:dLbl>
            <c:dLbl>
              <c:idx val="27"/>
              <c:delete val="1"/>
            </c:dLbl>
            <c:dLbl>
              <c:idx val="28"/>
              <c:delete val="1"/>
            </c:dLbl>
            <c:dLbl>
              <c:idx val="29"/>
              <c:layout>
                <c:manualLayout>
                  <c:x val="0.13378453734385168"/>
                  <c:y val="-9.843100745565217E-2"/>
                </c:manualLayout>
              </c:layout>
              <c:showLegendKey val="0"/>
              <c:showVal val="0"/>
              <c:showCatName val="1"/>
              <c:showSerName val="0"/>
              <c:showPercent val="1"/>
              <c:showBubbleSize val="0"/>
            </c:dLbl>
            <c:dLbl>
              <c:idx val="30"/>
              <c:delete val="1"/>
            </c:dLbl>
            <c:dLbl>
              <c:idx val="31"/>
              <c:delete val="1"/>
            </c:dLbl>
            <c:dLbl>
              <c:idx val="32"/>
              <c:delete val="1"/>
            </c:dLbl>
            <c:dLbl>
              <c:idx val="33"/>
              <c:layout>
                <c:manualLayout>
                  <c:x val="0.17008723855306859"/>
                  <c:y val="-8.1195461013421136E-2"/>
                </c:manualLayout>
              </c:layout>
              <c:tx>
                <c:rich>
                  <a:bodyPr/>
                  <a:lstStyle/>
                  <a:p>
                    <a:r>
                      <a:rPr lang="en-US" dirty="0"/>
                      <a:t>SYNTHETIC CANN
6%</a:t>
                    </a:r>
                  </a:p>
                </c:rich>
              </c:tx>
              <c:showLegendKey val="0"/>
              <c:showVal val="0"/>
              <c:showCatName val="1"/>
              <c:showSerName val="0"/>
              <c:showPercent val="1"/>
              <c:showBubbleSize val="0"/>
            </c:dLbl>
            <c:dLbl>
              <c:idx val="35"/>
              <c:delete val="1"/>
            </c:dLbl>
            <c:dLbl>
              <c:idx val="36"/>
              <c:delete val="1"/>
            </c:dLbl>
            <c:dLbl>
              <c:idx val="37"/>
              <c:delete val="1"/>
            </c:dLbl>
            <c:dLbl>
              <c:idx val="38"/>
              <c:delete val="1"/>
            </c:dLbl>
            <c:txPr>
              <a:bodyPr/>
              <a:lstStyle/>
              <a:p>
                <a:pPr>
                  <a:defRPr sz="1200" b="1">
                    <a:solidFill>
                      <a:schemeClr val="bg2"/>
                    </a:solidFill>
                  </a:defRPr>
                </a:pPr>
                <a:endParaRPr lang="en-US"/>
              </a:p>
            </c:txPr>
            <c:showLegendKey val="0"/>
            <c:showVal val="0"/>
            <c:showCatName val="1"/>
            <c:showSerName val="0"/>
            <c:showPercent val="1"/>
            <c:showBubbleSize val="0"/>
            <c:showLeaderLines val="1"/>
          </c:dLbls>
          <c:cat>
            <c:strRef>
              <c:f>Sheet1!$A$1:$A$40</c:f>
              <c:strCache>
                <c:ptCount val="40"/>
                <c:pt idx="0">
                  <c:v>A-796,260</c:v>
                </c:pt>
                <c:pt idx="1">
                  <c:v>AB-001 </c:v>
                </c:pt>
                <c:pt idx="2">
                  <c:v>AKB48 </c:v>
                </c:pt>
                <c:pt idx="3">
                  <c:v>AM-1220</c:v>
                </c:pt>
                <c:pt idx="4">
                  <c:v>AM-1248 </c:v>
                </c:pt>
                <c:pt idx="5">
                  <c:v>AM-2201</c:v>
                </c:pt>
                <c:pt idx="6">
                  <c:v>AM-2233</c:v>
                </c:pt>
                <c:pt idx="7">
                  <c:v>AM-356</c:v>
                </c:pt>
                <c:pt idx="8">
                  <c:v>AM-679</c:v>
                </c:pt>
                <c:pt idx="9">
                  <c:v>AM-694</c:v>
                </c:pt>
                <c:pt idx="10">
                  <c:v>CB-13</c:v>
                </c:pt>
                <c:pt idx="11">
                  <c:v>CP 47,497</c:v>
                </c:pt>
                <c:pt idx="12">
                  <c:v>EAM-2201</c:v>
                </c:pt>
                <c:pt idx="13">
                  <c:v>HU-210 </c:v>
                </c:pt>
                <c:pt idx="14">
                  <c:v>HU-211</c:v>
                </c:pt>
                <c:pt idx="15">
                  <c:v>HU-308</c:v>
                </c:pt>
                <c:pt idx="16">
                  <c:v>JWH-018</c:v>
                </c:pt>
                <c:pt idx="17">
                  <c:v>JWH-019 </c:v>
                </c:pt>
                <c:pt idx="18">
                  <c:v>JWH-022 </c:v>
                </c:pt>
                <c:pt idx="19">
                  <c:v>JWH-073 </c:v>
                </c:pt>
                <c:pt idx="20">
                  <c:v>JWH-081 </c:v>
                </c:pt>
                <c:pt idx="21">
                  <c:v>JWH-122 </c:v>
                </c:pt>
                <c:pt idx="22">
                  <c:v>JWH-200</c:v>
                </c:pt>
                <c:pt idx="23">
                  <c:v>JWH-201 </c:v>
                </c:pt>
                <c:pt idx="24">
                  <c:v>JWH-203 </c:v>
                </c:pt>
                <c:pt idx="25">
                  <c:v>JWH-210</c:v>
                </c:pt>
                <c:pt idx="26">
                  <c:v>JWH-250</c:v>
                </c:pt>
                <c:pt idx="27">
                  <c:v>JWH-251 </c:v>
                </c:pt>
                <c:pt idx="28">
                  <c:v>JWH-302 </c:v>
                </c:pt>
                <c:pt idx="29">
                  <c:v>MAM-2201 </c:v>
                </c:pt>
                <c:pt idx="30">
                  <c:v>RCS-4</c:v>
                </c:pt>
                <c:pt idx="31">
                  <c:v>RCS-8 </c:v>
                </c:pt>
                <c:pt idx="32">
                  <c:v>STS-135 </c:v>
                </c:pt>
                <c:pt idx="33">
                  <c:v>SYNTHETIC CANN</c:v>
                </c:pt>
                <c:pt idx="34">
                  <c:v>UR-144 </c:v>
                </c:pt>
                <c:pt idx="35">
                  <c:v>N</c:v>
                </c:pt>
                <c:pt idx="36">
                  <c:v>URB597</c:v>
                </c:pt>
                <c:pt idx="37">
                  <c:v>URB-602 </c:v>
                </c:pt>
                <c:pt idx="38">
                  <c:v>URB754</c:v>
                </c:pt>
                <c:pt idx="39">
                  <c:v>XLR-11</c:v>
                </c:pt>
              </c:strCache>
            </c:strRef>
          </c:cat>
          <c:val>
            <c:numRef>
              <c:f>Sheet1!$B$1:$B$40</c:f>
              <c:numCache>
                <c:formatCode>0</c:formatCode>
                <c:ptCount val="40"/>
                <c:pt idx="0">
                  <c:v>13</c:v>
                </c:pt>
                <c:pt idx="1">
                  <c:v>12</c:v>
                </c:pt>
                <c:pt idx="2">
                  <c:v>200</c:v>
                </c:pt>
                <c:pt idx="3">
                  <c:v>17</c:v>
                </c:pt>
                <c:pt idx="4">
                  <c:v>13</c:v>
                </c:pt>
                <c:pt idx="5">
                  <c:v>7263</c:v>
                </c:pt>
                <c:pt idx="6">
                  <c:v>60</c:v>
                </c:pt>
                <c:pt idx="7">
                  <c:v>1</c:v>
                </c:pt>
                <c:pt idx="8">
                  <c:v>4</c:v>
                </c:pt>
                <c:pt idx="9">
                  <c:v>12</c:v>
                </c:pt>
                <c:pt idx="10">
                  <c:v>28</c:v>
                </c:pt>
                <c:pt idx="11">
                  <c:v>2</c:v>
                </c:pt>
                <c:pt idx="12">
                  <c:v>4</c:v>
                </c:pt>
                <c:pt idx="13">
                  <c:v>3</c:v>
                </c:pt>
                <c:pt idx="14">
                  <c:v>1</c:v>
                </c:pt>
                <c:pt idx="15">
                  <c:v>2</c:v>
                </c:pt>
                <c:pt idx="16">
                  <c:v>519</c:v>
                </c:pt>
                <c:pt idx="17">
                  <c:v>43</c:v>
                </c:pt>
                <c:pt idx="18">
                  <c:v>24</c:v>
                </c:pt>
                <c:pt idx="19">
                  <c:v>51</c:v>
                </c:pt>
                <c:pt idx="20">
                  <c:v>146</c:v>
                </c:pt>
                <c:pt idx="21">
                  <c:v>1050</c:v>
                </c:pt>
                <c:pt idx="22">
                  <c:v>8</c:v>
                </c:pt>
                <c:pt idx="23">
                  <c:v>1</c:v>
                </c:pt>
                <c:pt idx="24">
                  <c:v>118</c:v>
                </c:pt>
                <c:pt idx="25">
                  <c:v>603</c:v>
                </c:pt>
                <c:pt idx="26">
                  <c:v>366</c:v>
                </c:pt>
                <c:pt idx="27">
                  <c:v>1</c:v>
                </c:pt>
                <c:pt idx="28">
                  <c:v>6</c:v>
                </c:pt>
                <c:pt idx="29">
                  <c:v>786</c:v>
                </c:pt>
                <c:pt idx="30">
                  <c:v>83</c:v>
                </c:pt>
                <c:pt idx="31">
                  <c:v>30</c:v>
                </c:pt>
                <c:pt idx="32">
                  <c:v>33</c:v>
                </c:pt>
                <c:pt idx="33">
                  <c:v>1095</c:v>
                </c:pt>
                <c:pt idx="34">
                  <c:v>2299</c:v>
                </c:pt>
                <c:pt idx="35">
                  <c:v>1</c:v>
                </c:pt>
                <c:pt idx="36">
                  <c:v>17</c:v>
                </c:pt>
                <c:pt idx="37">
                  <c:v>62</c:v>
                </c:pt>
                <c:pt idx="38">
                  <c:v>162</c:v>
                </c:pt>
                <c:pt idx="39">
                  <c:v>2554</c:v>
                </c:pt>
              </c:numCache>
            </c:numRef>
          </c:val>
        </c:ser>
        <c:ser>
          <c:idx val="1"/>
          <c:order val="1"/>
          <c:dLbls>
            <c:showLegendKey val="0"/>
            <c:showVal val="1"/>
            <c:showCatName val="0"/>
            <c:showSerName val="0"/>
            <c:showPercent val="0"/>
            <c:showBubbleSize val="0"/>
            <c:showLeaderLines val="1"/>
          </c:dLbls>
          <c:cat>
            <c:strRef>
              <c:f>Sheet1!$A$1:$A$40</c:f>
              <c:strCache>
                <c:ptCount val="40"/>
                <c:pt idx="0">
                  <c:v>A-796,260</c:v>
                </c:pt>
                <c:pt idx="1">
                  <c:v>AB-001 </c:v>
                </c:pt>
                <c:pt idx="2">
                  <c:v>AKB48 </c:v>
                </c:pt>
                <c:pt idx="3">
                  <c:v>AM-1220</c:v>
                </c:pt>
                <c:pt idx="4">
                  <c:v>AM-1248 </c:v>
                </c:pt>
                <c:pt idx="5">
                  <c:v>AM-2201</c:v>
                </c:pt>
                <c:pt idx="6">
                  <c:v>AM-2233</c:v>
                </c:pt>
                <c:pt idx="7">
                  <c:v>AM-356</c:v>
                </c:pt>
                <c:pt idx="8">
                  <c:v>AM-679</c:v>
                </c:pt>
                <c:pt idx="9">
                  <c:v>AM-694</c:v>
                </c:pt>
                <c:pt idx="10">
                  <c:v>CB-13</c:v>
                </c:pt>
                <c:pt idx="11">
                  <c:v>CP 47,497</c:v>
                </c:pt>
                <c:pt idx="12">
                  <c:v>EAM-2201</c:v>
                </c:pt>
                <c:pt idx="13">
                  <c:v>HU-210 </c:v>
                </c:pt>
                <c:pt idx="14">
                  <c:v>HU-211</c:v>
                </c:pt>
                <c:pt idx="15">
                  <c:v>HU-308</c:v>
                </c:pt>
                <c:pt idx="16">
                  <c:v>JWH-018</c:v>
                </c:pt>
                <c:pt idx="17">
                  <c:v>JWH-019 </c:v>
                </c:pt>
                <c:pt idx="18">
                  <c:v>JWH-022 </c:v>
                </c:pt>
                <c:pt idx="19">
                  <c:v>JWH-073 </c:v>
                </c:pt>
                <c:pt idx="20">
                  <c:v>JWH-081 </c:v>
                </c:pt>
                <c:pt idx="21">
                  <c:v>JWH-122 </c:v>
                </c:pt>
                <c:pt idx="22">
                  <c:v>JWH-200</c:v>
                </c:pt>
                <c:pt idx="23">
                  <c:v>JWH-201 </c:v>
                </c:pt>
                <c:pt idx="24">
                  <c:v>JWH-203 </c:v>
                </c:pt>
                <c:pt idx="25">
                  <c:v>JWH-210</c:v>
                </c:pt>
                <c:pt idx="26">
                  <c:v>JWH-250</c:v>
                </c:pt>
                <c:pt idx="27">
                  <c:v>JWH-251 </c:v>
                </c:pt>
                <c:pt idx="28">
                  <c:v>JWH-302 </c:v>
                </c:pt>
                <c:pt idx="29">
                  <c:v>MAM-2201 </c:v>
                </c:pt>
                <c:pt idx="30">
                  <c:v>RCS-4</c:v>
                </c:pt>
                <c:pt idx="31">
                  <c:v>RCS-8 </c:v>
                </c:pt>
                <c:pt idx="32">
                  <c:v>STS-135 </c:v>
                </c:pt>
                <c:pt idx="33">
                  <c:v>SYNTHETIC CANN</c:v>
                </c:pt>
                <c:pt idx="34">
                  <c:v>UR-144 </c:v>
                </c:pt>
                <c:pt idx="35">
                  <c:v>N</c:v>
                </c:pt>
                <c:pt idx="36">
                  <c:v>URB597</c:v>
                </c:pt>
                <c:pt idx="37">
                  <c:v>URB-602 </c:v>
                </c:pt>
                <c:pt idx="38">
                  <c:v>URB754</c:v>
                </c:pt>
                <c:pt idx="39">
                  <c:v>XLR-11</c:v>
                </c:pt>
              </c:strCache>
            </c:strRef>
          </c:cat>
          <c:val>
            <c:numRef>
              <c:f>Sheet1!$C$1:$C$40</c:f>
              <c:numCache>
                <c:formatCode>General</c:formatCode>
                <c:ptCount val="40"/>
              </c:numCache>
            </c:numRef>
          </c:val>
        </c:ser>
        <c:ser>
          <c:idx val="2"/>
          <c:order val="2"/>
          <c:dLbls>
            <c:showLegendKey val="0"/>
            <c:showVal val="1"/>
            <c:showCatName val="0"/>
            <c:showSerName val="0"/>
            <c:showPercent val="0"/>
            <c:showBubbleSize val="0"/>
            <c:showLeaderLines val="1"/>
          </c:dLbls>
          <c:cat>
            <c:strRef>
              <c:f>Sheet1!$A$1:$A$40</c:f>
              <c:strCache>
                <c:ptCount val="40"/>
                <c:pt idx="0">
                  <c:v>A-796,260</c:v>
                </c:pt>
                <c:pt idx="1">
                  <c:v>AB-001 </c:v>
                </c:pt>
                <c:pt idx="2">
                  <c:v>AKB48 </c:v>
                </c:pt>
                <c:pt idx="3">
                  <c:v>AM-1220</c:v>
                </c:pt>
                <c:pt idx="4">
                  <c:v>AM-1248 </c:v>
                </c:pt>
                <c:pt idx="5">
                  <c:v>AM-2201</c:v>
                </c:pt>
                <c:pt idx="6">
                  <c:v>AM-2233</c:v>
                </c:pt>
                <c:pt idx="7">
                  <c:v>AM-356</c:v>
                </c:pt>
                <c:pt idx="8">
                  <c:v>AM-679</c:v>
                </c:pt>
                <c:pt idx="9">
                  <c:v>AM-694</c:v>
                </c:pt>
                <c:pt idx="10">
                  <c:v>CB-13</c:v>
                </c:pt>
                <c:pt idx="11">
                  <c:v>CP 47,497</c:v>
                </c:pt>
                <c:pt idx="12">
                  <c:v>EAM-2201</c:v>
                </c:pt>
                <c:pt idx="13">
                  <c:v>HU-210 </c:v>
                </c:pt>
                <c:pt idx="14">
                  <c:v>HU-211</c:v>
                </c:pt>
                <c:pt idx="15">
                  <c:v>HU-308</c:v>
                </c:pt>
                <c:pt idx="16">
                  <c:v>JWH-018</c:v>
                </c:pt>
                <c:pt idx="17">
                  <c:v>JWH-019 </c:v>
                </c:pt>
                <c:pt idx="18">
                  <c:v>JWH-022 </c:v>
                </c:pt>
                <c:pt idx="19">
                  <c:v>JWH-073 </c:v>
                </c:pt>
                <c:pt idx="20">
                  <c:v>JWH-081 </c:v>
                </c:pt>
                <c:pt idx="21">
                  <c:v>JWH-122 </c:v>
                </c:pt>
                <c:pt idx="22">
                  <c:v>JWH-200</c:v>
                </c:pt>
                <c:pt idx="23">
                  <c:v>JWH-201 </c:v>
                </c:pt>
                <c:pt idx="24">
                  <c:v>JWH-203 </c:v>
                </c:pt>
                <c:pt idx="25">
                  <c:v>JWH-210</c:v>
                </c:pt>
                <c:pt idx="26">
                  <c:v>JWH-250</c:v>
                </c:pt>
                <c:pt idx="27">
                  <c:v>JWH-251 </c:v>
                </c:pt>
                <c:pt idx="28">
                  <c:v>JWH-302 </c:v>
                </c:pt>
                <c:pt idx="29">
                  <c:v>MAM-2201 </c:v>
                </c:pt>
                <c:pt idx="30">
                  <c:v>RCS-4</c:v>
                </c:pt>
                <c:pt idx="31">
                  <c:v>RCS-8 </c:v>
                </c:pt>
                <c:pt idx="32">
                  <c:v>STS-135 </c:v>
                </c:pt>
                <c:pt idx="33">
                  <c:v>SYNTHETIC CANN</c:v>
                </c:pt>
                <c:pt idx="34">
                  <c:v>UR-144 </c:v>
                </c:pt>
                <c:pt idx="35">
                  <c:v>N</c:v>
                </c:pt>
                <c:pt idx="36">
                  <c:v>URB597</c:v>
                </c:pt>
                <c:pt idx="37">
                  <c:v>URB-602 </c:v>
                </c:pt>
                <c:pt idx="38">
                  <c:v>URB754</c:v>
                </c:pt>
                <c:pt idx="39">
                  <c:v>XLR-11</c:v>
                </c:pt>
              </c:strCache>
            </c:strRef>
          </c:cat>
          <c:val>
            <c:numRef>
              <c:f>Sheet1!$D$1:$D$40</c:f>
              <c:numCache>
                <c:formatCode>General</c:formatCode>
                <c:ptCount val="40"/>
              </c:numCache>
            </c:numRef>
          </c:val>
        </c:ser>
        <c:ser>
          <c:idx val="3"/>
          <c:order val="3"/>
          <c:dLbls>
            <c:showLegendKey val="0"/>
            <c:showVal val="1"/>
            <c:showCatName val="0"/>
            <c:showSerName val="0"/>
            <c:showPercent val="0"/>
            <c:showBubbleSize val="0"/>
            <c:showLeaderLines val="1"/>
          </c:dLbls>
          <c:cat>
            <c:strRef>
              <c:f>Sheet1!$A$1:$A$40</c:f>
              <c:strCache>
                <c:ptCount val="40"/>
                <c:pt idx="0">
                  <c:v>A-796,260</c:v>
                </c:pt>
                <c:pt idx="1">
                  <c:v>AB-001 </c:v>
                </c:pt>
                <c:pt idx="2">
                  <c:v>AKB48 </c:v>
                </c:pt>
                <c:pt idx="3">
                  <c:v>AM-1220</c:v>
                </c:pt>
                <c:pt idx="4">
                  <c:v>AM-1248 </c:v>
                </c:pt>
                <c:pt idx="5">
                  <c:v>AM-2201</c:v>
                </c:pt>
                <c:pt idx="6">
                  <c:v>AM-2233</c:v>
                </c:pt>
                <c:pt idx="7">
                  <c:v>AM-356</c:v>
                </c:pt>
                <c:pt idx="8">
                  <c:v>AM-679</c:v>
                </c:pt>
                <c:pt idx="9">
                  <c:v>AM-694</c:v>
                </c:pt>
                <c:pt idx="10">
                  <c:v>CB-13</c:v>
                </c:pt>
                <c:pt idx="11">
                  <c:v>CP 47,497</c:v>
                </c:pt>
                <c:pt idx="12">
                  <c:v>EAM-2201</c:v>
                </c:pt>
                <c:pt idx="13">
                  <c:v>HU-210 </c:v>
                </c:pt>
                <c:pt idx="14">
                  <c:v>HU-211</c:v>
                </c:pt>
                <c:pt idx="15">
                  <c:v>HU-308</c:v>
                </c:pt>
                <c:pt idx="16">
                  <c:v>JWH-018</c:v>
                </c:pt>
                <c:pt idx="17">
                  <c:v>JWH-019 </c:v>
                </c:pt>
                <c:pt idx="18">
                  <c:v>JWH-022 </c:v>
                </c:pt>
                <c:pt idx="19">
                  <c:v>JWH-073 </c:v>
                </c:pt>
                <c:pt idx="20">
                  <c:v>JWH-081 </c:v>
                </c:pt>
                <c:pt idx="21">
                  <c:v>JWH-122 </c:v>
                </c:pt>
                <c:pt idx="22">
                  <c:v>JWH-200</c:v>
                </c:pt>
                <c:pt idx="23">
                  <c:v>JWH-201 </c:v>
                </c:pt>
                <c:pt idx="24">
                  <c:v>JWH-203 </c:v>
                </c:pt>
                <c:pt idx="25">
                  <c:v>JWH-210</c:v>
                </c:pt>
                <c:pt idx="26">
                  <c:v>JWH-250</c:v>
                </c:pt>
                <c:pt idx="27">
                  <c:v>JWH-251 </c:v>
                </c:pt>
                <c:pt idx="28">
                  <c:v>JWH-302 </c:v>
                </c:pt>
                <c:pt idx="29">
                  <c:v>MAM-2201 </c:v>
                </c:pt>
                <c:pt idx="30">
                  <c:v>RCS-4</c:v>
                </c:pt>
                <c:pt idx="31">
                  <c:v>RCS-8 </c:v>
                </c:pt>
                <c:pt idx="32">
                  <c:v>STS-135 </c:v>
                </c:pt>
                <c:pt idx="33">
                  <c:v>SYNTHETIC CANN</c:v>
                </c:pt>
                <c:pt idx="34">
                  <c:v>UR-144 </c:v>
                </c:pt>
                <c:pt idx="35">
                  <c:v>N</c:v>
                </c:pt>
                <c:pt idx="36">
                  <c:v>URB597</c:v>
                </c:pt>
                <c:pt idx="37">
                  <c:v>URB-602 </c:v>
                </c:pt>
                <c:pt idx="38">
                  <c:v>URB754</c:v>
                </c:pt>
                <c:pt idx="39">
                  <c:v>XLR-11</c:v>
                </c:pt>
              </c:strCache>
            </c:strRef>
          </c:cat>
          <c:val>
            <c:numRef>
              <c:f>Sheet1!$E$1:$E$40</c:f>
              <c:numCache>
                <c:formatCode>General</c:formatCode>
                <c:ptCount val="40"/>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20702769296696"/>
          <c:y val="6.1895800157634837E-2"/>
          <c:w val="0.72273421179495423"/>
          <c:h val="0.79969092785982809"/>
        </c:manualLayout>
      </c:layout>
      <c:barChart>
        <c:barDir val="col"/>
        <c:grouping val="clustered"/>
        <c:varyColors val="0"/>
        <c:ser>
          <c:idx val="0"/>
          <c:order val="0"/>
          <c:spPr>
            <a:solidFill>
              <a:srgbClr val="C00000"/>
            </a:solidFill>
          </c:spPr>
          <c:invertIfNegative val="0"/>
          <c:cat>
            <c:strRef>
              <c:f>Sheet1!$A$1:$D$1</c:f>
              <c:strCache>
                <c:ptCount val="4"/>
                <c:pt idx="0">
                  <c:v>2010</c:v>
                </c:pt>
                <c:pt idx="1">
                  <c:v>2011</c:v>
                </c:pt>
                <c:pt idx="2">
                  <c:v>2012</c:v>
                </c:pt>
                <c:pt idx="3">
                  <c:v>Jan-June 2013</c:v>
                </c:pt>
              </c:strCache>
            </c:strRef>
          </c:cat>
          <c:val>
            <c:numRef>
              <c:f>Sheet1!$A$2:$D$2</c:f>
              <c:numCache>
                <c:formatCode>#,##0</c:formatCode>
                <c:ptCount val="4"/>
                <c:pt idx="0">
                  <c:v>304</c:v>
                </c:pt>
                <c:pt idx="1">
                  <c:v>6136</c:v>
                </c:pt>
                <c:pt idx="2">
                  <c:v>2656</c:v>
                </c:pt>
                <c:pt idx="3" formatCode="General">
                  <c:v>528</c:v>
                </c:pt>
              </c:numCache>
            </c:numRef>
          </c:val>
        </c:ser>
        <c:dLbls>
          <c:showLegendKey val="0"/>
          <c:showVal val="1"/>
          <c:showCatName val="0"/>
          <c:showSerName val="0"/>
          <c:showPercent val="0"/>
          <c:showBubbleSize val="0"/>
        </c:dLbls>
        <c:gapWidth val="150"/>
        <c:axId val="128717184"/>
        <c:axId val="128718720"/>
      </c:barChart>
      <c:catAx>
        <c:axId val="128717184"/>
        <c:scaling>
          <c:orientation val="minMax"/>
        </c:scaling>
        <c:delete val="0"/>
        <c:axPos val="b"/>
        <c:numFmt formatCode="#,##0" sourceLinked="1"/>
        <c:majorTickMark val="out"/>
        <c:minorTickMark val="none"/>
        <c:tickLblPos val="nextTo"/>
        <c:crossAx val="128718720"/>
        <c:crosses val="autoZero"/>
        <c:auto val="1"/>
        <c:lblAlgn val="ctr"/>
        <c:lblOffset val="100"/>
        <c:noMultiLvlLbl val="0"/>
      </c:catAx>
      <c:valAx>
        <c:axId val="128718720"/>
        <c:scaling>
          <c:orientation val="minMax"/>
        </c:scaling>
        <c:delete val="0"/>
        <c:axPos val="l"/>
        <c:majorGridlines/>
        <c:numFmt formatCode="#,##0" sourceLinked="1"/>
        <c:majorTickMark val="out"/>
        <c:minorTickMark val="none"/>
        <c:tickLblPos val="nextTo"/>
        <c:crossAx val="128717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23530732612798"/>
          <c:y val="6.999630681859606E-2"/>
          <c:w val="0.53026605989840625"/>
          <c:h val="0.88543451331138812"/>
        </c:manualLayout>
      </c:layout>
      <c:pieChart>
        <c:varyColors val="1"/>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72624078769817"/>
          <c:y val="5.4420842765190901E-2"/>
          <c:w val="0.52216428354425337"/>
          <c:h val="0.89886313024341036"/>
        </c:manualLayout>
      </c:layout>
      <c:pieChart>
        <c:varyColors val="1"/>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25816993464054"/>
          <c:y val="4.6284984591495222E-2"/>
          <c:w val="0.50735294117647056"/>
          <c:h val="0.86535821838491478"/>
        </c:manualLayout>
      </c:layout>
      <c:pieChart>
        <c:varyColors val="1"/>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Lbls>
            <c:dLbl>
              <c:idx val="0"/>
              <c:delete val="1"/>
            </c:dLbl>
            <c:dLbl>
              <c:idx val="1"/>
              <c:delete val="1"/>
            </c:dLbl>
            <c:dLbl>
              <c:idx val="2"/>
              <c:delete val="1"/>
            </c:dLbl>
            <c:dLbl>
              <c:idx val="3"/>
              <c:delete val="1"/>
            </c:dLbl>
            <c:dLbl>
              <c:idx val="4"/>
              <c:delete val="1"/>
            </c:dLbl>
            <c:dLbl>
              <c:idx val="5"/>
              <c:delete val="1"/>
            </c:dLbl>
            <c:dLbl>
              <c:idx val="6"/>
              <c:delete val="1"/>
            </c:dLbl>
            <c:dLbl>
              <c:idx val="7"/>
              <c:layout>
                <c:manualLayout>
                  <c:x val="-0.25040674173876654"/>
                  <c:y val="5.7968230791901679E-2"/>
                </c:manualLayout>
              </c:layout>
              <c:tx>
                <c:rich>
                  <a:bodyPr/>
                  <a:lstStyle/>
                  <a:p>
                    <a:r>
                      <a:rPr lang="en-US" sz="1400" dirty="0">
                        <a:solidFill>
                          <a:schemeClr val="tx1"/>
                        </a:solidFill>
                      </a:rPr>
                      <a:t>4MMC
33%</a:t>
                    </a:r>
                    <a:endParaRPr lang="en-US" dirty="0"/>
                  </a:p>
                </c:rich>
              </c:tx>
              <c:showLegendKey val="0"/>
              <c:showVal val="0"/>
              <c:showCatName val="1"/>
              <c:showSerName val="0"/>
              <c:showPercent val="1"/>
              <c:showBubbleSize val="0"/>
            </c:dLbl>
            <c:dLbl>
              <c:idx val="8"/>
              <c:layout>
                <c:manualLayout>
                  <c:x val="0.24628749125131322"/>
                  <c:y val="-0.18745851959674861"/>
                </c:manualLayout>
              </c:layout>
              <c:spPr/>
              <c:txPr>
                <a:bodyPr/>
                <a:lstStyle/>
                <a:p>
                  <a:pPr>
                    <a:defRPr sz="1400" b="1">
                      <a:solidFill>
                        <a:schemeClr val="tx1"/>
                      </a:solidFill>
                    </a:defRPr>
                  </a:pPr>
                  <a:endParaRPr lang="en-US"/>
                </a:p>
              </c:txPr>
              <c:showLegendKey val="0"/>
              <c:showVal val="0"/>
              <c:showCatName val="1"/>
              <c:showSerName val="0"/>
              <c:showPercent val="1"/>
              <c:showBubbleSize val="0"/>
            </c:dLbl>
            <c:dLbl>
              <c:idx val="9"/>
              <c:layout>
                <c:manualLayout>
                  <c:x val="0.12131759481827485"/>
                  <c:y val="0.15184950447653292"/>
                </c:manualLayout>
              </c:layout>
              <c:tx>
                <c:rich>
                  <a:bodyPr/>
                  <a:lstStyle/>
                  <a:p>
                    <a:pPr>
                      <a:defRPr sz="1400" b="0">
                        <a:solidFill>
                          <a:schemeClr val="tx1"/>
                        </a:solidFill>
                      </a:defRPr>
                    </a:pPr>
                    <a:r>
                      <a:rPr lang="en-US" sz="1400" b="0" dirty="0">
                        <a:solidFill>
                          <a:schemeClr val="tx1"/>
                        </a:solidFill>
                        <a:latin typeface="Arial Narrow" pitchFamily="34" charset="0"/>
                      </a:rPr>
                      <a:t>METHYLONE
11%</a:t>
                    </a:r>
                    <a:endParaRPr lang="en-US" b="0" dirty="0">
                      <a:solidFill>
                        <a:schemeClr val="bg2"/>
                      </a:solidFill>
                    </a:endParaRPr>
                  </a:p>
                </c:rich>
              </c:tx>
              <c:spPr/>
              <c:showLegendKey val="0"/>
              <c:showVal val="0"/>
              <c:showCatName val="1"/>
              <c:showSerName val="0"/>
              <c:showPercent val="1"/>
              <c:showBubbleSize val="0"/>
            </c:dLbl>
            <c:txPr>
              <a:bodyPr/>
              <a:lstStyle/>
              <a:p>
                <a:pPr>
                  <a:defRPr sz="1400">
                    <a:solidFill>
                      <a:schemeClr val="tx1"/>
                    </a:solidFill>
                  </a:defRPr>
                </a:pPr>
                <a:endParaRPr lang="en-US"/>
              </a:p>
            </c:txPr>
            <c:showLegendKey val="0"/>
            <c:showVal val="0"/>
            <c:showCatName val="1"/>
            <c:showSerName val="0"/>
            <c:showPercent val="1"/>
            <c:showBubbleSize val="0"/>
            <c:showLeaderLines val="1"/>
          </c:dLbls>
          <c:cat>
            <c:strRef>
              <c:f>'C:\Users\janemaxwell\Documents\Documents\June 2013 CEWG\[nflis us syn thru may 2013.xls]2010'!$B$18:$B$27</c:f>
              <c:strCache>
                <c:ptCount val="10"/>
                <c:pt idx="0">
                  <c:v>4-MEC</c:v>
                </c:pt>
                <c:pt idx="1">
                  <c:v>BUTYLONE </c:v>
                </c:pt>
                <c:pt idx="2">
                  <c:v>ETHYLCATHINONE</c:v>
                </c:pt>
                <c:pt idx="3">
                  <c:v>FLUOROMETHCATHINONE</c:v>
                </c:pt>
                <c:pt idx="4">
                  <c:v>MDPPP </c:v>
                </c:pt>
                <c:pt idx="5">
                  <c:v>METHCATHINONE</c:v>
                </c:pt>
                <c:pt idx="6">
                  <c:v>NAPHYRONE</c:v>
                </c:pt>
                <c:pt idx="7">
                  <c:v>4MMC</c:v>
                </c:pt>
                <c:pt idx="8">
                  <c:v>MDPV</c:v>
                </c:pt>
                <c:pt idx="9">
                  <c:v>METHYLONE</c:v>
                </c:pt>
              </c:strCache>
            </c:strRef>
          </c:cat>
          <c:val>
            <c:numRef>
              <c:f>'C:\Users\janemaxwell\Documents\Documents\June 2013 CEWG\[nflis us syn thru may 2013.xls]2010'!$C$18:$C$27</c:f>
              <c:numCache>
                <c:formatCode>General</c:formatCode>
                <c:ptCount val="10"/>
                <c:pt idx="0">
                  <c:v>8</c:v>
                </c:pt>
                <c:pt idx="1">
                  <c:v>3</c:v>
                </c:pt>
                <c:pt idx="2">
                  <c:v>7</c:v>
                </c:pt>
                <c:pt idx="3">
                  <c:v>4</c:v>
                </c:pt>
                <c:pt idx="4">
                  <c:v>1</c:v>
                </c:pt>
                <c:pt idx="5">
                  <c:v>8</c:v>
                </c:pt>
                <c:pt idx="6">
                  <c:v>1</c:v>
                </c:pt>
                <c:pt idx="7">
                  <c:v>240</c:v>
                </c:pt>
                <c:pt idx="8">
                  <c:v>380</c:v>
                </c:pt>
                <c:pt idx="9">
                  <c:v>77</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delete val="1"/>
            </c:dLbl>
            <c:dLbl>
              <c:idx val="1"/>
              <c:delete val="1"/>
            </c:dLbl>
            <c:dLbl>
              <c:idx val="2"/>
              <c:delete val="1"/>
            </c:dLbl>
            <c:dLbl>
              <c:idx val="3"/>
              <c:delete val="1"/>
            </c:dLbl>
            <c:dLbl>
              <c:idx val="4"/>
              <c:layout>
                <c:manualLayout>
                  <c:x val="-4.9008099233087681E-2"/>
                  <c:y val="0.15092577215021394"/>
                </c:manualLayout>
              </c:layout>
              <c:tx>
                <c:rich>
                  <a:bodyPr/>
                  <a:lstStyle/>
                  <a:p>
                    <a:r>
                      <a:rPr lang="en-US" sz="1400" dirty="0"/>
                      <a:t>4-MEC
4%</a:t>
                    </a:r>
                    <a:endParaRPr lang="en-US" dirty="0"/>
                  </a:p>
                </c:rich>
              </c:tx>
              <c:showLegendKey val="0"/>
              <c:showVal val="0"/>
              <c:showCatName val="1"/>
              <c:showSerName val="0"/>
              <c:showPercent val="1"/>
              <c:showBubbleSize val="0"/>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layout>
                <c:manualLayout>
                  <c:x val="-0.14366174869276682"/>
                  <c:y val="7.6459561076996377E-2"/>
                </c:manualLayout>
              </c:layout>
              <c:showLegendKey val="0"/>
              <c:showVal val="0"/>
              <c:showCatName val="1"/>
              <c:showSerName val="0"/>
              <c:showPercent val="1"/>
              <c:showBubbleSize val="0"/>
            </c:dLbl>
            <c:dLbl>
              <c:idx val="19"/>
              <c:layout>
                <c:manualLayout>
                  <c:x val="-6.7901233326846083E-2"/>
                  <c:y val="-0.18778256870132812"/>
                </c:manualLayout>
              </c:layout>
              <c:showLegendKey val="0"/>
              <c:showVal val="0"/>
              <c:showCatName val="1"/>
              <c:showSerName val="0"/>
              <c:showPercent val="1"/>
              <c:showBubbleSize val="0"/>
            </c:dLbl>
            <c:dLbl>
              <c:idx val="20"/>
              <c:layout>
                <c:manualLayout>
                  <c:x val="0.15791229619885239"/>
                  <c:y val="0.24242452151628111"/>
                </c:manualLayout>
              </c:layout>
              <c:showLegendKey val="0"/>
              <c:showVal val="0"/>
              <c:showCatName val="1"/>
              <c:showSerName val="0"/>
              <c:showPercent val="1"/>
              <c:showBubbleSize val="0"/>
            </c:dLbl>
            <c:txPr>
              <a:bodyPr/>
              <a:lstStyle/>
              <a:p>
                <a:pPr>
                  <a:defRPr sz="1400"/>
                </a:pPr>
                <a:endParaRPr lang="en-US"/>
              </a:p>
            </c:txPr>
            <c:showLegendKey val="0"/>
            <c:showVal val="0"/>
            <c:showCatName val="1"/>
            <c:showSerName val="0"/>
            <c:showPercent val="1"/>
            <c:showBubbleSize val="0"/>
            <c:showLeaderLines val="1"/>
          </c:dLbls>
          <c:cat>
            <c:strRef>
              <c:f>'[nflis us syn thru may 2013.xls]2011'!$C$2:$C$22</c:f>
              <c:strCache>
                <c:ptCount val="21"/>
                <c:pt idx="0">
                  <c:v>3,4-DMMC</c:v>
                </c:pt>
                <c:pt idx="1">
                  <c:v>ETHYLONE</c:v>
                </c:pt>
                <c:pt idx="2">
                  <c:v>METHEDRONE</c:v>
                </c:pt>
                <c:pt idx="3">
                  <c:v>4-MEPPP</c:v>
                </c:pt>
                <c:pt idx="4">
                  <c:v>4-MEC</c:v>
                </c:pt>
                <c:pt idx="5">
                  <c:v>ALPHA-PVP</c:v>
                </c:pt>
                <c:pt idx="6">
                  <c:v>BUTYLONE </c:v>
                </c:pt>
                <c:pt idx="7">
                  <c:v>BK-DMBDB</c:v>
                </c:pt>
                <c:pt idx="8">
                  <c:v>DIMETHYLONE </c:v>
                </c:pt>
                <c:pt idx="9">
                  <c:v>ETHYLCATHINONE</c:v>
                </c:pt>
                <c:pt idx="10">
                  <c:v>FLUOROMETHCATHINONE</c:v>
                </c:pt>
                <c:pt idx="11">
                  <c:v>ISOPENTEDRONE </c:v>
                </c:pt>
                <c:pt idx="12">
                  <c:v>MDPBP </c:v>
                </c:pt>
                <c:pt idx="13">
                  <c:v>METHCATHINONE</c:v>
                </c:pt>
                <c:pt idx="14">
                  <c:v>NAPHYRONE</c:v>
                </c:pt>
                <c:pt idx="15">
                  <c:v>PENTEDRONE</c:v>
                </c:pt>
                <c:pt idx="16">
                  <c:v>PENTYLONE </c:v>
                </c:pt>
                <c:pt idx="17">
                  <c:v>SUBSTITUTED CATHINONE</c:v>
                </c:pt>
                <c:pt idx="18">
                  <c:v>4-MMC</c:v>
                </c:pt>
                <c:pt idx="19">
                  <c:v>MDPV</c:v>
                </c:pt>
                <c:pt idx="20">
                  <c:v>METHYLONE</c:v>
                </c:pt>
              </c:strCache>
            </c:strRef>
          </c:cat>
          <c:val>
            <c:numRef>
              <c:f>'[nflis us syn thru may 2013.xls]2011'!$D$2:$D$22</c:f>
              <c:numCache>
                <c:formatCode>0</c:formatCode>
                <c:ptCount val="21"/>
                <c:pt idx="0">
                  <c:v>6</c:v>
                </c:pt>
                <c:pt idx="1">
                  <c:v>13</c:v>
                </c:pt>
                <c:pt idx="2">
                  <c:v>14</c:v>
                </c:pt>
                <c:pt idx="3">
                  <c:v>98</c:v>
                </c:pt>
                <c:pt idx="4">
                  <c:v>303</c:v>
                </c:pt>
                <c:pt idx="5">
                  <c:v>20</c:v>
                </c:pt>
                <c:pt idx="6">
                  <c:v>176</c:v>
                </c:pt>
                <c:pt idx="7">
                  <c:v>2</c:v>
                </c:pt>
                <c:pt idx="8">
                  <c:v>3</c:v>
                </c:pt>
                <c:pt idx="9">
                  <c:v>9</c:v>
                </c:pt>
                <c:pt idx="10">
                  <c:v>168</c:v>
                </c:pt>
                <c:pt idx="11">
                  <c:v>2</c:v>
                </c:pt>
                <c:pt idx="12">
                  <c:v>11</c:v>
                </c:pt>
                <c:pt idx="13">
                  <c:v>20</c:v>
                </c:pt>
                <c:pt idx="14">
                  <c:v>20</c:v>
                </c:pt>
                <c:pt idx="15">
                  <c:v>122</c:v>
                </c:pt>
                <c:pt idx="16">
                  <c:v>36</c:v>
                </c:pt>
                <c:pt idx="17">
                  <c:v>68</c:v>
                </c:pt>
                <c:pt idx="18">
                  <c:v>337</c:v>
                </c:pt>
                <c:pt idx="19">
                  <c:v>3673</c:v>
                </c:pt>
                <c:pt idx="20">
                  <c:v>1838</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layout>
                <c:manualLayout>
                  <c:x val="-0.17016998351492948"/>
                  <c:y val="0.12756395657784864"/>
                </c:manualLayout>
              </c:layout>
              <c:tx>
                <c:rich>
                  <a:bodyPr/>
                  <a:lstStyle/>
                  <a:p>
                    <a:r>
                      <a:rPr lang="en-US" sz="1400" dirty="0"/>
                      <a:t>ALPHA-PBP
18%</a:t>
                    </a:r>
                    <a:endParaRPr lang="en-US" dirty="0"/>
                  </a:p>
                </c:rich>
              </c:tx>
              <c:showLegendKey val="0"/>
              <c:showVal val="0"/>
              <c:showCatName val="1"/>
              <c:showSerName val="0"/>
              <c:showPercent val="1"/>
              <c:showBubbleSize val="0"/>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layout>
                <c:manualLayout>
                  <c:x val="-0.12966657742656601"/>
                  <c:y val="-0.10001265214200764"/>
                </c:manualLayout>
              </c:layout>
              <c:showLegendKey val="0"/>
              <c:showVal val="0"/>
              <c:showCatName val="1"/>
              <c:showSerName val="0"/>
              <c:showPercent val="1"/>
              <c:showBubbleSize val="0"/>
            </c:dLbl>
            <c:dLbl>
              <c:idx val="25"/>
              <c:delete val="1"/>
            </c:dLbl>
            <c:dLbl>
              <c:idx val="26"/>
              <c:delete val="1"/>
            </c:dLbl>
            <c:dLbl>
              <c:idx val="27"/>
              <c:layout>
                <c:manualLayout>
                  <c:x val="-4.2524895785085691E-2"/>
                  <c:y val="-0.16783950617283952"/>
                </c:manualLayout>
              </c:layout>
              <c:showLegendKey val="0"/>
              <c:showVal val="0"/>
              <c:showCatName val="1"/>
              <c:showSerName val="0"/>
              <c:showPercent val="1"/>
              <c:showBubbleSize val="0"/>
            </c:dLbl>
            <c:dLbl>
              <c:idx val="28"/>
              <c:layout>
                <c:manualLayout>
                  <c:x val="0.1308072796047553"/>
                  <c:y val="-9.6892923106833867E-2"/>
                </c:manualLayout>
              </c:layout>
              <c:showLegendKey val="0"/>
              <c:showVal val="0"/>
              <c:showCatName val="1"/>
              <c:showSerName val="0"/>
              <c:showPercent val="1"/>
              <c:showBubbleSize val="0"/>
            </c:dLbl>
            <c:dLbl>
              <c:idx val="29"/>
              <c:layout>
                <c:manualLayout>
                  <c:x val="0.13968762244182253"/>
                  <c:y val="0.18195060306062757"/>
                </c:manualLayout>
              </c:layout>
              <c:spPr/>
              <c:txPr>
                <a:bodyPr/>
                <a:lstStyle/>
                <a:p>
                  <a:pPr>
                    <a:defRPr sz="1400" b="1"/>
                  </a:pPr>
                  <a:endParaRPr lang="en-US"/>
                </a:p>
              </c:txPr>
              <c:showLegendKey val="0"/>
              <c:showVal val="0"/>
              <c:showCatName val="1"/>
              <c:showSerName val="0"/>
              <c:showPercent val="1"/>
              <c:showBubbleSize val="0"/>
            </c:dLbl>
            <c:txPr>
              <a:bodyPr/>
              <a:lstStyle/>
              <a:p>
                <a:pPr>
                  <a:defRPr sz="1400"/>
                </a:pPr>
                <a:endParaRPr lang="en-US"/>
              </a:p>
            </c:txPr>
            <c:showLegendKey val="0"/>
            <c:showVal val="0"/>
            <c:showCatName val="1"/>
            <c:showSerName val="0"/>
            <c:showPercent val="1"/>
            <c:showBubbleSize val="0"/>
            <c:showLeaderLines val="1"/>
          </c:dLbls>
          <c:cat>
            <c:strRef>
              <c:f>'[nflis us syn thru may 2013.xls]2012'!$D$2:$D$31</c:f>
              <c:strCache>
                <c:ptCount val="30"/>
                <c:pt idx="0">
                  <c:v>3,4-DMMC</c:v>
                </c:pt>
                <c:pt idx="1">
                  <c:v>3-MEC</c:v>
                </c:pt>
                <c:pt idx="2">
                  <c:v>4-FLUOROISOCATHINONE</c:v>
                </c:pt>
                <c:pt idx="3">
                  <c:v>MOPPP</c:v>
                </c:pt>
                <c:pt idx="4">
                  <c:v>4-METHOXYMETHCATHINONE (METHEDRONE)</c:v>
                </c:pt>
                <c:pt idx="5">
                  <c:v>MPHP</c:v>
                </c:pt>
                <c:pt idx="6">
                  <c:v>4-MEPPP</c:v>
                </c:pt>
                <c:pt idx="7">
                  <c:v>4-METHYLBUPHEDRONE</c:v>
                </c:pt>
                <c:pt idx="8">
                  <c:v>4-MEC</c:v>
                </c:pt>
                <c:pt idx="9">
                  <c:v>ALPHA-PBP</c:v>
                </c:pt>
                <c:pt idx="10">
                  <c:v>MABP</c:v>
                </c:pt>
                <c:pt idx="11">
                  <c:v>BUTYLONE</c:v>
                </c:pt>
                <c:pt idx="12">
                  <c:v>BK-DMBDB</c:v>
                </c:pt>
                <c:pt idx="13">
                  <c:v> bk-MDDMA</c:v>
                </c:pt>
                <c:pt idx="14">
                  <c:v>DIMETHYLONE</c:v>
                </c:pt>
                <c:pt idx="15">
                  <c:v>ETHYLCATHINONE</c:v>
                </c:pt>
                <c:pt idx="16">
                  <c:v>FLUOROMETHCATHINONE</c:v>
                </c:pt>
                <c:pt idx="17">
                  <c:v>ISOPENTEDRONE </c:v>
                </c:pt>
                <c:pt idx="18">
                  <c:v>MDPBP </c:v>
                </c:pt>
                <c:pt idx="19">
                  <c:v>MDPPP</c:v>
                </c:pt>
                <c:pt idx="20">
                  <c:v>METHCATHINONE</c:v>
                </c:pt>
                <c:pt idx="21">
                  <c:v>N,N-DIMETHYLCATHINONE </c:v>
                </c:pt>
                <c:pt idx="22">
                  <c:v>NAPHYRONE</c:v>
                </c:pt>
                <c:pt idx="23">
                  <c:v>N-ETHYLBUPHEDRONE</c:v>
                </c:pt>
                <c:pt idx="24">
                  <c:v>PENTEDRONE</c:v>
                </c:pt>
                <c:pt idx="25">
                  <c:v>PENTYLONEAMINE)</c:v>
                </c:pt>
                <c:pt idx="26">
                  <c:v>SUBSTITUTED CATHINONE</c:v>
                </c:pt>
                <c:pt idx="27">
                  <c:v>4-MMC</c:v>
                </c:pt>
                <c:pt idx="28">
                  <c:v>MDPV</c:v>
                </c:pt>
                <c:pt idx="29">
                  <c:v>METHYLONE </c:v>
                </c:pt>
              </c:strCache>
            </c:strRef>
          </c:cat>
          <c:val>
            <c:numRef>
              <c:f>'[nflis us syn thru may 2013.xls]2012'!$E$2:$E$31</c:f>
              <c:numCache>
                <c:formatCode>0</c:formatCode>
                <c:ptCount val="30"/>
                <c:pt idx="0">
                  <c:v>60</c:v>
                </c:pt>
                <c:pt idx="1">
                  <c:v>3</c:v>
                </c:pt>
                <c:pt idx="2">
                  <c:v>3</c:v>
                </c:pt>
                <c:pt idx="3">
                  <c:v>1</c:v>
                </c:pt>
                <c:pt idx="4">
                  <c:v>12</c:v>
                </c:pt>
                <c:pt idx="5">
                  <c:v>10</c:v>
                </c:pt>
                <c:pt idx="6">
                  <c:v>250</c:v>
                </c:pt>
                <c:pt idx="7">
                  <c:v>20</c:v>
                </c:pt>
                <c:pt idx="8">
                  <c:v>1150</c:v>
                </c:pt>
                <c:pt idx="9">
                  <c:v>3100</c:v>
                </c:pt>
                <c:pt idx="10">
                  <c:v>31</c:v>
                </c:pt>
                <c:pt idx="11">
                  <c:v>240</c:v>
                </c:pt>
                <c:pt idx="12">
                  <c:v>1</c:v>
                </c:pt>
                <c:pt idx="13">
                  <c:v>1</c:v>
                </c:pt>
                <c:pt idx="14">
                  <c:v>25</c:v>
                </c:pt>
                <c:pt idx="15">
                  <c:v>33</c:v>
                </c:pt>
                <c:pt idx="16">
                  <c:v>104</c:v>
                </c:pt>
                <c:pt idx="17">
                  <c:v>3</c:v>
                </c:pt>
                <c:pt idx="18">
                  <c:v>12</c:v>
                </c:pt>
                <c:pt idx="19">
                  <c:v>11</c:v>
                </c:pt>
                <c:pt idx="20">
                  <c:v>32</c:v>
                </c:pt>
                <c:pt idx="21">
                  <c:v>1</c:v>
                </c:pt>
                <c:pt idx="22">
                  <c:v>17</c:v>
                </c:pt>
                <c:pt idx="23">
                  <c:v>3</c:v>
                </c:pt>
                <c:pt idx="24">
                  <c:v>900</c:v>
                </c:pt>
                <c:pt idx="25">
                  <c:v>144</c:v>
                </c:pt>
                <c:pt idx="26">
                  <c:v>46</c:v>
                </c:pt>
                <c:pt idx="27">
                  <c:v>3367</c:v>
                </c:pt>
                <c:pt idx="28">
                  <c:v>3508</c:v>
                </c:pt>
                <c:pt idx="29">
                  <c:v>3944</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689303292908291"/>
          <c:y val="5.67591317863987E-2"/>
          <c:w val="0.58961219922935726"/>
          <c:h val="0.87089662482418728"/>
        </c:manualLayout>
      </c:layout>
      <c:barChart>
        <c:barDir val="bar"/>
        <c:grouping val="clustered"/>
        <c:varyColors val="0"/>
        <c:ser>
          <c:idx val="0"/>
          <c:order val="0"/>
          <c:tx>
            <c:strRef>
              <c:f>Sheet1!$B$1</c:f>
              <c:strCache>
                <c:ptCount val="1"/>
                <c:pt idx="0">
                  <c:v>2010</c:v>
                </c:pt>
              </c:strCache>
            </c:strRef>
          </c:tx>
          <c:spPr>
            <a:solidFill>
              <a:schemeClr val="tx2">
                <a:lumMod val="40000"/>
                <a:lumOff val="60000"/>
              </a:schemeClr>
            </a:solidFill>
          </c:spPr>
          <c:invertIfNegative val="0"/>
          <c:cat>
            <c:strRef>
              <c:f>Sheet1!$A$2:$A$12</c:f>
              <c:strCache>
                <c:ptCount val="11"/>
                <c:pt idx="0">
                  <c:v>TFMPP</c:v>
                </c:pt>
                <c:pt idx="1">
                  <c:v>2C-x</c:v>
                </c:pt>
                <c:pt idx="2">
                  <c:v>MDMA</c:v>
                </c:pt>
                <c:pt idx="3">
                  <c:v>5MEO</c:v>
                </c:pt>
                <c:pt idx="4">
                  <c:v>DMT</c:v>
                </c:pt>
                <c:pt idx="5">
                  <c:v>Hallucinogen</c:v>
                </c:pt>
                <c:pt idx="6">
                  <c:v>LSD</c:v>
                </c:pt>
                <c:pt idx="7">
                  <c:v>Psilocin</c:v>
                </c:pt>
                <c:pt idx="8">
                  <c:v>Psilocybine/Psilocin</c:v>
                </c:pt>
                <c:pt idx="9">
                  <c:v>Psilocybine</c:v>
                </c:pt>
                <c:pt idx="10">
                  <c:v>Other</c:v>
                </c:pt>
              </c:strCache>
            </c:strRef>
          </c:cat>
          <c:val>
            <c:numRef>
              <c:f>Sheet1!$B$2:$B$12</c:f>
              <c:numCache>
                <c:formatCode>General</c:formatCode>
                <c:ptCount val="11"/>
                <c:pt idx="0">
                  <c:v>8</c:v>
                </c:pt>
                <c:pt idx="1">
                  <c:v>1</c:v>
                </c:pt>
                <c:pt idx="2">
                  <c:v>68</c:v>
                </c:pt>
                <c:pt idx="3">
                  <c:v>0</c:v>
                </c:pt>
                <c:pt idx="4">
                  <c:v>1</c:v>
                </c:pt>
                <c:pt idx="5">
                  <c:v>1</c:v>
                </c:pt>
                <c:pt idx="6">
                  <c:v>4</c:v>
                </c:pt>
                <c:pt idx="7">
                  <c:v>10</c:v>
                </c:pt>
                <c:pt idx="8">
                  <c:v>2</c:v>
                </c:pt>
                <c:pt idx="9">
                  <c:v>2</c:v>
                </c:pt>
                <c:pt idx="10">
                  <c:v>2</c:v>
                </c:pt>
              </c:numCache>
            </c:numRef>
          </c:val>
        </c:ser>
        <c:ser>
          <c:idx val="1"/>
          <c:order val="1"/>
          <c:tx>
            <c:strRef>
              <c:f>Sheet1!$C$1</c:f>
              <c:strCache>
                <c:ptCount val="1"/>
                <c:pt idx="0">
                  <c:v>2011</c:v>
                </c:pt>
              </c:strCache>
            </c:strRef>
          </c:tx>
          <c:invertIfNegative val="0"/>
          <c:cat>
            <c:strRef>
              <c:f>Sheet1!$A$2:$A$12</c:f>
              <c:strCache>
                <c:ptCount val="11"/>
                <c:pt idx="0">
                  <c:v>TFMPP</c:v>
                </c:pt>
                <c:pt idx="1">
                  <c:v>2C-x</c:v>
                </c:pt>
                <c:pt idx="2">
                  <c:v>MDMA</c:v>
                </c:pt>
                <c:pt idx="3">
                  <c:v>5MEO</c:v>
                </c:pt>
                <c:pt idx="4">
                  <c:v>DMT</c:v>
                </c:pt>
                <c:pt idx="5">
                  <c:v>Hallucinogen</c:v>
                </c:pt>
                <c:pt idx="6">
                  <c:v>LSD</c:v>
                </c:pt>
                <c:pt idx="7">
                  <c:v>Psilocin</c:v>
                </c:pt>
                <c:pt idx="8">
                  <c:v>Psilocybine/Psilocin</c:v>
                </c:pt>
                <c:pt idx="9">
                  <c:v>Psilocybine</c:v>
                </c:pt>
                <c:pt idx="10">
                  <c:v>Other</c:v>
                </c:pt>
              </c:strCache>
            </c:strRef>
          </c:cat>
          <c:val>
            <c:numRef>
              <c:f>Sheet1!$C$2:$C$12</c:f>
              <c:numCache>
                <c:formatCode>General</c:formatCode>
                <c:ptCount val="11"/>
                <c:pt idx="0">
                  <c:v>9</c:v>
                </c:pt>
                <c:pt idx="1">
                  <c:v>1</c:v>
                </c:pt>
                <c:pt idx="2">
                  <c:v>43</c:v>
                </c:pt>
                <c:pt idx="3">
                  <c:v>14</c:v>
                </c:pt>
                <c:pt idx="4">
                  <c:v>2</c:v>
                </c:pt>
                <c:pt idx="5">
                  <c:v>2</c:v>
                </c:pt>
                <c:pt idx="6">
                  <c:v>5</c:v>
                </c:pt>
                <c:pt idx="7">
                  <c:v>13</c:v>
                </c:pt>
                <c:pt idx="8">
                  <c:v>3</c:v>
                </c:pt>
                <c:pt idx="9">
                  <c:v>3</c:v>
                </c:pt>
                <c:pt idx="10">
                  <c:v>4</c:v>
                </c:pt>
              </c:numCache>
            </c:numRef>
          </c:val>
        </c:ser>
        <c:ser>
          <c:idx val="2"/>
          <c:order val="2"/>
          <c:tx>
            <c:strRef>
              <c:f>Sheet1!$D$1</c:f>
              <c:strCache>
                <c:ptCount val="1"/>
                <c:pt idx="0">
                  <c:v>2012</c:v>
                </c:pt>
              </c:strCache>
            </c:strRef>
          </c:tx>
          <c:invertIfNegative val="0"/>
          <c:cat>
            <c:strRef>
              <c:f>Sheet1!$A$2:$A$12</c:f>
              <c:strCache>
                <c:ptCount val="11"/>
                <c:pt idx="0">
                  <c:v>TFMPP</c:v>
                </c:pt>
                <c:pt idx="1">
                  <c:v>2C-x</c:v>
                </c:pt>
                <c:pt idx="2">
                  <c:v>MDMA</c:v>
                </c:pt>
                <c:pt idx="3">
                  <c:v>5MEO</c:v>
                </c:pt>
                <c:pt idx="4">
                  <c:v>DMT</c:v>
                </c:pt>
                <c:pt idx="5">
                  <c:v>Hallucinogen</c:v>
                </c:pt>
                <c:pt idx="6">
                  <c:v>LSD</c:v>
                </c:pt>
                <c:pt idx="7">
                  <c:v>Psilocin</c:v>
                </c:pt>
                <c:pt idx="8">
                  <c:v>Psilocybine/Psilocin</c:v>
                </c:pt>
                <c:pt idx="9">
                  <c:v>Psilocybine</c:v>
                </c:pt>
                <c:pt idx="10">
                  <c:v>Other</c:v>
                </c:pt>
              </c:strCache>
            </c:strRef>
          </c:cat>
          <c:val>
            <c:numRef>
              <c:f>Sheet1!$D$2:$D$12</c:f>
              <c:numCache>
                <c:formatCode>General</c:formatCode>
                <c:ptCount val="11"/>
                <c:pt idx="0">
                  <c:v>12</c:v>
                </c:pt>
                <c:pt idx="1">
                  <c:v>3</c:v>
                </c:pt>
                <c:pt idx="2">
                  <c:v>27</c:v>
                </c:pt>
                <c:pt idx="3">
                  <c:v>9</c:v>
                </c:pt>
                <c:pt idx="4">
                  <c:v>4</c:v>
                </c:pt>
                <c:pt idx="5">
                  <c:v>3</c:v>
                </c:pt>
                <c:pt idx="6">
                  <c:v>5</c:v>
                </c:pt>
                <c:pt idx="7">
                  <c:v>18</c:v>
                </c:pt>
                <c:pt idx="8">
                  <c:v>4</c:v>
                </c:pt>
                <c:pt idx="9">
                  <c:v>3</c:v>
                </c:pt>
                <c:pt idx="10">
                  <c:v>11</c:v>
                </c:pt>
              </c:numCache>
            </c:numRef>
          </c:val>
        </c:ser>
        <c:ser>
          <c:idx val="3"/>
          <c:order val="3"/>
          <c:tx>
            <c:strRef>
              <c:f>Sheet1!$E$1</c:f>
              <c:strCache>
                <c:ptCount val="1"/>
                <c:pt idx="0">
                  <c:v>2013</c:v>
                </c:pt>
              </c:strCache>
            </c:strRef>
          </c:tx>
          <c:spPr>
            <a:solidFill>
              <a:srgbClr val="FF33CC"/>
            </a:solidFill>
          </c:spPr>
          <c:invertIfNegative val="0"/>
          <c:cat>
            <c:strRef>
              <c:f>Sheet1!$A$2:$A$12</c:f>
              <c:strCache>
                <c:ptCount val="11"/>
                <c:pt idx="0">
                  <c:v>TFMPP</c:v>
                </c:pt>
                <c:pt idx="1">
                  <c:v>2C-x</c:v>
                </c:pt>
                <c:pt idx="2">
                  <c:v>MDMA</c:v>
                </c:pt>
                <c:pt idx="3">
                  <c:v>5MEO</c:v>
                </c:pt>
                <c:pt idx="4">
                  <c:v>DMT</c:v>
                </c:pt>
                <c:pt idx="5">
                  <c:v>Hallucinogen</c:v>
                </c:pt>
                <c:pt idx="6">
                  <c:v>LSD</c:v>
                </c:pt>
                <c:pt idx="7">
                  <c:v>Psilocin</c:v>
                </c:pt>
                <c:pt idx="8">
                  <c:v>Psilocybine/Psilocin</c:v>
                </c:pt>
                <c:pt idx="9">
                  <c:v>Psilocybine</c:v>
                </c:pt>
                <c:pt idx="10">
                  <c:v>Other</c:v>
                </c:pt>
              </c:strCache>
            </c:strRef>
          </c:cat>
          <c:val>
            <c:numRef>
              <c:f>Sheet1!$E$2:$E$12</c:f>
              <c:numCache>
                <c:formatCode>General</c:formatCode>
                <c:ptCount val="11"/>
                <c:pt idx="0">
                  <c:v>8</c:v>
                </c:pt>
                <c:pt idx="1">
                  <c:v>7</c:v>
                </c:pt>
                <c:pt idx="2">
                  <c:v>27</c:v>
                </c:pt>
                <c:pt idx="3">
                  <c:v>2</c:v>
                </c:pt>
                <c:pt idx="4">
                  <c:v>2</c:v>
                </c:pt>
                <c:pt idx="5">
                  <c:v>13</c:v>
                </c:pt>
                <c:pt idx="6">
                  <c:v>3</c:v>
                </c:pt>
                <c:pt idx="7">
                  <c:v>21</c:v>
                </c:pt>
                <c:pt idx="8">
                  <c:v>5</c:v>
                </c:pt>
                <c:pt idx="9">
                  <c:v>3</c:v>
                </c:pt>
                <c:pt idx="10">
                  <c:v>8</c:v>
                </c:pt>
              </c:numCache>
            </c:numRef>
          </c:val>
        </c:ser>
        <c:dLbls>
          <c:showLegendKey val="0"/>
          <c:showVal val="0"/>
          <c:showCatName val="0"/>
          <c:showSerName val="0"/>
          <c:showPercent val="0"/>
          <c:showBubbleSize val="0"/>
        </c:dLbls>
        <c:gapWidth val="150"/>
        <c:axId val="129550208"/>
        <c:axId val="129551744"/>
      </c:barChart>
      <c:catAx>
        <c:axId val="129550208"/>
        <c:scaling>
          <c:orientation val="minMax"/>
        </c:scaling>
        <c:delete val="0"/>
        <c:axPos val="l"/>
        <c:majorTickMark val="out"/>
        <c:minorTickMark val="none"/>
        <c:tickLblPos val="nextTo"/>
        <c:txPr>
          <a:bodyPr/>
          <a:lstStyle/>
          <a:p>
            <a:pPr>
              <a:defRPr sz="1400" b="1"/>
            </a:pPr>
            <a:endParaRPr lang="en-US"/>
          </a:p>
        </c:txPr>
        <c:crossAx val="129551744"/>
        <c:crosses val="autoZero"/>
        <c:auto val="1"/>
        <c:lblAlgn val="ctr"/>
        <c:lblOffset val="100"/>
        <c:noMultiLvlLbl val="0"/>
      </c:catAx>
      <c:valAx>
        <c:axId val="129551744"/>
        <c:scaling>
          <c:orientation val="minMax"/>
          <c:max val="70"/>
          <c:min val="0"/>
        </c:scaling>
        <c:delete val="0"/>
        <c:axPos val="b"/>
        <c:majorGridlines/>
        <c:numFmt formatCode="General" sourceLinked="1"/>
        <c:majorTickMark val="out"/>
        <c:minorTickMark val="none"/>
        <c:tickLblPos val="nextTo"/>
        <c:txPr>
          <a:bodyPr/>
          <a:lstStyle/>
          <a:p>
            <a:pPr>
              <a:defRPr sz="1400"/>
            </a:pPr>
            <a:endParaRPr lang="en-US"/>
          </a:p>
        </c:txPr>
        <c:crossAx val="129550208"/>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Results</a:t>
            </a:r>
            <a:r>
              <a:rPr lang="en-US" sz="2000" baseline="0" dirty="0" smtClean="0"/>
              <a:t> of Pill Tests Containing MDMA</a:t>
            </a:r>
            <a:r>
              <a:rPr lang="en-US" baseline="0" dirty="0" smtClean="0"/>
              <a:t>*</a:t>
            </a:r>
            <a:endParaRPr lang="en-US" dirty="0"/>
          </a:p>
        </c:rich>
      </c:tx>
      <c:layout>
        <c:manualLayout>
          <c:xMode val="edge"/>
          <c:yMode val="edge"/>
          <c:x val="0.16889160104986872"/>
          <c:y val="0"/>
        </c:manualLayout>
      </c:layout>
      <c:overlay val="0"/>
    </c:title>
    <c:autoTitleDeleted val="0"/>
    <c:plotArea>
      <c:layout/>
      <c:lineChart>
        <c:grouping val="standard"/>
        <c:varyColors val="0"/>
        <c:ser>
          <c:idx val="0"/>
          <c:order val="0"/>
          <c:tx>
            <c:strRef>
              <c:f>Sheet1!$A$2</c:f>
              <c:strCache>
                <c:ptCount val="1"/>
                <c:pt idx="0">
                  <c:v>Any MDMA</c:v>
                </c:pt>
              </c:strCache>
            </c:strRef>
          </c:tx>
          <c:spPr>
            <a:ln w="38100"/>
          </c:spPr>
          <c:dPt>
            <c:idx val="5"/>
            <c:bubble3D val="0"/>
          </c:dPt>
          <c:cat>
            <c:strRef>
              <c:f>Sheet1!$B$1:$N$1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Sheet1!$B$2:$N$2</c:f>
              <c:numCache>
                <c:formatCode>General</c:formatCode>
                <c:ptCount val="13"/>
                <c:pt idx="0">
                  <c:v>60.2</c:v>
                </c:pt>
                <c:pt idx="1">
                  <c:v>52.5</c:v>
                </c:pt>
                <c:pt idx="2">
                  <c:v>55.5</c:v>
                </c:pt>
                <c:pt idx="3">
                  <c:v>44.7</c:v>
                </c:pt>
                <c:pt idx="4">
                  <c:v>64</c:v>
                </c:pt>
                <c:pt idx="5">
                  <c:v>84.8</c:v>
                </c:pt>
                <c:pt idx="6">
                  <c:v>63.2</c:v>
                </c:pt>
                <c:pt idx="7">
                  <c:v>54.3</c:v>
                </c:pt>
                <c:pt idx="8">
                  <c:v>34.799999999999997</c:v>
                </c:pt>
                <c:pt idx="9">
                  <c:v>44.9</c:v>
                </c:pt>
                <c:pt idx="10">
                  <c:v>36</c:v>
                </c:pt>
                <c:pt idx="11">
                  <c:v>16.100000000000001</c:v>
                </c:pt>
                <c:pt idx="12">
                  <c:v>20.7</c:v>
                </c:pt>
              </c:numCache>
            </c:numRef>
          </c:val>
          <c:smooth val="0"/>
        </c:ser>
        <c:ser>
          <c:idx val="1"/>
          <c:order val="1"/>
          <c:tx>
            <c:strRef>
              <c:f>Sheet1!$A$3</c:f>
              <c:strCache>
                <c:ptCount val="1"/>
                <c:pt idx="0">
                  <c:v>MDMA Only</c:v>
                </c:pt>
              </c:strCache>
            </c:strRef>
          </c:tx>
          <c:spPr>
            <a:ln w="38100"/>
          </c:spPr>
          <c:cat>
            <c:strRef>
              <c:f>Sheet1!$B$1:$N$1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Sheet1!$B$3:$N$3</c:f>
              <c:numCache>
                <c:formatCode>General</c:formatCode>
                <c:ptCount val="13"/>
                <c:pt idx="0">
                  <c:v>49.7</c:v>
                </c:pt>
                <c:pt idx="1">
                  <c:v>33.6</c:v>
                </c:pt>
                <c:pt idx="2">
                  <c:v>37.4</c:v>
                </c:pt>
                <c:pt idx="3">
                  <c:v>11.3</c:v>
                </c:pt>
                <c:pt idx="4">
                  <c:v>28.7</c:v>
                </c:pt>
                <c:pt idx="5">
                  <c:v>30.4</c:v>
                </c:pt>
                <c:pt idx="6">
                  <c:v>17.600000000000001</c:v>
                </c:pt>
                <c:pt idx="7">
                  <c:v>15.2</c:v>
                </c:pt>
                <c:pt idx="8">
                  <c:v>8.6999999999999993</c:v>
                </c:pt>
                <c:pt idx="9">
                  <c:v>24.7</c:v>
                </c:pt>
                <c:pt idx="10">
                  <c:v>17</c:v>
                </c:pt>
                <c:pt idx="11">
                  <c:v>24.3</c:v>
                </c:pt>
                <c:pt idx="12">
                  <c:v>22.8</c:v>
                </c:pt>
              </c:numCache>
            </c:numRef>
          </c:val>
          <c:smooth val="0"/>
        </c:ser>
        <c:dLbls>
          <c:showLegendKey val="0"/>
          <c:showVal val="0"/>
          <c:showCatName val="0"/>
          <c:showSerName val="0"/>
          <c:showPercent val="0"/>
          <c:showBubbleSize val="0"/>
        </c:dLbls>
        <c:marker val="1"/>
        <c:smooth val="0"/>
        <c:axId val="129293312"/>
        <c:axId val="129385216"/>
      </c:lineChart>
      <c:catAx>
        <c:axId val="129293312"/>
        <c:scaling>
          <c:orientation val="minMax"/>
        </c:scaling>
        <c:delete val="0"/>
        <c:axPos val="b"/>
        <c:majorTickMark val="out"/>
        <c:minorTickMark val="none"/>
        <c:tickLblPos val="nextTo"/>
        <c:txPr>
          <a:bodyPr/>
          <a:lstStyle/>
          <a:p>
            <a:pPr>
              <a:defRPr sz="1200" b="1" baseline="0"/>
            </a:pPr>
            <a:endParaRPr lang="en-US"/>
          </a:p>
        </c:txPr>
        <c:crossAx val="129385216"/>
        <c:crosses val="autoZero"/>
        <c:auto val="1"/>
        <c:lblAlgn val="ctr"/>
        <c:lblOffset val="100"/>
        <c:tickLblSkip val="2"/>
        <c:noMultiLvlLbl val="0"/>
      </c:catAx>
      <c:valAx>
        <c:axId val="129385216"/>
        <c:scaling>
          <c:orientation val="minMax"/>
        </c:scaling>
        <c:delete val="0"/>
        <c:axPos val="l"/>
        <c:numFmt formatCode="General" sourceLinked="1"/>
        <c:majorTickMark val="out"/>
        <c:minorTickMark val="none"/>
        <c:tickLblPos val="nextTo"/>
        <c:txPr>
          <a:bodyPr/>
          <a:lstStyle/>
          <a:p>
            <a:pPr>
              <a:defRPr sz="1400"/>
            </a:pPr>
            <a:endParaRPr lang="en-US"/>
          </a:p>
        </c:txPr>
        <c:crossAx val="129293312"/>
        <c:crosses val="autoZero"/>
        <c:crossBetween val="between"/>
      </c:valAx>
      <c:spPr>
        <a:noFill/>
        <a:ln w="25400">
          <a:noFill/>
        </a:ln>
      </c:spPr>
    </c:plotArea>
    <c:legend>
      <c:legendPos val="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j-lt"/>
              </a:defRPr>
            </a:pPr>
            <a:r>
              <a:rPr lang="en-US" sz="1400" dirty="0" smtClean="0">
                <a:latin typeface="+mj-lt"/>
              </a:rPr>
              <a:t>The Effect of Federal</a:t>
            </a:r>
            <a:r>
              <a:rPr lang="en-US" sz="1400" baseline="0" dirty="0" smtClean="0">
                <a:latin typeface="+mj-lt"/>
              </a:rPr>
              <a:t> Controls on Synthetic  Cathinone Calls to Poison Centers</a:t>
            </a:r>
            <a:endParaRPr lang="en-US" sz="1400" dirty="0">
              <a:latin typeface="+mj-lt"/>
            </a:endParaRPr>
          </a:p>
        </c:rich>
      </c:tx>
      <c:layout>
        <c:manualLayout>
          <c:xMode val="edge"/>
          <c:yMode val="edge"/>
          <c:x val="0.15515516442797592"/>
          <c:y val="4.048923966574592E-2"/>
        </c:manualLayout>
      </c:layout>
      <c:overlay val="0"/>
    </c:title>
    <c:autoTitleDeleted val="0"/>
    <c:plotArea>
      <c:layout>
        <c:manualLayout>
          <c:layoutTarget val="inner"/>
          <c:xMode val="edge"/>
          <c:yMode val="edge"/>
          <c:x val="0.23534841233081158"/>
          <c:y val="0.31861538932916894"/>
          <c:w val="0.66803355462920078"/>
          <c:h val="0.5542746702443424"/>
        </c:manualLayout>
      </c:layout>
      <c:lineChart>
        <c:grouping val="stacked"/>
        <c:varyColors val="0"/>
        <c:ser>
          <c:idx val="0"/>
          <c:order val="0"/>
          <c:tx>
            <c:strRef>
              <c:f>Sheet1!$B$1</c:f>
              <c:strCache>
                <c:ptCount val="1"/>
                <c:pt idx="0">
                  <c:v>US</c:v>
                </c:pt>
              </c:strCache>
            </c:strRef>
          </c:tx>
          <c:marker>
            <c:symbol val="none"/>
          </c:marker>
          <c:cat>
            <c:numRef>
              <c:f>Sheet1!$A$2:$A$45</c:f>
              <c:numCache>
                <c:formatCode>General</c:formatCode>
                <c:ptCount val="44"/>
                <c:pt idx="0">
                  <c:v>2010</c:v>
                </c:pt>
                <c:pt idx="12">
                  <c:v>2011</c:v>
                </c:pt>
                <c:pt idx="24">
                  <c:v>2012</c:v>
                </c:pt>
                <c:pt idx="36">
                  <c:v>2013</c:v>
                </c:pt>
              </c:numCache>
            </c:numRef>
          </c:cat>
          <c:val>
            <c:numRef>
              <c:f>Sheet1!$B$2:$B$45</c:f>
              <c:numCache>
                <c:formatCode>General</c:formatCode>
                <c:ptCount val="44"/>
                <c:pt idx="0">
                  <c:v>0</c:v>
                </c:pt>
                <c:pt idx="1">
                  <c:v>0</c:v>
                </c:pt>
                <c:pt idx="2">
                  <c:v>0</c:v>
                </c:pt>
                <c:pt idx="3">
                  <c:v>0</c:v>
                </c:pt>
                <c:pt idx="4">
                  <c:v>0</c:v>
                </c:pt>
                <c:pt idx="5">
                  <c:v>0</c:v>
                </c:pt>
                <c:pt idx="6">
                  <c:v>3</c:v>
                </c:pt>
                <c:pt idx="7">
                  <c:v>14</c:v>
                </c:pt>
                <c:pt idx="8">
                  <c:v>20</c:v>
                </c:pt>
                <c:pt idx="9">
                  <c:v>20</c:v>
                </c:pt>
                <c:pt idx="10">
                  <c:v>64</c:v>
                </c:pt>
                <c:pt idx="11">
                  <c:v>183</c:v>
                </c:pt>
                <c:pt idx="12">
                  <c:v>302</c:v>
                </c:pt>
                <c:pt idx="13">
                  <c:v>488</c:v>
                </c:pt>
                <c:pt idx="14">
                  <c:v>639</c:v>
                </c:pt>
                <c:pt idx="15">
                  <c:v>601</c:v>
                </c:pt>
                <c:pt idx="16">
                  <c:v>719</c:v>
                </c:pt>
                <c:pt idx="17">
                  <c:v>744</c:v>
                </c:pt>
                <c:pt idx="18">
                  <c:v>678</c:v>
                </c:pt>
                <c:pt idx="19">
                  <c:v>603</c:v>
                </c:pt>
                <c:pt idx="20">
                  <c:v>510</c:v>
                </c:pt>
                <c:pt idx="21">
                  <c:v>400</c:v>
                </c:pt>
                <c:pt idx="22">
                  <c:v>229</c:v>
                </c:pt>
                <c:pt idx="23">
                  <c:v>223</c:v>
                </c:pt>
                <c:pt idx="24">
                  <c:v>231</c:v>
                </c:pt>
                <c:pt idx="25">
                  <c:v>229</c:v>
                </c:pt>
                <c:pt idx="26">
                  <c:v>267</c:v>
                </c:pt>
                <c:pt idx="27">
                  <c:v>285</c:v>
                </c:pt>
                <c:pt idx="28">
                  <c:v>291</c:v>
                </c:pt>
                <c:pt idx="29">
                  <c:v>422</c:v>
                </c:pt>
                <c:pt idx="30">
                  <c:v>366</c:v>
                </c:pt>
                <c:pt idx="31">
                  <c:v>175</c:v>
                </c:pt>
                <c:pt idx="32">
                  <c:v>121</c:v>
                </c:pt>
                <c:pt idx="33">
                  <c:v>102</c:v>
                </c:pt>
                <c:pt idx="34">
                  <c:v>86</c:v>
                </c:pt>
                <c:pt idx="35">
                  <c:v>82</c:v>
                </c:pt>
                <c:pt idx="36">
                  <c:v>95</c:v>
                </c:pt>
                <c:pt idx="37">
                  <c:v>84</c:v>
                </c:pt>
                <c:pt idx="38">
                  <c:v>77</c:v>
                </c:pt>
                <c:pt idx="39">
                  <c:v>99</c:v>
                </c:pt>
                <c:pt idx="40">
                  <c:v>96</c:v>
                </c:pt>
                <c:pt idx="41">
                  <c:v>78</c:v>
                </c:pt>
                <c:pt idx="42">
                  <c:v>80</c:v>
                </c:pt>
                <c:pt idx="43">
                  <c:v>77</c:v>
                </c:pt>
              </c:numCache>
            </c:numRef>
          </c:val>
          <c:smooth val="0"/>
        </c:ser>
        <c:dLbls>
          <c:showLegendKey val="0"/>
          <c:showVal val="0"/>
          <c:showCatName val="0"/>
          <c:showSerName val="0"/>
          <c:showPercent val="0"/>
          <c:showBubbleSize val="0"/>
        </c:dLbls>
        <c:marker val="1"/>
        <c:smooth val="0"/>
        <c:axId val="124112256"/>
        <c:axId val="124396672"/>
      </c:lineChart>
      <c:catAx>
        <c:axId val="124112256"/>
        <c:scaling>
          <c:orientation val="minMax"/>
        </c:scaling>
        <c:delete val="0"/>
        <c:axPos val="b"/>
        <c:numFmt formatCode="General" sourceLinked="1"/>
        <c:majorTickMark val="out"/>
        <c:minorTickMark val="none"/>
        <c:tickLblPos val="nextTo"/>
        <c:txPr>
          <a:bodyPr/>
          <a:lstStyle/>
          <a:p>
            <a:pPr>
              <a:defRPr sz="1200"/>
            </a:pPr>
            <a:endParaRPr lang="en-US"/>
          </a:p>
        </c:txPr>
        <c:crossAx val="124396672"/>
        <c:crosses val="autoZero"/>
        <c:auto val="1"/>
        <c:lblAlgn val="ctr"/>
        <c:lblOffset val="100"/>
        <c:tickLblSkip val="6"/>
        <c:tickMarkSkip val="6"/>
        <c:noMultiLvlLbl val="1"/>
      </c:catAx>
      <c:valAx>
        <c:axId val="124396672"/>
        <c:scaling>
          <c:orientation val="minMax"/>
          <c:max val="800"/>
        </c:scaling>
        <c:delete val="0"/>
        <c:axPos val="l"/>
        <c:numFmt formatCode="General" sourceLinked="1"/>
        <c:majorTickMark val="out"/>
        <c:minorTickMark val="none"/>
        <c:tickLblPos val="nextTo"/>
        <c:txPr>
          <a:bodyPr/>
          <a:lstStyle/>
          <a:p>
            <a:pPr>
              <a:defRPr sz="1400"/>
            </a:pPr>
            <a:endParaRPr lang="en-US"/>
          </a:p>
        </c:txPr>
        <c:crossAx val="124112256"/>
        <c:crosses val="autoZero"/>
        <c:crossBetween val="midCat"/>
      </c:valAx>
      <c:spPr>
        <a:noFill/>
        <a:ln w="25400">
          <a:noFill/>
        </a:ln>
      </c:spPr>
    </c:plotArea>
    <c:plotVisOnly val="1"/>
    <c:dispBlanksAs val="zero"/>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MDMA Reports:</a:t>
            </a:r>
            <a:r>
              <a:rPr lang="en-US" sz="2000" baseline="0" dirty="0" smtClean="0"/>
              <a:t> NFLIS Forensic Labs 2006-2012</a:t>
            </a:r>
            <a:endParaRPr lang="en-US" sz="2000" dirty="0"/>
          </a:p>
        </c:rich>
      </c:tx>
      <c:layout>
        <c:manualLayout>
          <c:xMode val="edge"/>
          <c:yMode val="edge"/>
          <c:x val="0.10261653543307087"/>
          <c:y val="0"/>
        </c:manualLayout>
      </c:layout>
      <c:overlay val="0"/>
    </c:title>
    <c:autoTitleDeleted val="0"/>
    <c:plotArea>
      <c:layout/>
      <c:lineChart>
        <c:grouping val="standard"/>
        <c:varyColors val="0"/>
        <c:ser>
          <c:idx val="0"/>
          <c:order val="0"/>
          <c:tx>
            <c:strRef>
              <c:f>Sheet1!$B$1</c:f>
              <c:strCache>
                <c:ptCount val="1"/>
                <c:pt idx="0">
                  <c:v>items</c:v>
                </c:pt>
              </c:strCache>
            </c:strRef>
          </c:tx>
          <c:spPr>
            <a:ln w="38100"/>
          </c:spPr>
          <c:cat>
            <c:numRef>
              <c:f>Sheet1!$A$2:$A$8</c:f>
              <c:numCache>
                <c:formatCode>General</c:formatCode>
                <c:ptCount val="7"/>
                <c:pt idx="0">
                  <c:v>2006</c:v>
                </c:pt>
                <c:pt idx="1">
                  <c:v>2007</c:v>
                </c:pt>
                <c:pt idx="2">
                  <c:v>2008</c:v>
                </c:pt>
                <c:pt idx="3">
                  <c:v>2009</c:v>
                </c:pt>
                <c:pt idx="4">
                  <c:v>2010</c:v>
                </c:pt>
                <c:pt idx="5">
                  <c:v>2011</c:v>
                </c:pt>
                <c:pt idx="6">
                  <c:v>2012</c:v>
                </c:pt>
              </c:numCache>
            </c:numRef>
          </c:cat>
          <c:val>
            <c:numRef>
              <c:f>Sheet1!$B$2:$B$8</c:f>
              <c:numCache>
                <c:formatCode>General</c:formatCode>
                <c:ptCount val="7"/>
                <c:pt idx="0">
                  <c:v>21790</c:v>
                </c:pt>
                <c:pt idx="1">
                  <c:v>24159</c:v>
                </c:pt>
                <c:pt idx="2">
                  <c:v>22681</c:v>
                </c:pt>
                <c:pt idx="3">
                  <c:v>23330</c:v>
                </c:pt>
                <c:pt idx="4">
                  <c:v>23110</c:v>
                </c:pt>
                <c:pt idx="5">
                  <c:v>10326</c:v>
                </c:pt>
                <c:pt idx="6">
                  <c:v>5148</c:v>
                </c:pt>
              </c:numCache>
            </c:numRef>
          </c:val>
          <c:smooth val="0"/>
        </c:ser>
        <c:dLbls>
          <c:showLegendKey val="0"/>
          <c:showVal val="0"/>
          <c:showCatName val="0"/>
          <c:showSerName val="0"/>
          <c:showPercent val="0"/>
          <c:showBubbleSize val="0"/>
        </c:dLbls>
        <c:marker val="1"/>
        <c:smooth val="0"/>
        <c:axId val="129577728"/>
        <c:axId val="129579264"/>
      </c:lineChart>
      <c:catAx>
        <c:axId val="129577728"/>
        <c:scaling>
          <c:orientation val="minMax"/>
        </c:scaling>
        <c:delete val="0"/>
        <c:axPos val="b"/>
        <c:numFmt formatCode="General" sourceLinked="1"/>
        <c:majorTickMark val="out"/>
        <c:minorTickMark val="none"/>
        <c:tickLblPos val="nextTo"/>
        <c:txPr>
          <a:bodyPr/>
          <a:lstStyle/>
          <a:p>
            <a:pPr>
              <a:defRPr sz="1200"/>
            </a:pPr>
            <a:endParaRPr lang="en-US"/>
          </a:p>
        </c:txPr>
        <c:crossAx val="129579264"/>
        <c:crosses val="autoZero"/>
        <c:auto val="1"/>
        <c:lblAlgn val="ctr"/>
        <c:lblOffset val="100"/>
        <c:tickLblSkip val="3"/>
        <c:tickMarkSkip val="1"/>
        <c:noMultiLvlLbl val="0"/>
      </c:catAx>
      <c:valAx>
        <c:axId val="129579264"/>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1295777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Piperazine</a:t>
            </a:r>
            <a:r>
              <a:rPr lang="en-US" sz="1800" baseline="0" dirty="0" smtClean="0"/>
              <a:t> Reports by NFLIS Labs: 2005-2012</a:t>
            </a:r>
            <a:endParaRPr lang="en-US" sz="1800" dirty="0"/>
          </a:p>
        </c:rich>
      </c:tx>
      <c:overlay val="0"/>
    </c:title>
    <c:autoTitleDeleted val="0"/>
    <c:plotArea>
      <c:layout>
        <c:manualLayout>
          <c:layoutTarget val="inner"/>
          <c:xMode val="edge"/>
          <c:yMode val="edge"/>
          <c:x val="0.14548923884514434"/>
          <c:y val="0.18116666666666667"/>
          <c:w val="0.84784409448818898"/>
          <c:h val="0.74896281714785651"/>
        </c:manualLayout>
      </c:layout>
      <c:lineChart>
        <c:grouping val="standard"/>
        <c:varyColors val="0"/>
        <c:ser>
          <c:idx val="0"/>
          <c:order val="0"/>
          <c:tx>
            <c:strRef>
              <c:f>Sheet1!$B$1</c:f>
              <c:strCache>
                <c:ptCount val="1"/>
                <c:pt idx="0">
                  <c:v>ITEMS</c:v>
                </c:pt>
              </c:strCache>
            </c:strRef>
          </c:tx>
          <c:spPr>
            <a:ln w="50800">
              <a:solidFill>
                <a:srgbClr val="FF0000"/>
              </a:solidFill>
            </a:ln>
          </c:spPr>
          <c:marker>
            <c:spPr>
              <a:solidFill>
                <a:srgbClr val="FF0000"/>
              </a:solidFill>
              <a:ln>
                <a:solidFill>
                  <a:srgbClr val="FF0000"/>
                </a:solidFill>
              </a:ln>
            </c:spPr>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Sheet1!$B$2:$B$9</c:f>
              <c:numCache>
                <c:formatCode>General</c:formatCode>
                <c:ptCount val="8"/>
                <c:pt idx="0">
                  <c:v>8</c:v>
                </c:pt>
                <c:pt idx="1">
                  <c:v>14</c:v>
                </c:pt>
                <c:pt idx="2">
                  <c:v>520</c:v>
                </c:pt>
                <c:pt idx="3">
                  <c:v>8430</c:v>
                </c:pt>
                <c:pt idx="4">
                  <c:v>19810</c:v>
                </c:pt>
                <c:pt idx="5">
                  <c:v>11644</c:v>
                </c:pt>
                <c:pt idx="6">
                  <c:v>7828</c:v>
                </c:pt>
                <c:pt idx="7">
                  <c:v>6873</c:v>
                </c:pt>
              </c:numCache>
            </c:numRef>
          </c:val>
          <c:smooth val="0"/>
        </c:ser>
        <c:dLbls>
          <c:showLegendKey val="0"/>
          <c:showVal val="0"/>
          <c:showCatName val="0"/>
          <c:showSerName val="0"/>
          <c:showPercent val="0"/>
          <c:showBubbleSize val="0"/>
        </c:dLbls>
        <c:marker val="1"/>
        <c:smooth val="0"/>
        <c:axId val="129781760"/>
        <c:axId val="129783680"/>
      </c:lineChart>
      <c:catAx>
        <c:axId val="129781760"/>
        <c:scaling>
          <c:orientation val="minMax"/>
        </c:scaling>
        <c:delete val="0"/>
        <c:axPos val="b"/>
        <c:numFmt formatCode="General" sourceLinked="1"/>
        <c:majorTickMark val="out"/>
        <c:minorTickMark val="none"/>
        <c:tickLblPos val="nextTo"/>
        <c:txPr>
          <a:bodyPr/>
          <a:lstStyle/>
          <a:p>
            <a:pPr>
              <a:defRPr sz="1200"/>
            </a:pPr>
            <a:endParaRPr lang="en-US"/>
          </a:p>
        </c:txPr>
        <c:crossAx val="129783680"/>
        <c:crosses val="autoZero"/>
        <c:auto val="1"/>
        <c:lblAlgn val="ctr"/>
        <c:lblOffset val="100"/>
        <c:noMultiLvlLbl val="0"/>
      </c:catAx>
      <c:valAx>
        <c:axId val="129783680"/>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129781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2010</c:v>
                </c:pt>
              </c:strCache>
            </c:strRef>
          </c:tx>
          <c:invertIfNegative val="0"/>
          <c:cat>
            <c:strRef>
              <c:f>Sheet1!$B$1:$C$1</c:f>
              <c:strCache>
                <c:ptCount val="2"/>
                <c:pt idx="0">
                  <c:v>Synthetic Cannabinoids</c:v>
                </c:pt>
                <c:pt idx="1">
                  <c:v>Synthetic Cathinones</c:v>
                </c:pt>
              </c:strCache>
            </c:strRef>
          </c:cat>
          <c:val>
            <c:numRef>
              <c:f>Sheet1!$B$2:$C$2</c:f>
              <c:numCache>
                <c:formatCode>_(* #,##0_);_(* \(#,##0\);_(* "-"??_);_(@_)</c:formatCode>
                <c:ptCount val="2"/>
                <c:pt idx="0">
                  <c:v>3286</c:v>
                </c:pt>
                <c:pt idx="1">
                  <c:v>731</c:v>
                </c:pt>
              </c:numCache>
            </c:numRef>
          </c:val>
        </c:ser>
        <c:ser>
          <c:idx val="1"/>
          <c:order val="1"/>
          <c:tx>
            <c:strRef>
              <c:f>Sheet1!$A$3</c:f>
              <c:strCache>
                <c:ptCount val="1"/>
                <c:pt idx="0">
                  <c:v>2011</c:v>
                </c:pt>
              </c:strCache>
            </c:strRef>
          </c:tx>
          <c:invertIfNegative val="0"/>
          <c:cat>
            <c:strRef>
              <c:f>Sheet1!$B$1:$C$1</c:f>
              <c:strCache>
                <c:ptCount val="2"/>
                <c:pt idx="0">
                  <c:v>Synthetic Cannabinoids</c:v>
                </c:pt>
                <c:pt idx="1">
                  <c:v>Synthetic Cathinones</c:v>
                </c:pt>
              </c:strCache>
            </c:strRef>
          </c:cat>
          <c:val>
            <c:numRef>
              <c:f>Sheet1!$B$3:$C$3</c:f>
              <c:numCache>
                <c:formatCode>_(* #,##0_);_(* \(#,##0\);_(* "-"??_);_(@_)</c:formatCode>
                <c:ptCount val="2"/>
                <c:pt idx="0">
                  <c:v>23688</c:v>
                </c:pt>
                <c:pt idx="1">
                  <c:v>6949</c:v>
                </c:pt>
              </c:numCache>
            </c:numRef>
          </c:val>
        </c:ser>
        <c:ser>
          <c:idx val="2"/>
          <c:order val="2"/>
          <c:tx>
            <c:strRef>
              <c:f>Sheet1!$A$4</c:f>
              <c:strCache>
                <c:ptCount val="1"/>
                <c:pt idx="0">
                  <c:v>2012</c:v>
                </c:pt>
              </c:strCache>
            </c:strRef>
          </c:tx>
          <c:invertIfNegative val="0"/>
          <c:cat>
            <c:strRef>
              <c:f>Sheet1!$B$1:$C$1</c:f>
              <c:strCache>
                <c:ptCount val="2"/>
                <c:pt idx="0">
                  <c:v>Synthetic Cannabinoids</c:v>
                </c:pt>
                <c:pt idx="1">
                  <c:v>Synthetic Cathinones</c:v>
                </c:pt>
              </c:strCache>
            </c:strRef>
          </c:cat>
          <c:val>
            <c:numRef>
              <c:f>Sheet1!$B$4:$C$4</c:f>
              <c:numCache>
                <c:formatCode>_(* #,##0_);_(* \(#,##0\);_(* "-"??_);_(@_)</c:formatCode>
                <c:ptCount val="2"/>
                <c:pt idx="0">
                  <c:v>41458</c:v>
                </c:pt>
                <c:pt idx="1">
                  <c:v>14239</c:v>
                </c:pt>
              </c:numCache>
            </c:numRef>
          </c:val>
        </c:ser>
        <c:dLbls>
          <c:showLegendKey val="0"/>
          <c:showVal val="1"/>
          <c:showCatName val="0"/>
          <c:showSerName val="0"/>
          <c:showPercent val="0"/>
          <c:showBubbleSize val="0"/>
        </c:dLbls>
        <c:gapWidth val="150"/>
        <c:axId val="128145280"/>
        <c:axId val="128146816"/>
      </c:barChart>
      <c:catAx>
        <c:axId val="128145280"/>
        <c:scaling>
          <c:orientation val="minMax"/>
        </c:scaling>
        <c:delete val="0"/>
        <c:axPos val="b"/>
        <c:majorTickMark val="out"/>
        <c:minorTickMark val="none"/>
        <c:tickLblPos val="nextTo"/>
        <c:crossAx val="128146816"/>
        <c:crosses val="autoZero"/>
        <c:auto val="1"/>
        <c:lblAlgn val="ctr"/>
        <c:lblOffset val="100"/>
        <c:noMultiLvlLbl val="0"/>
      </c:catAx>
      <c:valAx>
        <c:axId val="128146816"/>
        <c:scaling>
          <c:orientation val="minMax"/>
        </c:scaling>
        <c:delete val="0"/>
        <c:axPos val="l"/>
        <c:numFmt formatCode="_(* #,##0_);_(* \(#,##0\);_(* &quot;-&quot;??_);_(@_)" sourceLinked="1"/>
        <c:majorTickMark val="out"/>
        <c:minorTickMark val="none"/>
        <c:tickLblPos val="nextTo"/>
        <c:crossAx val="1281452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2010</c:v>
                </c:pt>
              </c:strCache>
            </c:strRef>
          </c:tx>
          <c:invertIfNegative val="0"/>
          <c:dLbls>
            <c:dLbl>
              <c:idx val="0"/>
              <c:tx>
                <c:rich>
                  <a:bodyPr/>
                  <a:lstStyle/>
                  <a:p>
                    <a:r>
                      <a:rPr lang="en-US" dirty="0" smtClean="0"/>
                      <a:t>19</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Sheet1!$B$1:$C$1</c:f>
              <c:strCache>
                <c:ptCount val="2"/>
                <c:pt idx="0">
                  <c:v>Synthetic Cannabinoids</c:v>
                </c:pt>
                <c:pt idx="1">
                  <c:v>Synthetic Cathinones</c:v>
                </c:pt>
              </c:strCache>
            </c:strRef>
          </c:cat>
          <c:val>
            <c:numRef>
              <c:f>Sheet1!$B$2:$C$2</c:f>
              <c:numCache>
                <c:formatCode>General</c:formatCode>
                <c:ptCount val="2"/>
                <c:pt idx="0">
                  <c:v>19</c:v>
                </c:pt>
                <c:pt idx="1">
                  <c:v>17</c:v>
                </c:pt>
              </c:numCache>
            </c:numRef>
          </c:val>
        </c:ser>
        <c:ser>
          <c:idx val="1"/>
          <c:order val="1"/>
          <c:tx>
            <c:strRef>
              <c:f>Sheet1!$A$3</c:f>
              <c:strCache>
                <c:ptCount val="1"/>
                <c:pt idx="0">
                  <c:v>2011</c:v>
                </c:pt>
              </c:strCache>
            </c:strRef>
          </c:tx>
          <c:invertIfNegative val="0"/>
          <c:dLbls>
            <c:dLbl>
              <c:idx val="0"/>
              <c:tx>
                <c:rich>
                  <a:bodyPr/>
                  <a:lstStyle/>
                  <a:p>
                    <a:r>
                      <a:rPr lang="en-US" dirty="0" smtClean="0"/>
                      <a:t>44</a:t>
                    </a:r>
                    <a:endParaRPr lang="en-US" dirty="0"/>
                  </a:p>
                </c:rich>
              </c:tx>
              <c:showLegendKey val="0"/>
              <c:showVal val="1"/>
              <c:showCatName val="0"/>
              <c:showSerName val="0"/>
              <c:showPercent val="0"/>
              <c:showBubbleSize val="0"/>
            </c:dLbl>
            <c:dLbl>
              <c:idx val="1"/>
              <c:tx>
                <c:rich>
                  <a:bodyPr/>
                  <a:lstStyle/>
                  <a:p>
                    <a:r>
                      <a:rPr lang="en-US" dirty="0" smtClean="0"/>
                      <a:t>25</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Sheet1!$B$1:$C$1</c:f>
              <c:strCache>
                <c:ptCount val="2"/>
                <c:pt idx="0">
                  <c:v>Synthetic Cannabinoids</c:v>
                </c:pt>
                <c:pt idx="1">
                  <c:v>Synthetic Cathinones</c:v>
                </c:pt>
              </c:strCache>
            </c:strRef>
          </c:cat>
          <c:val>
            <c:numRef>
              <c:f>Sheet1!$B$3:$C$3</c:f>
              <c:numCache>
                <c:formatCode>General</c:formatCode>
                <c:ptCount val="2"/>
                <c:pt idx="0">
                  <c:v>44</c:v>
                </c:pt>
                <c:pt idx="1">
                  <c:v>34</c:v>
                </c:pt>
              </c:numCache>
            </c:numRef>
          </c:val>
        </c:ser>
        <c:ser>
          <c:idx val="2"/>
          <c:order val="2"/>
          <c:tx>
            <c:strRef>
              <c:f>Sheet1!$A$4</c:f>
              <c:strCache>
                <c:ptCount val="1"/>
                <c:pt idx="0">
                  <c:v>2012</c:v>
                </c:pt>
              </c:strCache>
            </c:strRef>
          </c:tx>
          <c:invertIfNegative val="0"/>
          <c:dLbls>
            <c:dLbl>
              <c:idx val="0"/>
              <c:layout>
                <c:manualLayout>
                  <c:x val="3.2679738562091504E-3"/>
                  <c:y val="9.2592592592592587E-3"/>
                </c:manualLayout>
              </c:layout>
              <c:tx>
                <c:rich>
                  <a:bodyPr/>
                  <a:lstStyle/>
                  <a:p>
                    <a:r>
                      <a:rPr lang="en-US" dirty="0" smtClean="0"/>
                      <a:t>55</a:t>
                    </a:r>
                    <a:endParaRPr lang="en-US" dirty="0"/>
                  </a:p>
                </c:rich>
              </c:tx>
              <c:showLegendKey val="0"/>
              <c:showVal val="1"/>
              <c:showCatName val="0"/>
              <c:showSerName val="0"/>
              <c:showPercent val="0"/>
              <c:showBubbleSize val="0"/>
            </c:dLbl>
            <c:dLbl>
              <c:idx val="1"/>
              <c:tx>
                <c:rich>
                  <a:bodyPr/>
                  <a:lstStyle/>
                  <a:p>
                    <a:r>
                      <a:rPr lang="en-US" dirty="0" smtClean="0"/>
                      <a:t>37</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Sheet1!$B$1:$C$1</c:f>
              <c:strCache>
                <c:ptCount val="2"/>
                <c:pt idx="0">
                  <c:v>Synthetic Cannabinoids</c:v>
                </c:pt>
                <c:pt idx="1">
                  <c:v>Synthetic Cathinones</c:v>
                </c:pt>
              </c:strCache>
            </c:strRef>
          </c:cat>
          <c:val>
            <c:numRef>
              <c:f>Sheet1!$B$4:$C$4</c:f>
              <c:numCache>
                <c:formatCode>General</c:formatCode>
                <c:ptCount val="2"/>
                <c:pt idx="0">
                  <c:v>55</c:v>
                </c:pt>
                <c:pt idx="1">
                  <c:v>48</c:v>
                </c:pt>
              </c:numCache>
            </c:numRef>
          </c:val>
        </c:ser>
        <c:dLbls>
          <c:showLegendKey val="0"/>
          <c:showVal val="1"/>
          <c:showCatName val="0"/>
          <c:showSerName val="0"/>
          <c:showPercent val="0"/>
          <c:showBubbleSize val="0"/>
        </c:dLbls>
        <c:gapWidth val="150"/>
        <c:axId val="127816448"/>
        <c:axId val="127817984"/>
      </c:barChart>
      <c:catAx>
        <c:axId val="127816448"/>
        <c:scaling>
          <c:orientation val="minMax"/>
        </c:scaling>
        <c:delete val="0"/>
        <c:axPos val="b"/>
        <c:majorTickMark val="out"/>
        <c:minorTickMark val="none"/>
        <c:tickLblPos val="nextTo"/>
        <c:crossAx val="127817984"/>
        <c:crosses val="autoZero"/>
        <c:auto val="1"/>
        <c:lblAlgn val="ctr"/>
        <c:lblOffset val="100"/>
        <c:noMultiLvlLbl val="0"/>
      </c:catAx>
      <c:valAx>
        <c:axId val="127817984"/>
        <c:scaling>
          <c:orientation val="minMax"/>
        </c:scaling>
        <c:delete val="0"/>
        <c:axPos val="l"/>
        <c:numFmt formatCode="General" sourceLinked="1"/>
        <c:majorTickMark val="out"/>
        <c:minorTickMark val="none"/>
        <c:tickLblPos val="nextTo"/>
        <c:crossAx val="12781644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90090524398735"/>
          <c:y val="0.15683940506571978"/>
          <c:w val="0.74792555227471569"/>
          <c:h val="0.72666244391937529"/>
        </c:manualLayout>
      </c:layout>
      <c:barChart>
        <c:barDir val="col"/>
        <c:grouping val="clustered"/>
        <c:varyColors val="0"/>
        <c:ser>
          <c:idx val="0"/>
          <c:order val="0"/>
          <c:tx>
            <c:strRef>
              <c:f>Sheet1!$A$2</c:f>
              <c:strCache>
                <c:ptCount val="1"/>
                <c:pt idx="0">
                  <c:v>cases</c:v>
                </c:pt>
              </c:strCache>
            </c:strRef>
          </c:tx>
          <c:invertIfNegative val="0"/>
          <c:cat>
            <c:strRef>
              <c:f>Sheet1!$B$1:$E$1</c:f>
              <c:strCache>
                <c:ptCount val="4"/>
                <c:pt idx="0">
                  <c:v>2010</c:v>
                </c:pt>
                <c:pt idx="1">
                  <c:v>2011</c:v>
                </c:pt>
                <c:pt idx="2">
                  <c:v>2012</c:v>
                </c:pt>
                <c:pt idx="3">
                  <c:v>1/2 2013</c:v>
                </c:pt>
              </c:strCache>
            </c:strRef>
          </c:cat>
          <c:val>
            <c:numRef>
              <c:f>Sheet1!$B$2:$E$2</c:f>
              <c:numCache>
                <c:formatCode>#,##0</c:formatCode>
                <c:ptCount val="4"/>
                <c:pt idx="0">
                  <c:v>2906</c:v>
                </c:pt>
                <c:pt idx="1">
                  <c:v>6968</c:v>
                </c:pt>
                <c:pt idx="2">
                  <c:v>5205</c:v>
                </c:pt>
                <c:pt idx="3">
                  <c:v>1413</c:v>
                </c:pt>
              </c:numCache>
            </c:numRef>
          </c:val>
        </c:ser>
        <c:dLbls>
          <c:dLblPos val="outEnd"/>
          <c:showLegendKey val="0"/>
          <c:showVal val="1"/>
          <c:showCatName val="0"/>
          <c:showSerName val="0"/>
          <c:showPercent val="0"/>
          <c:showBubbleSize val="0"/>
        </c:dLbls>
        <c:gapWidth val="150"/>
        <c:axId val="128067072"/>
        <c:axId val="128068608"/>
      </c:barChart>
      <c:catAx>
        <c:axId val="128067072"/>
        <c:scaling>
          <c:orientation val="minMax"/>
        </c:scaling>
        <c:delete val="0"/>
        <c:axPos val="b"/>
        <c:numFmt formatCode="General" sourceLinked="1"/>
        <c:majorTickMark val="out"/>
        <c:minorTickMark val="none"/>
        <c:tickLblPos val="nextTo"/>
        <c:crossAx val="128068608"/>
        <c:crosses val="autoZero"/>
        <c:auto val="1"/>
        <c:lblAlgn val="ctr"/>
        <c:lblOffset val="100"/>
        <c:noMultiLvlLbl val="0"/>
      </c:catAx>
      <c:valAx>
        <c:axId val="128068608"/>
        <c:scaling>
          <c:orientation val="minMax"/>
        </c:scaling>
        <c:delete val="0"/>
        <c:axPos val="l"/>
        <c:majorGridlines/>
        <c:numFmt formatCode="#,##0" sourceLinked="1"/>
        <c:majorTickMark val="out"/>
        <c:minorTickMark val="none"/>
        <c:tickLblPos val="nextTo"/>
        <c:crossAx val="1280670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cat>
            <c:strRef>
              <c:f>Sheet1!$A$2:$A$7</c:f>
              <c:strCache>
                <c:ptCount val="6"/>
                <c:pt idx="0">
                  <c:v>Marijuana</c:v>
                </c:pt>
                <c:pt idx="1">
                  <c:v>Synthetic Cannabis</c:v>
                </c:pt>
                <c:pt idx="2">
                  <c:v>Synthetic Cathinones</c:v>
                </c:pt>
                <c:pt idx="3">
                  <c:v>MDMA</c:v>
                </c:pt>
                <c:pt idx="4">
                  <c:v>Hallucinogens</c:v>
                </c:pt>
                <c:pt idx="5">
                  <c:v>LSD</c:v>
                </c:pt>
              </c:strCache>
            </c:strRef>
          </c:cat>
          <c:val>
            <c:numRef>
              <c:f>Sheet1!$B$2:$B$7</c:f>
              <c:numCache>
                <c:formatCode>0.0%</c:formatCode>
                <c:ptCount val="6"/>
                <c:pt idx="0" formatCode="0%">
                  <c:v>0.36</c:v>
                </c:pt>
                <c:pt idx="1">
                  <c:v>0.113</c:v>
                </c:pt>
                <c:pt idx="2">
                  <c:v>1.2999999999999999E-2</c:v>
                </c:pt>
                <c:pt idx="3">
                  <c:v>3.7999999999999999E-2</c:v>
                </c:pt>
                <c:pt idx="4">
                  <c:v>0.05</c:v>
                </c:pt>
                <c:pt idx="5" formatCode="0.00%">
                  <c:v>2.1000000000000001E-2</c:v>
                </c:pt>
              </c:numCache>
            </c:numRef>
          </c:val>
        </c:ser>
        <c:dLbls>
          <c:dLblPos val="outEnd"/>
          <c:showLegendKey val="0"/>
          <c:showVal val="1"/>
          <c:showCatName val="0"/>
          <c:showSerName val="0"/>
          <c:showPercent val="0"/>
          <c:showBubbleSize val="0"/>
        </c:dLbls>
        <c:gapWidth val="150"/>
        <c:axId val="128112896"/>
        <c:axId val="128114688"/>
      </c:barChart>
      <c:catAx>
        <c:axId val="128112896"/>
        <c:scaling>
          <c:orientation val="minMax"/>
        </c:scaling>
        <c:delete val="0"/>
        <c:axPos val="l"/>
        <c:majorTickMark val="out"/>
        <c:minorTickMark val="none"/>
        <c:tickLblPos val="nextTo"/>
        <c:crossAx val="128114688"/>
        <c:crosses val="autoZero"/>
        <c:auto val="1"/>
        <c:lblAlgn val="ctr"/>
        <c:lblOffset val="100"/>
        <c:noMultiLvlLbl val="0"/>
      </c:catAx>
      <c:valAx>
        <c:axId val="128114688"/>
        <c:scaling>
          <c:orientation val="minMax"/>
        </c:scaling>
        <c:delete val="0"/>
        <c:axPos val="b"/>
        <c:majorGridlines/>
        <c:numFmt formatCode="0%" sourceLinked="1"/>
        <c:majorTickMark val="out"/>
        <c:minorTickMark val="none"/>
        <c:tickLblPos val="nextTo"/>
        <c:crossAx val="12811289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invertIfNegative val="0"/>
          <c:dPt>
            <c:idx val="0"/>
            <c:invertIfNegative val="0"/>
            <c:bubble3D val="0"/>
            <c:spPr>
              <a:solidFill>
                <a:srgbClr val="C00000"/>
              </a:solidFill>
            </c:spPr>
          </c:dPt>
          <c:dPt>
            <c:idx val="10"/>
            <c:invertIfNegative val="0"/>
            <c:bubble3D val="0"/>
            <c:spPr>
              <a:solidFill>
                <a:srgbClr val="C00000"/>
              </a:solidFill>
            </c:spPr>
          </c:dPt>
          <c:dLbls>
            <c:dLbl>
              <c:idx val="0"/>
              <c:tx>
                <c:rich>
                  <a:bodyPr/>
                  <a:lstStyle/>
                  <a:p>
                    <a:r>
                      <a:rPr lang="en-US" dirty="0" smtClean="0"/>
                      <a:t>3%</a:t>
                    </a:r>
                    <a:endParaRPr lang="en-US" dirty="0"/>
                  </a:p>
                </c:rich>
              </c:tx>
              <c:showLegendKey val="0"/>
              <c:showVal val="1"/>
              <c:showCatName val="0"/>
              <c:showSerName val="0"/>
              <c:showPercent val="0"/>
              <c:showBubbleSize val="0"/>
            </c:dLbl>
            <c:dLbl>
              <c:idx val="1"/>
              <c:tx>
                <c:rich>
                  <a:bodyPr/>
                  <a:lstStyle/>
                  <a:p>
                    <a:r>
                      <a:rPr lang="en-US" dirty="0" smtClean="0"/>
                      <a:t>4%</a:t>
                    </a:r>
                    <a:endParaRPr lang="en-US" dirty="0"/>
                  </a:p>
                </c:rich>
              </c:tx>
              <c:showLegendKey val="0"/>
              <c:showVal val="1"/>
              <c:showCatName val="0"/>
              <c:showSerName val="0"/>
              <c:showPercent val="0"/>
              <c:showBubbleSize val="0"/>
            </c:dLbl>
            <c:dLbl>
              <c:idx val="2"/>
              <c:tx>
                <c:rich>
                  <a:bodyPr/>
                  <a:lstStyle/>
                  <a:p>
                    <a:r>
                      <a:rPr lang="en-US" dirty="0" smtClean="0"/>
                      <a:t>4%</a:t>
                    </a:r>
                    <a:endParaRPr lang="en-US" dirty="0"/>
                  </a:p>
                </c:rich>
              </c:tx>
              <c:showLegendKey val="0"/>
              <c:showVal val="1"/>
              <c:showCatName val="0"/>
              <c:showSerName val="0"/>
              <c:showPercent val="0"/>
              <c:showBubbleSize val="0"/>
            </c:dLbl>
            <c:dLbl>
              <c:idx val="3"/>
              <c:tx>
                <c:rich>
                  <a:bodyPr/>
                  <a:lstStyle/>
                  <a:p>
                    <a:r>
                      <a:rPr lang="en-US" dirty="0" smtClean="0"/>
                      <a:t>4%</a:t>
                    </a:r>
                    <a:endParaRPr lang="en-US" dirty="0"/>
                  </a:p>
                </c:rich>
              </c:tx>
              <c:showLegendKey val="0"/>
              <c:showVal val="1"/>
              <c:showCatName val="0"/>
              <c:showSerName val="0"/>
              <c:showPercent val="0"/>
              <c:showBubbleSize val="0"/>
            </c:dLbl>
            <c:dLbl>
              <c:idx val="4"/>
              <c:tx>
                <c:rich>
                  <a:bodyPr/>
                  <a:lstStyle/>
                  <a:p>
                    <a:r>
                      <a:rPr lang="en-US" dirty="0" smtClean="0"/>
                      <a:t>7%</a:t>
                    </a:r>
                    <a:endParaRPr lang="en-US" dirty="0"/>
                  </a:p>
                </c:rich>
              </c:tx>
              <c:showLegendKey val="0"/>
              <c:showVal val="1"/>
              <c:showCatName val="0"/>
              <c:showSerName val="0"/>
              <c:showPercent val="0"/>
              <c:showBubbleSize val="0"/>
            </c:dLbl>
            <c:dLbl>
              <c:idx val="5"/>
              <c:tx>
                <c:rich>
                  <a:bodyPr/>
                  <a:lstStyle/>
                  <a:p>
                    <a:r>
                      <a:rPr lang="en-US" dirty="0" smtClean="0"/>
                      <a:t>7%</a:t>
                    </a:r>
                    <a:endParaRPr lang="en-US" dirty="0"/>
                  </a:p>
                </c:rich>
              </c:tx>
              <c:showLegendKey val="0"/>
              <c:showVal val="1"/>
              <c:showCatName val="0"/>
              <c:showSerName val="0"/>
              <c:showPercent val="0"/>
              <c:showBubbleSize val="0"/>
            </c:dLbl>
            <c:dLbl>
              <c:idx val="6"/>
              <c:tx>
                <c:rich>
                  <a:bodyPr/>
                  <a:lstStyle/>
                  <a:p>
                    <a:r>
                      <a:rPr lang="en-US" dirty="0" smtClean="0"/>
                      <a:t>7%</a:t>
                    </a:r>
                    <a:endParaRPr lang="en-US" dirty="0"/>
                  </a:p>
                </c:rich>
              </c:tx>
              <c:showLegendKey val="0"/>
              <c:showVal val="1"/>
              <c:showCatName val="0"/>
              <c:showSerName val="0"/>
              <c:showPercent val="0"/>
              <c:showBubbleSize val="0"/>
            </c:dLbl>
            <c:dLbl>
              <c:idx val="7"/>
              <c:tx>
                <c:rich>
                  <a:bodyPr/>
                  <a:lstStyle/>
                  <a:p>
                    <a:r>
                      <a:rPr lang="en-US" dirty="0" smtClean="0"/>
                      <a:t>8%</a:t>
                    </a:r>
                    <a:endParaRPr lang="en-US" dirty="0"/>
                  </a:p>
                </c:rich>
              </c:tx>
              <c:showLegendKey val="0"/>
              <c:showVal val="1"/>
              <c:showCatName val="0"/>
              <c:showSerName val="0"/>
              <c:showPercent val="0"/>
              <c:showBubbleSize val="0"/>
            </c:dLbl>
            <c:dLbl>
              <c:idx val="8"/>
              <c:tx>
                <c:rich>
                  <a:bodyPr/>
                  <a:lstStyle/>
                  <a:p>
                    <a:r>
                      <a:rPr lang="en-US" dirty="0" smtClean="0"/>
                      <a:t>9%</a:t>
                    </a:r>
                    <a:endParaRPr lang="en-US" dirty="0"/>
                  </a:p>
                </c:rich>
              </c:tx>
              <c:showLegendKey val="0"/>
              <c:showVal val="1"/>
              <c:showCatName val="0"/>
              <c:showSerName val="0"/>
              <c:showPercent val="0"/>
              <c:showBubbleSize val="0"/>
            </c:dLbl>
            <c:dLbl>
              <c:idx val="9"/>
              <c:tx>
                <c:rich>
                  <a:bodyPr/>
                  <a:lstStyle/>
                  <a:p>
                    <a:r>
                      <a:rPr lang="en-US" dirty="0" smtClean="0"/>
                      <a:t>10%</a:t>
                    </a:r>
                    <a:endParaRPr lang="en-US" dirty="0"/>
                  </a:p>
                </c:rich>
              </c:tx>
              <c:showLegendKey val="0"/>
              <c:showVal val="1"/>
              <c:showCatName val="0"/>
              <c:showSerName val="0"/>
              <c:showPercent val="0"/>
              <c:showBubbleSize val="0"/>
            </c:dLbl>
            <c:dLbl>
              <c:idx val="10"/>
              <c:tx>
                <c:rich>
                  <a:bodyPr/>
                  <a:lstStyle/>
                  <a:p>
                    <a:r>
                      <a:rPr lang="en-US" dirty="0" smtClean="0"/>
                      <a:t>12%</a:t>
                    </a:r>
                    <a:endParaRPr lang="en-US" dirty="0"/>
                  </a:p>
                </c:rich>
              </c:tx>
              <c:showLegendKey val="0"/>
              <c:showVal val="1"/>
              <c:showCatName val="0"/>
              <c:showSerName val="0"/>
              <c:showPercent val="0"/>
              <c:showBubbleSize val="0"/>
            </c:dLbl>
            <c:dLbl>
              <c:idx val="11"/>
              <c:tx>
                <c:rich>
                  <a:bodyPr/>
                  <a:lstStyle/>
                  <a:p>
                    <a:r>
                      <a:rPr lang="en-US" dirty="0" smtClean="0"/>
                      <a:t>39%</a:t>
                    </a:r>
                    <a:endParaRPr lang="en-US" dirty="0"/>
                  </a:p>
                </c:rich>
              </c:tx>
              <c:showLegendKey val="0"/>
              <c:showVal val="1"/>
              <c:showCatName val="0"/>
              <c:showSerName val="0"/>
              <c:showPercent val="0"/>
              <c:showBubbleSize val="0"/>
            </c:dLbl>
            <c:dLbl>
              <c:idx val="12"/>
              <c:tx>
                <c:rich>
                  <a:bodyPr/>
                  <a:lstStyle/>
                  <a:p>
                    <a:r>
                      <a:rPr lang="en-US" dirty="0" smtClean="0"/>
                      <a:t>57%</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Sheet1!$A$2:$A$15</c:f>
              <c:strCache>
                <c:ptCount val="13"/>
                <c:pt idx="0">
                  <c:v>Bath Salts</c:v>
                </c:pt>
                <c:pt idx="1">
                  <c:v>Salvia</c:v>
                </c:pt>
                <c:pt idx="2">
                  <c:v>Methamphetamine</c:v>
                </c:pt>
                <c:pt idx="3">
                  <c:v>Crack</c:v>
                </c:pt>
                <c:pt idx="4">
                  <c:v>OTC Cough Medicine</c:v>
                </c:pt>
                <c:pt idx="5">
                  <c:v>Inhalants</c:v>
                </c:pt>
                <c:pt idx="6">
                  <c:v>Cocaine</c:v>
                </c:pt>
                <c:pt idx="7">
                  <c:v>Ecstasy</c:v>
                </c:pt>
                <c:pt idx="8">
                  <c:v>Rx Stimulants</c:v>
                </c:pt>
                <c:pt idx="9">
                  <c:v>Rx Pain Relievers</c:v>
                </c:pt>
                <c:pt idx="10">
                  <c:v>Synthetic Marijuana</c:v>
                </c:pt>
                <c:pt idx="11">
                  <c:v>Marijuana</c:v>
                </c:pt>
                <c:pt idx="12">
                  <c:v>Alcohol</c:v>
                </c:pt>
              </c:strCache>
            </c:strRef>
          </c:cat>
          <c:val>
            <c:numRef>
              <c:f>Sheet1!$B$2:$B$15</c:f>
              <c:numCache>
                <c:formatCode>General</c:formatCode>
                <c:ptCount val="14"/>
                <c:pt idx="0">
                  <c:v>3</c:v>
                </c:pt>
                <c:pt idx="1">
                  <c:v>4</c:v>
                </c:pt>
                <c:pt idx="2">
                  <c:v>4</c:v>
                </c:pt>
                <c:pt idx="3">
                  <c:v>4</c:v>
                </c:pt>
                <c:pt idx="4">
                  <c:v>7</c:v>
                </c:pt>
                <c:pt idx="5">
                  <c:v>7</c:v>
                </c:pt>
                <c:pt idx="6">
                  <c:v>7</c:v>
                </c:pt>
                <c:pt idx="7">
                  <c:v>8</c:v>
                </c:pt>
                <c:pt idx="8">
                  <c:v>9</c:v>
                </c:pt>
                <c:pt idx="9">
                  <c:v>10</c:v>
                </c:pt>
                <c:pt idx="10">
                  <c:v>12</c:v>
                </c:pt>
                <c:pt idx="11">
                  <c:v>39</c:v>
                </c:pt>
                <c:pt idx="12">
                  <c:v>57</c:v>
                </c:pt>
              </c:numCache>
            </c:numRef>
          </c:val>
        </c:ser>
        <c:dLbls>
          <c:showLegendKey val="0"/>
          <c:showVal val="0"/>
          <c:showCatName val="0"/>
          <c:showSerName val="0"/>
          <c:showPercent val="0"/>
          <c:showBubbleSize val="0"/>
        </c:dLbls>
        <c:gapWidth val="150"/>
        <c:axId val="128540032"/>
        <c:axId val="128541824"/>
      </c:barChart>
      <c:catAx>
        <c:axId val="128540032"/>
        <c:scaling>
          <c:orientation val="minMax"/>
        </c:scaling>
        <c:delete val="0"/>
        <c:axPos val="l"/>
        <c:majorTickMark val="out"/>
        <c:minorTickMark val="none"/>
        <c:tickLblPos val="nextTo"/>
        <c:crossAx val="128541824"/>
        <c:crosses val="autoZero"/>
        <c:auto val="1"/>
        <c:lblAlgn val="ctr"/>
        <c:lblOffset val="100"/>
        <c:noMultiLvlLbl val="0"/>
      </c:catAx>
      <c:valAx>
        <c:axId val="128541824"/>
        <c:scaling>
          <c:orientation val="minMax"/>
        </c:scaling>
        <c:delete val="0"/>
        <c:axPos val="b"/>
        <c:majorGridlines/>
        <c:numFmt formatCode="General" sourceLinked="1"/>
        <c:majorTickMark val="out"/>
        <c:minorTickMark val="none"/>
        <c:tickLblPos val="nextTo"/>
        <c:crossAx val="128540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449489518656"/>
          <c:y val="6.5029920269722694E-2"/>
          <c:w val="0.5284049625955346"/>
          <c:h val="0.91042087593736165"/>
        </c:manualLayout>
      </c:layout>
      <c:pieChart>
        <c:varyColors val="1"/>
        <c:ser>
          <c:idx val="0"/>
          <c:order val="0"/>
          <c:tx>
            <c:strRef>
              <c:f>Sheet1!$B$1</c:f>
              <c:strCache>
                <c:ptCount val="1"/>
                <c:pt idx="0">
                  <c:v>11</c:v>
                </c:pt>
              </c:strCache>
            </c:strRef>
          </c:tx>
          <c:dLbls>
            <c:dLbl>
              <c:idx val="0"/>
              <c:delete val="1"/>
            </c:dLbl>
            <c:dLbl>
              <c:idx val="1"/>
              <c:delete val="1"/>
            </c:dLbl>
            <c:dLbl>
              <c:idx val="2"/>
              <c:delete val="1"/>
            </c:dLbl>
            <c:dLbl>
              <c:idx val="3"/>
              <c:layout>
                <c:manualLayout>
                  <c:x val="-0.19783909720536033"/>
                  <c:y val="-0.12520434593959687"/>
                </c:manualLayout>
              </c:layout>
              <c:tx>
                <c:rich>
                  <a:bodyPr/>
                  <a:lstStyle/>
                  <a:p>
                    <a:r>
                      <a:rPr lang="en-US" sz="1200" dirty="0">
                        <a:solidFill>
                          <a:schemeClr val="bg2"/>
                        </a:solidFill>
                      </a:rPr>
                      <a:t>JWH-018 
64%</a:t>
                    </a:r>
                    <a:endParaRPr lang="en-US" dirty="0"/>
                  </a:p>
                </c:rich>
              </c:tx>
              <c:showLegendKey val="0"/>
              <c:showVal val="1"/>
              <c:showCatName val="1"/>
              <c:showSerName val="0"/>
              <c:showPercent val="1"/>
              <c:showBubbleSize val="0"/>
            </c:dLbl>
            <c:dLbl>
              <c:idx val="4"/>
              <c:delete val="1"/>
            </c:dLbl>
            <c:dLbl>
              <c:idx val="5"/>
              <c:layout>
                <c:manualLayout>
                  <c:x val="0.19933220893831802"/>
                  <c:y val="-6.8667419181954001E-2"/>
                </c:manualLayout>
              </c:layout>
              <c:showLegendKey val="0"/>
              <c:showVal val="1"/>
              <c:showCatName val="1"/>
              <c:showSerName val="0"/>
              <c:showPercent val="1"/>
              <c:showBubbleSize val="0"/>
            </c:dLbl>
            <c:dLbl>
              <c:idx val="6"/>
              <c:layout>
                <c:manualLayout>
                  <c:x val="0.20649653190522718"/>
                  <c:y val="3.7289926974080137E-2"/>
                </c:manualLayout>
              </c:layout>
              <c:showLegendKey val="0"/>
              <c:showVal val="1"/>
              <c:showCatName val="1"/>
              <c:showSerName val="0"/>
              <c:showPercent val="0"/>
              <c:showBubbleSize val="0"/>
            </c:dLbl>
            <c:dLbl>
              <c:idx val="7"/>
              <c:delete val="1"/>
            </c:dLbl>
            <c:dLbl>
              <c:idx val="8"/>
              <c:delete val="1"/>
            </c:dLbl>
            <c:dLbl>
              <c:idx val="10"/>
              <c:delete val="1"/>
            </c:dLbl>
            <c:dLbl>
              <c:idx val="11"/>
              <c:delete val="1"/>
            </c:dLbl>
            <c:dLbl>
              <c:idx val="12"/>
              <c:delete val="1"/>
            </c:dLbl>
            <c:dLbl>
              <c:idx val="13"/>
              <c:delete val="1"/>
            </c:dLbl>
            <c:dLbl>
              <c:idx val="15"/>
              <c:showLegendKey val="0"/>
              <c:showVal val="1"/>
              <c:showCatName val="0"/>
              <c:showSerName val="0"/>
              <c:showPercent val="0"/>
              <c:showBubbleSize val="0"/>
            </c:dLbl>
            <c:dLbl>
              <c:idx val="16"/>
              <c:showLegendKey val="0"/>
              <c:showVal val="1"/>
              <c:showCatName val="0"/>
              <c:showSerName val="0"/>
              <c:showPercent val="0"/>
              <c:showBubbleSize val="0"/>
            </c:dLbl>
            <c:dLbl>
              <c:idx val="17"/>
              <c:showLegendKey val="0"/>
              <c:showVal val="1"/>
              <c:showCatName val="0"/>
              <c:showSerName val="0"/>
              <c:showPercent val="0"/>
              <c:showBubbleSize val="0"/>
            </c:dLbl>
            <c:dLbl>
              <c:idx val="19"/>
              <c:showLegendKey val="0"/>
              <c:showVal val="1"/>
              <c:showCatName val="0"/>
              <c:showSerName val="0"/>
              <c:showPercent val="0"/>
              <c:showBubbleSize val="0"/>
            </c:dLbl>
            <c:dLbl>
              <c:idx val="20"/>
              <c:showLegendKey val="0"/>
              <c:showVal val="1"/>
              <c:showCatName val="0"/>
              <c:showSerName val="0"/>
              <c:showPercent val="0"/>
              <c:showBubbleSize val="0"/>
            </c:dLbl>
            <c:dLbl>
              <c:idx val="21"/>
              <c:showLegendKey val="0"/>
              <c:showVal val="1"/>
              <c:showCatName val="0"/>
              <c:showSerName val="0"/>
              <c:showPercent val="0"/>
              <c:showBubbleSize val="0"/>
            </c:dLbl>
            <c:dLbl>
              <c:idx val="22"/>
              <c:showLegendKey val="0"/>
              <c:showVal val="1"/>
              <c:showCatName val="0"/>
              <c:showSerName val="0"/>
              <c:showPercent val="0"/>
              <c:showBubbleSize val="0"/>
            </c:dLbl>
            <c:dLbl>
              <c:idx val="23"/>
              <c:showLegendKey val="0"/>
              <c:showVal val="1"/>
              <c:showCatName val="0"/>
              <c:showSerName val="0"/>
              <c:showPercent val="0"/>
              <c:showBubbleSize val="0"/>
            </c:dLbl>
            <c:dLbl>
              <c:idx val="24"/>
              <c:showLegendKey val="0"/>
              <c:showVal val="1"/>
              <c:showCatName val="0"/>
              <c:showSerName val="0"/>
              <c:showPercent val="0"/>
              <c:showBubbleSize val="0"/>
            </c:dLbl>
            <c:dLbl>
              <c:idx val="25"/>
              <c:showLegendKey val="0"/>
              <c:showVal val="1"/>
              <c:showCatName val="0"/>
              <c:showSerName val="0"/>
              <c:showPercent val="0"/>
              <c:showBubbleSize val="0"/>
            </c:dLbl>
            <c:dLbl>
              <c:idx val="26"/>
              <c:showLegendKey val="0"/>
              <c:showVal val="1"/>
              <c:showCatName val="0"/>
              <c:showSerName val="0"/>
              <c:showPercent val="0"/>
              <c:showBubbleSize val="0"/>
            </c:dLbl>
            <c:dLbl>
              <c:idx val="27"/>
              <c:showLegendKey val="0"/>
              <c:showVal val="1"/>
              <c:showCatName val="0"/>
              <c:showSerName val="0"/>
              <c:showPercent val="0"/>
              <c:showBubbleSize val="0"/>
            </c:dLbl>
            <c:dLbl>
              <c:idx val="28"/>
              <c:showLegendKey val="0"/>
              <c:showVal val="1"/>
              <c:showCatName val="0"/>
              <c:showSerName val="0"/>
              <c:showPercent val="0"/>
              <c:showBubbleSize val="0"/>
            </c:dLbl>
            <c:dLbl>
              <c:idx val="29"/>
              <c:showLegendKey val="0"/>
              <c:showVal val="1"/>
              <c:showCatName val="0"/>
              <c:showSerName val="0"/>
              <c:showPercent val="0"/>
              <c:showBubbleSize val="0"/>
            </c:dLbl>
            <c:dLbl>
              <c:idx val="30"/>
              <c:showLegendKey val="0"/>
              <c:showVal val="1"/>
              <c:showCatName val="0"/>
              <c:showSerName val="0"/>
              <c:showPercent val="0"/>
              <c:showBubbleSize val="0"/>
            </c:dLbl>
            <c:txPr>
              <a:bodyPr/>
              <a:lstStyle/>
              <a:p>
                <a:pPr>
                  <a:defRPr sz="1200" b="1">
                    <a:solidFill>
                      <a:schemeClr val="bg2"/>
                    </a:solidFill>
                  </a:defRPr>
                </a:pPr>
                <a:endParaRPr lang="en-US"/>
              </a:p>
            </c:txPr>
            <c:showLegendKey val="0"/>
            <c:showVal val="1"/>
            <c:showCatName val="1"/>
            <c:showSerName val="0"/>
            <c:showPercent val="1"/>
            <c:showBubbleSize val="0"/>
            <c:showLeaderLines val="0"/>
          </c:dLbls>
          <c:cat>
            <c:strRef>
              <c:f>Sheet1!$A$2:$A$15</c:f>
              <c:strCache>
                <c:ptCount val="14"/>
                <c:pt idx="0">
                  <c:v>AM-356 </c:v>
                </c:pt>
                <c:pt idx="1">
                  <c:v>AM-694 </c:v>
                </c:pt>
                <c:pt idx="2">
                  <c:v>CP 47,497-C8</c:v>
                </c:pt>
                <c:pt idx="3">
                  <c:v>JWH-018 </c:v>
                </c:pt>
                <c:pt idx="4">
                  <c:v>JWH-019 </c:v>
                </c:pt>
                <c:pt idx="5">
                  <c:v>JWH-073 </c:v>
                </c:pt>
                <c:pt idx="6">
                  <c:v>JWH-081 </c:v>
                </c:pt>
                <c:pt idx="7">
                  <c:v>JWH-200</c:v>
                </c:pt>
                <c:pt idx="8">
                  <c:v>JWH-210 </c:v>
                </c:pt>
                <c:pt idx="9">
                  <c:v>JWH-250 </c:v>
                </c:pt>
                <c:pt idx="10">
                  <c:v>JWH-251 </c:v>
                </c:pt>
                <c:pt idx="11">
                  <c:v>RCS-4 </c:v>
                </c:pt>
                <c:pt idx="12">
                  <c:v>RCS-8</c:v>
                </c:pt>
                <c:pt idx="13">
                  <c:v>SYNTHETIC CANNABINOID</c:v>
                </c:pt>
              </c:strCache>
            </c:strRef>
          </c:cat>
          <c:val>
            <c:numRef>
              <c:f>Sheet1!$B$2:$B$15</c:f>
              <c:numCache>
                <c:formatCode>0</c:formatCode>
                <c:ptCount val="14"/>
                <c:pt idx="0">
                  <c:v>1</c:v>
                </c:pt>
                <c:pt idx="1">
                  <c:v>9</c:v>
                </c:pt>
                <c:pt idx="2">
                  <c:v>5</c:v>
                </c:pt>
                <c:pt idx="3">
                  <c:v>2080</c:v>
                </c:pt>
                <c:pt idx="4">
                  <c:v>25</c:v>
                </c:pt>
                <c:pt idx="5">
                  <c:v>303</c:v>
                </c:pt>
                <c:pt idx="6">
                  <c:v>182</c:v>
                </c:pt>
                <c:pt idx="7">
                  <c:v>61</c:v>
                </c:pt>
                <c:pt idx="8">
                  <c:v>13</c:v>
                </c:pt>
                <c:pt idx="9">
                  <c:v>461</c:v>
                </c:pt>
                <c:pt idx="10">
                  <c:v>3</c:v>
                </c:pt>
                <c:pt idx="11">
                  <c:v>18</c:v>
                </c:pt>
                <c:pt idx="12">
                  <c:v>3</c:v>
                </c:pt>
                <c:pt idx="13">
                  <c:v>112</c:v>
                </c:pt>
              </c:numCache>
            </c:numRef>
          </c:val>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86306553523207"/>
          <c:y val="4.966697876215765E-2"/>
          <c:w val="0.53087622093853137"/>
          <c:h val="0.93239663755480862"/>
        </c:manualLayout>
      </c:layout>
      <c:pieChart>
        <c:varyColors val="1"/>
        <c:ser>
          <c:idx val="0"/>
          <c:order val="0"/>
          <c:dLbls>
            <c:dLbl>
              <c:idx val="0"/>
              <c:delete val="1"/>
            </c:dLbl>
            <c:dLbl>
              <c:idx val="1"/>
              <c:delete val="1"/>
            </c:dLbl>
            <c:dLbl>
              <c:idx val="2"/>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2"/>
              <c:delete val="1"/>
            </c:dLbl>
            <c:dLbl>
              <c:idx val="13"/>
              <c:delete val="1"/>
            </c:dLbl>
            <c:dLbl>
              <c:idx val="14"/>
              <c:delete val="1"/>
            </c:dLbl>
            <c:dLbl>
              <c:idx val="15"/>
              <c:delete val="1"/>
            </c:dLbl>
            <c:dLbl>
              <c:idx val="16"/>
              <c:delete val="1"/>
            </c:dLbl>
            <c:dLbl>
              <c:idx val="17"/>
              <c:layout>
                <c:manualLayout>
                  <c:x val="0.11177848050483605"/>
                  <c:y val="-0.14183978596159899"/>
                </c:manualLayout>
              </c:layout>
              <c:showLegendKey val="0"/>
              <c:showVal val="0"/>
              <c:showCatName val="1"/>
              <c:showSerName val="0"/>
              <c:showPercent val="1"/>
              <c:showBubbleSize val="0"/>
            </c:dLbl>
            <c:dLbl>
              <c:idx val="19"/>
              <c:delete val="1"/>
            </c:dLbl>
            <c:dLbl>
              <c:idx val="20"/>
              <c:delete val="1"/>
            </c:dLbl>
            <c:dLbl>
              <c:idx val="21"/>
              <c:delete val="1"/>
            </c:dLbl>
            <c:dLbl>
              <c:idx val="23"/>
              <c:delete val="1"/>
            </c:dLbl>
            <c:dLbl>
              <c:idx val="24"/>
              <c:delete val="1"/>
            </c:dLbl>
            <c:dLbl>
              <c:idx val="25"/>
              <c:delete val="1"/>
            </c:dLbl>
            <c:dLbl>
              <c:idx val="26"/>
              <c:delete val="1"/>
            </c:dLbl>
            <c:dLbl>
              <c:idx val="27"/>
              <c:delete val="1"/>
            </c:dLbl>
            <c:dLbl>
              <c:idx val="28"/>
              <c:delete val="1"/>
            </c:dLbl>
            <c:dLbl>
              <c:idx val="29"/>
              <c:layout>
                <c:manualLayout>
                  <c:x val="6.7356632812877279E-2"/>
                  <c:y val="0.14262669184765503"/>
                </c:manualLayout>
              </c:layout>
              <c:tx>
                <c:rich>
                  <a:bodyPr/>
                  <a:lstStyle/>
                  <a:p>
                    <a:r>
                      <a:rPr lang="en-US" dirty="0"/>
                      <a:t>SYNTHETIC CANN
7%</a:t>
                    </a:r>
                  </a:p>
                </c:rich>
              </c:tx>
              <c:showLegendKey val="0"/>
              <c:showVal val="0"/>
              <c:showCatName val="1"/>
              <c:showSerName val="0"/>
              <c:showPercent val="1"/>
              <c:showBubbleSize val="0"/>
            </c:dLbl>
            <c:dLbl>
              <c:idx val="30"/>
              <c:delete val="1"/>
            </c:dLbl>
            <c:dLbl>
              <c:idx val="31"/>
              <c:delete val="1"/>
            </c:dLbl>
            <c:txPr>
              <a:bodyPr/>
              <a:lstStyle/>
              <a:p>
                <a:pPr>
                  <a:defRPr sz="1200" b="1">
                    <a:solidFill>
                      <a:schemeClr val="bg2"/>
                    </a:solidFill>
                  </a:defRPr>
                </a:pPr>
                <a:endParaRPr lang="en-US"/>
              </a:p>
            </c:txPr>
            <c:showLegendKey val="0"/>
            <c:showVal val="0"/>
            <c:showCatName val="1"/>
            <c:showSerName val="0"/>
            <c:showPercent val="1"/>
            <c:showBubbleSize val="0"/>
            <c:showLeaderLines val="0"/>
          </c:dLbls>
          <c:cat>
            <c:strRef>
              <c:f>Sheet1!$A$1:$A$32</c:f>
              <c:strCache>
                <c:ptCount val="32"/>
                <c:pt idx="0">
                  <c:v>AB-001 </c:v>
                </c:pt>
                <c:pt idx="1">
                  <c:v>AKB48</c:v>
                </c:pt>
                <c:pt idx="2">
                  <c:v>AM-1220 </c:v>
                </c:pt>
                <c:pt idx="3">
                  <c:v>AM-2201 </c:v>
                </c:pt>
                <c:pt idx="4">
                  <c:v>AM-2233 </c:v>
                </c:pt>
                <c:pt idx="5">
                  <c:v>AM-694 </c:v>
                </c:pt>
                <c:pt idx="6">
                  <c:v>CB-13 </c:v>
                </c:pt>
                <c:pt idx="7">
                  <c:v>CP 47,497 </c:v>
                </c:pt>
                <c:pt idx="8">
                  <c:v>HU-210 </c:v>
                </c:pt>
                <c:pt idx="9">
                  <c:v>HU-211 </c:v>
                </c:pt>
                <c:pt idx="10">
                  <c:v>JWH-015 </c:v>
                </c:pt>
                <c:pt idx="11">
                  <c:v>JWH-018</c:v>
                </c:pt>
                <c:pt idx="12">
                  <c:v>JWH-019</c:v>
                </c:pt>
                <c:pt idx="13">
                  <c:v>JWH-019</c:v>
                </c:pt>
                <c:pt idx="14">
                  <c:v>JWH-019 </c:v>
                </c:pt>
                <c:pt idx="15">
                  <c:v>JWH-022 </c:v>
                </c:pt>
                <c:pt idx="16">
                  <c:v>JWH-073 </c:v>
                </c:pt>
                <c:pt idx="17">
                  <c:v>JWH-081 </c:v>
                </c:pt>
                <c:pt idx="18">
                  <c:v>JWH-122</c:v>
                </c:pt>
                <c:pt idx="19">
                  <c:v>JWH-200 </c:v>
                </c:pt>
                <c:pt idx="20">
                  <c:v>JWH-201 </c:v>
                </c:pt>
                <c:pt idx="21">
                  <c:v>JWH-203 </c:v>
                </c:pt>
                <c:pt idx="22">
                  <c:v>JWH-210 </c:v>
                </c:pt>
                <c:pt idx="23">
                  <c:v>JWH-250 </c:v>
                </c:pt>
                <c:pt idx="24">
                  <c:v>JWH-251 </c:v>
                </c:pt>
                <c:pt idx="25">
                  <c:v>JWH-302 </c:v>
                </c:pt>
                <c:pt idx="26">
                  <c:v>RCS-4 </c:v>
                </c:pt>
                <c:pt idx="27">
                  <c:v>RCS-4, C4 </c:v>
                </c:pt>
                <c:pt idx="28">
                  <c:v>RCS-8 </c:v>
                </c:pt>
                <c:pt idx="29">
                  <c:v>SYNTHETIC CANN</c:v>
                </c:pt>
                <c:pt idx="30">
                  <c:v>URB597</c:v>
                </c:pt>
                <c:pt idx="31">
                  <c:v>URB754 </c:v>
                </c:pt>
              </c:strCache>
            </c:strRef>
          </c:cat>
          <c:val>
            <c:numRef>
              <c:f>Sheet1!$B$1:$B$32</c:f>
              <c:numCache>
                <c:formatCode>0</c:formatCode>
                <c:ptCount val="32"/>
                <c:pt idx="0">
                  <c:v>8</c:v>
                </c:pt>
                <c:pt idx="1">
                  <c:v>47</c:v>
                </c:pt>
                <c:pt idx="2">
                  <c:v>10</c:v>
                </c:pt>
                <c:pt idx="3">
                  <c:v>7128</c:v>
                </c:pt>
                <c:pt idx="4">
                  <c:v>16</c:v>
                </c:pt>
                <c:pt idx="5">
                  <c:v>118</c:v>
                </c:pt>
                <c:pt idx="6">
                  <c:v>46</c:v>
                </c:pt>
                <c:pt idx="7">
                  <c:v>3</c:v>
                </c:pt>
                <c:pt idx="8">
                  <c:v>1</c:v>
                </c:pt>
                <c:pt idx="9">
                  <c:v>1</c:v>
                </c:pt>
                <c:pt idx="10">
                  <c:v>4</c:v>
                </c:pt>
                <c:pt idx="11">
                  <c:v>3256</c:v>
                </c:pt>
                <c:pt idx="12">
                  <c:v>23</c:v>
                </c:pt>
                <c:pt idx="13">
                  <c:v>7</c:v>
                </c:pt>
                <c:pt idx="14">
                  <c:v>133</c:v>
                </c:pt>
                <c:pt idx="15">
                  <c:v>24</c:v>
                </c:pt>
                <c:pt idx="16">
                  <c:v>570</c:v>
                </c:pt>
                <c:pt idx="17">
                  <c:v>1149</c:v>
                </c:pt>
                <c:pt idx="18">
                  <c:v>2694</c:v>
                </c:pt>
                <c:pt idx="19">
                  <c:v>60</c:v>
                </c:pt>
                <c:pt idx="20">
                  <c:v>19</c:v>
                </c:pt>
                <c:pt idx="21">
                  <c:v>605</c:v>
                </c:pt>
                <c:pt idx="22">
                  <c:v>1894</c:v>
                </c:pt>
                <c:pt idx="23">
                  <c:v>158</c:v>
                </c:pt>
                <c:pt idx="24">
                  <c:v>4</c:v>
                </c:pt>
                <c:pt idx="25">
                  <c:v>33</c:v>
                </c:pt>
                <c:pt idx="26">
                  <c:v>689</c:v>
                </c:pt>
                <c:pt idx="27">
                  <c:v>83</c:v>
                </c:pt>
                <c:pt idx="28">
                  <c:v>78</c:v>
                </c:pt>
                <c:pt idx="29">
                  <c:v>1407</c:v>
                </c:pt>
                <c:pt idx="30">
                  <c:v>3</c:v>
                </c:pt>
                <c:pt idx="31">
                  <c:v>40</c:v>
                </c:pt>
              </c:numCache>
            </c:numRef>
          </c:val>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6.png"/></Relationships>
</file>

<file path=ppt/drawings/drawing1.xml><?xml version="1.0" encoding="utf-8"?>
<c:userShapes xmlns:c="http://schemas.openxmlformats.org/drawingml/2006/chart">
  <cdr:relSizeAnchor xmlns:cdr="http://schemas.openxmlformats.org/drawingml/2006/chartDrawing">
    <cdr:from>
      <cdr:x>0.43271</cdr:x>
      <cdr:y>0.29918</cdr:y>
    </cdr:from>
    <cdr:to>
      <cdr:x>0.8215</cdr:x>
      <cdr:y>0.88428</cdr:y>
    </cdr:to>
    <cdr:grpSp>
      <cdr:nvGrpSpPr>
        <cdr:cNvPr id="2" name="Group 1"/>
        <cdr:cNvGrpSpPr/>
      </cdr:nvGrpSpPr>
      <cdr:grpSpPr>
        <a:xfrm xmlns:a="http://schemas.openxmlformats.org/drawingml/2006/main">
          <a:off x="1747543" y="1208268"/>
          <a:ext cx="1570167" cy="2362985"/>
          <a:chOff x="1747527" y="1208268"/>
          <a:chExt cx="1570182" cy="2363002"/>
        </a:xfrm>
      </cdr:grpSpPr>
      <cdr:sp macro="" textlink="">
        <cdr:nvSpPr>
          <cdr:cNvPr id="3" name="Straight Connector 2"/>
          <cdr:cNvSpPr/>
        </cdr:nvSpPr>
        <cdr:spPr bwMode="auto">
          <a:xfrm xmlns:a="http://schemas.openxmlformats.org/drawingml/2006/main">
            <a:off x="1747527" y="1223873"/>
            <a:ext cx="37559" cy="2341742"/>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sp macro="" textlink="">
        <cdr:nvSpPr>
          <cdr:cNvPr id="4" name="Straight Connector 3"/>
          <cdr:cNvSpPr/>
        </cdr:nvSpPr>
        <cdr:spPr bwMode="auto">
          <a:xfrm xmlns:a="http://schemas.openxmlformats.org/drawingml/2006/main">
            <a:off x="2689562" y="1229528"/>
            <a:ext cx="37559" cy="2341742"/>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sp macro="" textlink="">
        <cdr:nvSpPr>
          <cdr:cNvPr id="5" name="Straight Connector 4"/>
          <cdr:cNvSpPr/>
        </cdr:nvSpPr>
        <cdr:spPr bwMode="auto">
          <a:xfrm xmlns:a="http://schemas.openxmlformats.org/drawingml/2006/main">
            <a:off x="3280150" y="1208268"/>
            <a:ext cx="37559" cy="2341742"/>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grpSp>
  </cdr:relSizeAnchor>
</c:userShapes>
</file>

<file path=ppt/drawings/drawing2.xml><?xml version="1.0" encoding="utf-8"?>
<c:userShapes xmlns:c="http://schemas.openxmlformats.org/drawingml/2006/chart">
  <cdr:relSizeAnchor xmlns:cdr="http://schemas.openxmlformats.org/drawingml/2006/chartDrawing">
    <cdr:from>
      <cdr:x>0.56991</cdr:x>
      <cdr:y>0.32006</cdr:y>
    </cdr:from>
    <cdr:to>
      <cdr:x>0.57209</cdr:x>
      <cdr:y>0.87157</cdr:y>
    </cdr:to>
    <cdr:sp macro="" textlink="">
      <cdr:nvSpPr>
        <cdr:cNvPr id="2" name="Straight Connector 1"/>
        <cdr:cNvSpPr/>
      </cdr:nvSpPr>
      <cdr:spPr bwMode="auto">
        <a:xfrm xmlns:a="http://schemas.openxmlformats.org/drawingml/2006/main" flipH="1">
          <a:off x="2214797" y="1326629"/>
          <a:ext cx="8472" cy="2285988"/>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0.85634</cdr:x>
      <cdr:y>0.32285</cdr:y>
    </cdr:from>
    <cdr:to>
      <cdr:x>0.85852</cdr:x>
      <cdr:y>0.87436</cdr:y>
    </cdr:to>
    <cdr:sp macro="" textlink="">
      <cdr:nvSpPr>
        <cdr:cNvPr id="4" name="Straight Connector 3"/>
        <cdr:cNvSpPr/>
      </cdr:nvSpPr>
      <cdr:spPr bwMode="auto">
        <a:xfrm xmlns:a="http://schemas.openxmlformats.org/drawingml/2006/main" flipH="1">
          <a:off x="3327895" y="1338203"/>
          <a:ext cx="8472" cy="2285988"/>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0.70717</cdr:x>
      <cdr:y>0.32006</cdr:y>
    </cdr:from>
    <cdr:to>
      <cdr:x>0.70935</cdr:x>
      <cdr:y>0.87157</cdr:y>
    </cdr:to>
    <cdr:sp macro="" textlink="">
      <cdr:nvSpPr>
        <cdr:cNvPr id="5" name="Straight Connector 4"/>
        <cdr:cNvSpPr/>
      </cdr:nvSpPr>
      <cdr:spPr bwMode="auto">
        <a:xfrm xmlns:a="http://schemas.openxmlformats.org/drawingml/2006/main" flipH="1">
          <a:off x="2748197" y="1326629"/>
          <a:ext cx="8472" cy="2285988"/>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0.00926</cdr:x>
      <cdr:y>0.38723</cdr:y>
    </cdr:from>
    <cdr:to>
      <cdr:x>0.57407</cdr:x>
      <cdr:y>0.80814</cdr:y>
    </cdr:to>
    <cdr:sp macro="" textlink="">
      <cdr:nvSpPr>
        <cdr:cNvPr id="2" name="Oval 1"/>
        <cdr:cNvSpPr/>
      </cdr:nvSpPr>
      <cdr:spPr>
        <a:xfrm xmlns:a="http://schemas.openxmlformats.org/drawingml/2006/main">
          <a:off x="76200" y="1752600"/>
          <a:ext cx="4648200" cy="190500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0.32579</cdr:x>
      <cdr:y>0.70934</cdr:y>
    </cdr:from>
    <cdr:to>
      <cdr:x>0.44344</cdr:x>
      <cdr:y>0.93156</cdr:y>
    </cdr:to>
    <cdr:sp macro="" textlink="">
      <cdr:nvSpPr>
        <cdr:cNvPr id="2" name="TextBox 1"/>
        <cdr:cNvSpPr txBox="1"/>
      </cdr:nvSpPr>
      <cdr:spPr>
        <a:xfrm xmlns:a="http://schemas.openxmlformats.org/drawingml/2006/main">
          <a:off x="1679097" y="2197379"/>
          <a:ext cx="606358" cy="6883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E52754-2AE1-4F30-9DBB-71338E84935C}" type="datetimeFigureOut">
              <a:rPr lang="en-US" smtClean="0"/>
              <a:t>12/3/2013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A35F5-4231-48C4-90E5-5F88AF55E37D}" type="slidenum">
              <a:rPr lang="en-US" smtClean="0"/>
              <a:t>‹#›</a:t>
            </a:fld>
            <a:endParaRPr lang="en-US" dirty="0"/>
          </a:p>
        </p:txBody>
      </p:sp>
    </p:spTree>
    <p:extLst>
      <p:ext uri="{BB962C8B-B14F-4D97-AF65-F5344CB8AC3E}">
        <p14:creationId xmlns:p14="http://schemas.microsoft.com/office/powerpoint/2010/main" val="126380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ac.els-cdn.com/S0376871612002463/1-s2.0-S0376871612002463-main.pdf?_tid=7fdabc62-ffd0-11e1-aacd-00000aab0f26&amp;acdnat=1347780856_b9b4c4ddeb7e93c6203a6d6714ec608a"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3" Type="http://schemas.openxmlformats.org/officeDocument/2006/relationships/hyperlink" Target="http://dxm.darkridge.com/text/beginners.htm" TargetMode="External"/><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lm.nih.gov/medlineplus/alcohol.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drugabuse.gov/about-nida/directors-page/messages-director/2012/09/marijuanas-lasting-effects-brai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whitehouse.gov/ondcp/ondcp-fact-sheets/synthetic-drugs-k2-spice-bath-salt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economist.com/news/leaders/21583270-new-zealands-plan-regulate-designer-drugs-better-trying-ban-them-and-failing-new"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www.cbsnews.com/8301-202_162-57596751/new-zealands-designer-drug-law-draws-global-interest/"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youtube.com/watch?v=iEdMFTamc7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xfrm>
            <a:off x="1144588" y="687388"/>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p:cNvSpPr>
          <p:nvPr>
            <p:ph type="body" idx="1"/>
          </p:nvPr>
        </p:nvSpPr>
        <p:spPr>
          <a:xfrm>
            <a:off x="686098" y="4343703"/>
            <a:ext cx="5485805" cy="4112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dirty="0" smtClean="0">
                <a:solidFill>
                  <a:srgbClr val="FF0000"/>
                </a:solidFill>
              </a:rPr>
              <a:t>**2</a:t>
            </a:r>
            <a:r>
              <a:rPr lang="en-US" sz="1000" b="1" baseline="30000" dirty="0" smtClean="0">
                <a:solidFill>
                  <a:srgbClr val="FF0000"/>
                </a:solidFill>
              </a:rPr>
              <a:t>nd</a:t>
            </a:r>
            <a:r>
              <a:rPr lang="en-US" sz="1000" b="1" dirty="0" smtClean="0">
                <a:solidFill>
                  <a:srgbClr val="FF0000"/>
                </a:solidFill>
              </a:rPr>
              <a:t> Edition: 2013 updates**</a:t>
            </a:r>
          </a:p>
          <a:p>
            <a:r>
              <a:rPr lang="en-US" sz="1000" dirty="0" smtClean="0"/>
              <a:t>The </a:t>
            </a:r>
            <a:r>
              <a:rPr lang="en-US" sz="1000" dirty="0"/>
              <a:t>purpose of this </a:t>
            </a:r>
            <a:r>
              <a:rPr lang="en-US" sz="1000" dirty="0" smtClean="0"/>
              <a:t>educational training presentation is </a:t>
            </a:r>
            <a:r>
              <a:rPr lang="en-US" sz="1000" dirty="0"/>
              <a:t>to provide </a:t>
            </a:r>
            <a:r>
              <a:rPr lang="en-US" sz="1000" dirty="0" smtClean="0"/>
              <a:t>clinicians from</a:t>
            </a:r>
            <a:r>
              <a:rPr lang="en-US" sz="1000" baseline="0" dirty="0" smtClean="0"/>
              <a:t> a variety of work and educational backgrounds </a:t>
            </a:r>
            <a:r>
              <a:rPr lang="en-US" sz="1000" dirty="0" smtClean="0"/>
              <a:t>(including</a:t>
            </a:r>
            <a:r>
              <a:rPr lang="en-US" sz="1000" dirty="0"/>
              <a:t>, but not limited to physicians, dentists, nurses, </a:t>
            </a:r>
            <a:r>
              <a:rPr lang="en-US" sz="1000" dirty="0" smtClean="0"/>
              <a:t>other </a:t>
            </a:r>
            <a:r>
              <a:rPr lang="en-US" sz="1000" dirty="0"/>
              <a:t>allied medical staff, therapists and social workers, </a:t>
            </a:r>
            <a:r>
              <a:rPr lang="en-US" sz="1000" dirty="0" smtClean="0"/>
              <a:t>counselors</a:t>
            </a:r>
            <a:r>
              <a:rPr lang="en-US" sz="1000" dirty="0"/>
              <a:t>, specialists, and case </a:t>
            </a:r>
            <a:r>
              <a:rPr lang="en-US" sz="1000" dirty="0" smtClean="0"/>
              <a:t>managers working</a:t>
            </a:r>
            <a:r>
              <a:rPr lang="en-US" sz="1000" baseline="0" dirty="0" smtClean="0"/>
              <a:t> in substance use disorders, mental health, and other health-related settings</a:t>
            </a:r>
            <a:r>
              <a:rPr lang="en-US" sz="1000" dirty="0" smtClean="0"/>
              <a:t>) </a:t>
            </a:r>
            <a:r>
              <a:rPr lang="en-US" sz="1000" dirty="0"/>
              <a:t>with a detailed overview of </a:t>
            </a:r>
            <a:r>
              <a:rPr lang="en-US" sz="1000" dirty="0" smtClean="0"/>
              <a:t>synthetic drugs, including</a:t>
            </a:r>
            <a:r>
              <a:rPr lang="en-US" sz="1000" baseline="0" dirty="0" smtClean="0"/>
              <a:t> substances known on the street as K2, Spice, and Bath Salts. The presentation defines key terms, describes the main classes of synthetic drugs commonly available, presents available data on the extent of use, provides information on identifying and assessing individuals who are using synthetic drugs, and concludes with some clinical implications of synthetic drug use. The</a:t>
            </a:r>
            <a:r>
              <a:rPr lang="en-US" sz="1000" dirty="0" smtClean="0"/>
              <a:t> </a:t>
            </a:r>
            <a:r>
              <a:rPr lang="en-US" sz="1000" dirty="0"/>
              <a:t>duration of the </a:t>
            </a:r>
            <a:r>
              <a:rPr lang="en-US" sz="1000" dirty="0" smtClean="0"/>
              <a:t>presentation</a:t>
            </a:r>
            <a:r>
              <a:rPr lang="en-US" sz="1000" baseline="0" dirty="0" smtClean="0"/>
              <a:t> </a:t>
            </a:r>
            <a:r>
              <a:rPr lang="en-US" sz="1000" dirty="0" smtClean="0"/>
              <a:t>is </a:t>
            </a:r>
            <a:r>
              <a:rPr lang="en-US" sz="1000" dirty="0"/>
              <a:t>approximately </a:t>
            </a:r>
            <a:r>
              <a:rPr lang="en-US" sz="1000" dirty="0" smtClean="0"/>
              <a:t>3-3 ½ hours, </a:t>
            </a:r>
            <a:r>
              <a:rPr lang="en-US" sz="1000" dirty="0"/>
              <a:t>depending on whether the </a:t>
            </a:r>
            <a:r>
              <a:rPr lang="en-US" sz="1000" dirty="0" smtClean="0"/>
              <a:t>presenter</a:t>
            </a:r>
            <a:r>
              <a:rPr lang="en-US" sz="1000" baseline="0" dirty="0" smtClean="0"/>
              <a:t> </a:t>
            </a:r>
            <a:r>
              <a:rPr lang="en-US" sz="1000" dirty="0" smtClean="0"/>
              <a:t>chooses </a:t>
            </a:r>
            <a:r>
              <a:rPr lang="en-US" sz="1000" dirty="0"/>
              <a:t>to </a:t>
            </a:r>
            <a:r>
              <a:rPr lang="en-US" sz="1000" dirty="0" smtClean="0"/>
              <a:t>include all </a:t>
            </a:r>
            <a:r>
              <a:rPr lang="en-US" sz="1000" dirty="0"/>
              <a:t>of the slides, or a </a:t>
            </a:r>
            <a:r>
              <a:rPr lang="en-US" sz="1000" dirty="0" smtClean="0"/>
              <a:t>selection </a:t>
            </a:r>
            <a:r>
              <a:rPr lang="en-US" sz="1000" dirty="0"/>
              <a:t>of slides.</a:t>
            </a:r>
          </a:p>
          <a:p>
            <a:endParaRPr lang="en-US" sz="1000" dirty="0"/>
          </a:p>
          <a:p>
            <a:r>
              <a:rPr lang="en-US" sz="1000" b="1" dirty="0" smtClean="0"/>
              <a:t>Slides</a:t>
            </a:r>
            <a:r>
              <a:rPr lang="en-US" sz="1000" b="1" baseline="0" dirty="0" smtClean="0"/>
              <a:t> 8</a:t>
            </a:r>
            <a:r>
              <a:rPr lang="en-US" sz="1000" b="1" dirty="0" smtClean="0"/>
              <a:t>-19 </a:t>
            </a:r>
            <a:r>
              <a:rPr lang="en-US" sz="1000" dirty="0"/>
              <a:t>have been included for audiences who have little or no familiarity with psychoactive drugs and substance use disorder-related terminology. If you are presenting to an audience that is knowledgeable about </a:t>
            </a:r>
            <a:r>
              <a:rPr lang="en-US" sz="1000" dirty="0" smtClean="0"/>
              <a:t>substance use disorders, </a:t>
            </a:r>
            <a:r>
              <a:rPr lang="en-US" sz="1000" dirty="0"/>
              <a:t>you may decide to hide these slides when presenting </a:t>
            </a:r>
            <a:r>
              <a:rPr lang="en-US" sz="1000" dirty="0" smtClean="0"/>
              <a:t>the rest of the information</a:t>
            </a:r>
            <a:r>
              <a:rPr lang="en-US" sz="1000" dirty="0"/>
              <a:t>.</a:t>
            </a:r>
          </a:p>
          <a:p>
            <a:endParaRPr lang="en-US" sz="1000" dirty="0"/>
          </a:p>
          <a:p>
            <a:r>
              <a:rPr lang="en-US" sz="1000" dirty="0" smtClean="0"/>
              <a:t>Case</a:t>
            </a:r>
            <a:r>
              <a:rPr lang="en-US" sz="1000" baseline="0" dirty="0" smtClean="0"/>
              <a:t> examples and clinical case </a:t>
            </a:r>
            <a:r>
              <a:rPr lang="en-US" sz="1000" dirty="0" smtClean="0"/>
              <a:t>studies </a:t>
            </a:r>
            <a:r>
              <a:rPr lang="en-US" sz="1000" dirty="0"/>
              <a:t>have been inserted </a:t>
            </a:r>
            <a:r>
              <a:rPr lang="en-US" sz="1000" dirty="0" smtClean="0"/>
              <a:t>throughout</a:t>
            </a:r>
            <a:r>
              <a:rPr lang="en-US" sz="1000" baseline="0" dirty="0" smtClean="0"/>
              <a:t> the presentation </a:t>
            </a:r>
            <a:r>
              <a:rPr lang="en-US" sz="1000" dirty="0" smtClean="0"/>
              <a:t>to </a:t>
            </a:r>
            <a:r>
              <a:rPr lang="en-US" sz="1000" dirty="0"/>
              <a:t>encourage dialogue among </a:t>
            </a:r>
            <a:r>
              <a:rPr lang="en-US" sz="1000" dirty="0" smtClean="0"/>
              <a:t>attendees, </a:t>
            </a:r>
            <a:r>
              <a:rPr lang="en-US" sz="1000" dirty="0"/>
              <a:t>and to illustrate how the information presented can be used clinically.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dirty="0" smtClean="0"/>
              <a:t>Most </a:t>
            </a:r>
            <a:r>
              <a:rPr lang="en-US" sz="1000" dirty="0"/>
              <a:t>substance use disorders involve </a:t>
            </a:r>
            <a:r>
              <a:rPr lang="en-US" sz="1000" b="1" dirty="0"/>
              <a:t>psychoactive substances. </a:t>
            </a:r>
            <a:r>
              <a:rPr lang="en-US" sz="1000" dirty="0"/>
              <a:t>A psychoactive substance affects human behavior by interfering with brain chemistry and neurotransmitter activity</a:t>
            </a:r>
            <a:r>
              <a:rPr lang="en-US" sz="1000" dirty="0" smtClean="0"/>
              <a:t>. Alcohol </a:t>
            </a:r>
            <a:r>
              <a:rPr lang="en-US" sz="1000" dirty="0"/>
              <a:t>and drugs that are commonly abused are psychoactive because of their chemistry</a:t>
            </a:r>
            <a:r>
              <a:rPr lang="en-US" sz="1000" dirty="0" smtClean="0"/>
              <a:t>.</a:t>
            </a:r>
            <a:r>
              <a:rPr lang="en-US" sz="1000" baseline="0" dirty="0" smtClean="0"/>
              <a:t> </a:t>
            </a:r>
            <a:r>
              <a:rPr lang="en-US" sz="1000" dirty="0" smtClean="0"/>
              <a:t>When </a:t>
            </a:r>
            <a:r>
              <a:rPr lang="en-US" sz="1000" dirty="0"/>
              <a:t>absorbed into the body, alcohol and drugs interact with </a:t>
            </a:r>
            <a:r>
              <a:rPr lang="en-US" sz="1000" dirty="0" smtClean="0"/>
              <a:t>the cells and </a:t>
            </a:r>
            <a:r>
              <a:rPr lang="en-US" sz="1000" dirty="0"/>
              <a:t>modify the way many cells, organs, and </a:t>
            </a:r>
            <a:r>
              <a:rPr lang="en-US" sz="1000" dirty="0" smtClean="0"/>
              <a:t>systems function. Because </a:t>
            </a:r>
            <a:r>
              <a:rPr lang="en-US" sz="1000" dirty="0"/>
              <a:t>of their chemical structure, they have particularly dramatic effects on neurotransmitters in the </a:t>
            </a:r>
            <a:r>
              <a:rPr lang="en-US" sz="1000" dirty="0" smtClean="0"/>
              <a:t>Central </a:t>
            </a:r>
            <a:r>
              <a:rPr lang="en-US" sz="1000" dirty="0"/>
              <a:t>Nervous </a:t>
            </a:r>
            <a:r>
              <a:rPr lang="en-US" sz="1000" dirty="0" smtClean="0"/>
              <a:t>System (CNS). </a:t>
            </a:r>
          </a:p>
          <a:p>
            <a:endParaRPr lang="en-US" sz="1000" b="1" i="0" kern="1200" dirty="0" smtClean="0">
              <a:solidFill>
                <a:schemeClr val="tx1"/>
              </a:solidFill>
              <a:effectLst/>
              <a:latin typeface="+mn-lt"/>
              <a:ea typeface="+mn-ea"/>
              <a:cs typeface="+mn-cs"/>
            </a:endParaRPr>
          </a:p>
          <a:p>
            <a:r>
              <a:rPr lang="en-US" sz="1000" b="1" i="0" kern="1200" dirty="0" smtClean="0">
                <a:solidFill>
                  <a:schemeClr val="tx1"/>
                </a:solidFill>
                <a:effectLst/>
                <a:latin typeface="+mn-lt"/>
                <a:ea typeface="+mn-ea"/>
                <a:cs typeface="+mn-cs"/>
              </a:rPr>
              <a:t>Neurotransmitters</a:t>
            </a:r>
            <a:r>
              <a:rPr lang="en-US" sz="1000" b="0" i="0" kern="1200" dirty="0" smtClean="0">
                <a:solidFill>
                  <a:schemeClr val="tx1"/>
                </a:solidFill>
                <a:effectLst/>
                <a:latin typeface="+mn-lt"/>
                <a:ea typeface="+mn-ea"/>
                <a:cs typeface="+mn-cs"/>
              </a:rPr>
              <a:t> are endogenous</a:t>
            </a:r>
            <a:r>
              <a:rPr lang="en-US" sz="1000" b="0" i="0" kern="1200" baseline="0" dirty="0" smtClean="0">
                <a:solidFill>
                  <a:schemeClr val="tx1"/>
                </a:solidFill>
                <a:effectLst/>
                <a:latin typeface="+mn-lt"/>
                <a:ea typeface="+mn-ea"/>
                <a:cs typeface="+mn-cs"/>
              </a:rPr>
              <a:t> chemicals </a:t>
            </a:r>
            <a:r>
              <a:rPr lang="en-US" sz="1000" b="0" i="0" kern="1200" dirty="0" smtClean="0">
                <a:solidFill>
                  <a:schemeClr val="tx1"/>
                </a:solidFill>
                <a:effectLst/>
                <a:latin typeface="+mn-lt"/>
                <a:ea typeface="+mn-ea"/>
                <a:cs typeface="+mn-cs"/>
              </a:rPr>
              <a:t>that transmit signals from a neuron  to a target cell across a </a:t>
            </a:r>
            <a:r>
              <a:rPr lang="en-US" sz="1000" b="1" i="0" kern="1200" dirty="0" smtClean="0">
                <a:solidFill>
                  <a:schemeClr val="tx1"/>
                </a:solidFill>
                <a:effectLst/>
                <a:latin typeface="+mn-lt"/>
                <a:ea typeface="+mn-ea"/>
                <a:cs typeface="+mn-cs"/>
              </a:rPr>
              <a:t>synapse</a:t>
            </a:r>
            <a:r>
              <a:rPr lang="en-US" sz="1000" b="0" i="0" kern="1200" dirty="0" smtClean="0">
                <a:solidFill>
                  <a:schemeClr val="tx1"/>
                </a:solidFill>
                <a:effectLst/>
                <a:latin typeface="+mn-lt"/>
                <a:ea typeface="+mn-ea"/>
                <a:cs typeface="+mn-cs"/>
              </a:rPr>
              <a:t> (the point of connection between two neurons). Neurotransmitters are packaged into </a:t>
            </a:r>
            <a:r>
              <a:rPr lang="en-US" sz="1000" b="1" i="0" kern="1200" dirty="0" smtClean="0">
                <a:solidFill>
                  <a:schemeClr val="tx1"/>
                </a:solidFill>
                <a:effectLst/>
                <a:latin typeface="+mn-lt"/>
                <a:ea typeface="+mn-ea"/>
                <a:cs typeface="+mn-cs"/>
              </a:rPr>
              <a:t>synaptic</a:t>
            </a:r>
            <a:r>
              <a:rPr lang="en-US" sz="1000" b="1" i="0" kern="1200" baseline="0" dirty="0" smtClean="0">
                <a:solidFill>
                  <a:schemeClr val="tx1"/>
                </a:solidFill>
                <a:effectLst/>
                <a:latin typeface="+mn-lt"/>
                <a:ea typeface="+mn-ea"/>
                <a:cs typeface="+mn-cs"/>
              </a:rPr>
              <a:t> vesicles </a:t>
            </a:r>
            <a:r>
              <a:rPr lang="en-US" sz="1000" b="0" i="0" kern="1200" dirty="0" smtClean="0">
                <a:solidFill>
                  <a:schemeClr val="tx1"/>
                </a:solidFill>
                <a:effectLst/>
                <a:latin typeface="+mn-lt"/>
                <a:ea typeface="+mn-ea"/>
                <a:cs typeface="+mn-cs"/>
              </a:rPr>
              <a:t>clustered beneath the membrane in the axon terminal, on the presynaptic side of a synapse. They are released into and diffuse across the synaptic cleft, where they bind to specific receptors in the membrane on the postsynaptic side of the synapse. Release of neurotransmitters usually follows arrival of an</a:t>
            </a:r>
            <a:r>
              <a:rPr lang="en-US" sz="1000" b="1" i="0" kern="1200" dirty="0" smtClean="0">
                <a:solidFill>
                  <a:schemeClr val="tx1"/>
                </a:solidFill>
                <a:effectLst/>
                <a:latin typeface="+mn-lt"/>
                <a:ea typeface="+mn-ea"/>
                <a:cs typeface="+mn-cs"/>
              </a:rPr>
              <a:t> action potential </a:t>
            </a:r>
            <a:r>
              <a:rPr lang="en-US" sz="1000" b="0" i="0" kern="1200" dirty="0" smtClean="0">
                <a:solidFill>
                  <a:schemeClr val="tx1"/>
                </a:solidFill>
                <a:effectLst/>
                <a:latin typeface="+mn-lt"/>
                <a:ea typeface="+mn-ea"/>
                <a:cs typeface="+mn-cs"/>
              </a:rPr>
              <a:t>at the synapse, but may also follow graded electrical potentials. Low level "baseline" release also occurs without electrical stimulation. Many neurotransmitters are synthesized from plentiful and simple precursors, such as amino acids, which are readily available from the diet and which require only a small number of biosynthetic steps to convert.</a:t>
            </a:r>
          </a:p>
          <a:p>
            <a:endParaRPr lang="en-US" sz="10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Neurotransmitter image credit: Bertha K. Madras (http://www.drugabuse.gov/sites/default/files/images/soa_013.gif, Accessed October 2013)</a:t>
            </a:r>
            <a:r>
              <a:rPr lang="en-US" sz="1000" baseline="0" dirty="0" smtClean="0"/>
              <a:t>.</a:t>
            </a:r>
            <a:endParaRPr lang="en-US" sz="1000" dirty="0" smtClean="0"/>
          </a:p>
          <a:p>
            <a:endParaRPr lang="en-US" sz="1000" dirty="0" smtClean="0"/>
          </a:p>
          <a:p>
            <a:r>
              <a:rPr lang="en-US" sz="1000" dirty="0" smtClean="0"/>
              <a:t>Some </a:t>
            </a:r>
            <a:r>
              <a:rPr lang="en-US" sz="1000" dirty="0"/>
              <a:t>drugs, such as marijuana and heroin, have chemical structures that are similar to neutral neurotransmitters, so they can lock on to and activate receptor cells. Other drugs, such as amphetamine or cocaine, cause neurons to release abnormally large amounts of neurotransmitters, or prevent their reuptake. </a:t>
            </a:r>
            <a:r>
              <a:rPr lang="en-US" sz="1000" dirty="0" smtClean="0"/>
              <a:t>By </a:t>
            </a:r>
            <a:r>
              <a:rPr lang="en-US" sz="1000" dirty="0"/>
              <a:t>interfering with the way neurotransmitters function, drugs and alcohol affect many mental processes and behavior. Things like memory, attention, behavior, perception, and alertness are all changed because of what drugs and alcohol do to the neurotransmitters in the CNS. </a:t>
            </a:r>
          </a:p>
          <a:p>
            <a:endParaRPr lang="en-US" sz="1000" b="1" dirty="0" smtClean="0"/>
          </a:p>
          <a:p>
            <a:r>
              <a:rPr lang="en-US" sz="1000" b="1" dirty="0" smtClean="0"/>
              <a:t>Additional </a:t>
            </a:r>
            <a:r>
              <a:rPr lang="en-US" sz="1000" b="1" dirty="0"/>
              <a:t>Information for the Trainer(s)</a:t>
            </a:r>
            <a:endParaRPr lang="en-US" sz="1000" dirty="0"/>
          </a:p>
          <a:p>
            <a:r>
              <a:rPr lang="en-US" sz="1000" dirty="0"/>
              <a:t>When absorbed into the body, drugs interact with and modify cells, organs, and bodily systems by:</a:t>
            </a:r>
          </a:p>
          <a:p>
            <a:r>
              <a:rPr lang="en-US" sz="1000" dirty="0"/>
              <a:t>• Altering the way the body normally functions (increasing, slowing, or enhancing bodily processes, or level or quality of functioning),</a:t>
            </a:r>
          </a:p>
          <a:p>
            <a:r>
              <a:rPr lang="en-US" sz="1000" dirty="0"/>
              <a:t>• Altering the operation of tissues, organs, and systems,</a:t>
            </a:r>
          </a:p>
          <a:p>
            <a:r>
              <a:rPr lang="en-US" sz="1000" dirty="0"/>
              <a:t>• Affecting hormones and enzymes, and</a:t>
            </a:r>
          </a:p>
          <a:p>
            <a:r>
              <a:rPr lang="en-US" sz="1000" dirty="0"/>
              <a:t>• Impacting processes such as digestion, respiration, circulation, and mental </a:t>
            </a:r>
            <a:r>
              <a:rPr lang="en-US" sz="1000" dirty="0" smtClean="0"/>
              <a:t>functioning.</a:t>
            </a:r>
          </a:p>
          <a:p>
            <a:endParaRPr lang="en-US" sz="1000" dirty="0" smtClean="0"/>
          </a:p>
          <a:p>
            <a:r>
              <a:rPr lang="en-US" sz="1200" b="1" u="sng" kern="1200" dirty="0" smtClean="0">
                <a:solidFill>
                  <a:schemeClr val="tx1"/>
                </a:solidFill>
                <a:effectLst/>
                <a:latin typeface="+mn-lt"/>
                <a:ea typeface="+mn-ea"/>
                <a:cs typeface="+mn-cs"/>
              </a:rPr>
              <a:t>REFERENCE</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NIDA. (2010). </a:t>
            </a:r>
            <a:r>
              <a:rPr lang="en-US" sz="1200" i="1" kern="1200" dirty="0" smtClean="0">
                <a:solidFill>
                  <a:schemeClr val="tx1"/>
                </a:solidFill>
                <a:effectLst/>
                <a:latin typeface="+mn-lt"/>
                <a:ea typeface="+mn-ea"/>
                <a:cs typeface="+mn-cs"/>
              </a:rPr>
              <a:t>Drugs, Brains, and Behavior: The Science of Addiction. </a:t>
            </a:r>
            <a:r>
              <a:rPr lang="en-US" sz="1200" kern="1200" dirty="0" smtClean="0">
                <a:solidFill>
                  <a:schemeClr val="tx1"/>
                </a:solidFill>
                <a:effectLst/>
                <a:latin typeface="+mn-lt"/>
                <a:ea typeface="+mn-ea"/>
                <a:cs typeface="+mn-cs"/>
              </a:rPr>
              <a:t>Rockville, MD: U.S. Department of Health and Human Services, National Institutes of Health.</a:t>
            </a:r>
            <a:endParaRPr lang="en-US" sz="1000" dirty="0" smtClean="0"/>
          </a:p>
        </p:txBody>
      </p:sp>
      <p:sp>
        <p:nvSpPr>
          <p:cNvPr id="4" name="Slide Number Placeholder 3"/>
          <p:cNvSpPr>
            <a:spLocks noGrp="1"/>
          </p:cNvSpPr>
          <p:nvPr>
            <p:ph type="sldNum" sz="quarter" idx="10"/>
          </p:nvPr>
        </p:nvSpPr>
        <p:spPr/>
        <p:txBody>
          <a:bodyPr/>
          <a:lstStyle/>
          <a:p>
            <a:fld id="{DAB44DF1-5C38-4433-BC60-FA0FBF069AA6}" type="slidenum">
              <a:rPr lang="en-US" smtClean="0"/>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Molly is the powder or crystal form of MDMA, the chemical used in ecstasy. Many powders sold as Molly, however, do not contain any MDMA. The DEA considers MDMA to be a Schedule I controlled substance, which means it has a high potential for abuse, and no accepted use in medical treatment. Dr. John Halpern, a psychiatrist at Harvard who has conducted several MDMA studies, said some powders sold as Molly are synthetic versions that are designed to imitate the drug’s effects. The drug is now thought to be as adulterated as ecstasy once was, he noted, adding, “You’re fooling yourself if you think it’s somehow safer because it’s sold in powdered form.” Molly has been a popular drug at music festivals. It has also been popularized by rappers. The drug costs between $20 and $50 a dose. Dr. Robert Glatter, an emergency room physician at Lenox Hill Hospital in New York, says he now sees about four patients a month who come in with common side effects of Molly, including teeth grinding, dehydration, anxiety, insomnia, loss of appetite and fever. More serious side effects can include uncontrollable seizures, high blood pressure, elevated body temperature and depression.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September, 2013, there was one death at the Electric Zoo music festival due to taking pure MDMA and another involving a mix of methylone and MDMA. Home testing kits are available that can determine some of the compounds contained in a capsule, which may help a user avoid unintended harm and a visit to the 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Photo credits: Join Together Online, June 24, 2013 (top photo); Join Together Online, November 12, 2013 (bottom photo).</a:t>
            </a:r>
          </a:p>
        </p:txBody>
      </p:sp>
      <p:sp>
        <p:nvSpPr>
          <p:cNvPr id="4" name="Slide Number Placeholder 3"/>
          <p:cNvSpPr>
            <a:spLocks noGrp="1"/>
          </p:cNvSpPr>
          <p:nvPr>
            <p:ph type="sldNum" sz="quarter" idx="10"/>
          </p:nvPr>
        </p:nvSpPr>
        <p:spPr/>
        <p:txBody>
          <a:bodyPr/>
          <a:lstStyle/>
          <a:p>
            <a:fld id="{86BA35F5-4231-48C4-90E5-5F88AF55E37D}" type="slidenum">
              <a:rPr lang="en-US" smtClean="0"/>
              <a:t>100</a:t>
            </a:fld>
            <a:endParaRPr lang="en-US" dirty="0"/>
          </a:p>
        </p:txBody>
      </p:sp>
    </p:spTree>
    <p:extLst>
      <p:ext uri="{BB962C8B-B14F-4D97-AF65-F5344CB8AC3E}">
        <p14:creationId xmlns:p14="http://schemas.microsoft.com/office/powerpoint/2010/main" val="22523576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Piperazines are often used as industrial chemicals, but due to their stimulant and hallucinogenic effects, piperazines have also entered the club or party scene. It is a central nervous system stimulant and it has effects similar to other stimulants such as amphetamine and MDMA</a:t>
            </a:r>
            <a:r>
              <a:rPr lang="en-US" sz="1000" dirty="0" smtClean="0"/>
              <a:t>, especially if BZP and TFMPP</a:t>
            </a:r>
            <a:r>
              <a:rPr lang="en-US" sz="1000" baseline="0" dirty="0" smtClean="0"/>
              <a:t> are combined. It has street name of “legal ecstasy.” </a:t>
            </a:r>
            <a:r>
              <a:rPr lang="en-US" sz="1000" b="0" i="0" u="none" strike="noStrike" kern="1200" baseline="0" dirty="0" smtClean="0">
                <a:solidFill>
                  <a:schemeClr val="tx1"/>
                </a:solidFill>
                <a:latin typeface="+mn-lt"/>
                <a:ea typeface="+mn-ea"/>
                <a:cs typeface="+mn-cs"/>
              </a:rPr>
              <a:t>Piperazines of concern include BZP, TFMPP, and 1-(3-chlorophenyl)-piperazine (</a:t>
            </a:r>
            <a:r>
              <a:rPr lang="en-US" sz="1000" b="0" i="1" u="none" strike="noStrike" kern="1200" baseline="0" dirty="0" smtClean="0">
                <a:solidFill>
                  <a:schemeClr val="tx1"/>
                </a:solidFill>
                <a:latin typeface="+mn-lt"/>
                <a:ea typeface="+mn-ea"/>
                <a:cs typeface="+mn-cs"/>
              </a:rPr>
              <a:t>meta</a:t>
            </a:r>
            <a:r>
              <a:rPr lang="en-US" sz="1000" b="0" i="0" u="none" strike="noStrike" kern="1200" baseline="0" dirty="0" smtClean="0">
                <a:solidFill>
                  <a:schemeClr val="tx1"/>
                </a:solidFill>
                <a:latin typeface="+mn-lt"/>
                <a:ea typeface="+mn-ea"/>
                <a:cs typeface="+mn-cs"/>
              </a:rPr>
              <a:t>-chlorophenylpiperazine, </a:t>
            </a:r>
            <a:r>
              <a:rPr lang="en-US" sz="1000" b="0" i="1" u="none" strike="noStrike" kern="1200" baseline="0" dirty="0" smtClean="0">
                <a:solidFill>
                  <a:schemeClr val="tx1"/>
                </a:solidFill>
                <a:latin typeface="+mn-lt"/>
                <a:ea typeface="+mn-ea"/>
                <a:cs typeface="+mn-cs"/>
              </a:rPr>
              <a:t>m</a:t>
            </a:r>
            <a:r>
              <a:rPr lang="en-US" sz="1000" b="0" i="0" u="none" strike="noStrike" kern="1200" baseline="0" dirty="0" smtClean="0">
                <a:solidFill>
                  <a:schemeClr val="tx1"/>
                </a:solidFill>
                <a:latin typeface="+mn-lt"/>
                <a:ea typeface="+mn-ea"/>
                <a:cs typeface="+mn-cs"/>
              </a:rPr>
              <a:t>CPP). While </a:t>
            </a:r>
            <a:r>
              <a:rPr lang="en-US" sz="1000" b="0" i="1" u="none" strike="noStrike" kern="1200" baseline="0" dirty="0" smtClean="0">
                <a:solidFill>
                  <a:schemeClr val="tx1"/>
                </a:solidFill>
                <a:latin typeface="+mn-lt"/>
                <a:ea typeface="+mn-ea"/>
                <a:cs typeface="+mn-cs"/>
              </a:rPr>
              <a:t>m</a:t>
            </a:r>
            <a:r>
              <a:rPr lang="en-US" sz="1000" b="0" i="0" u="none" strike="noStrike" kern="1200" baseline="0" dirty="0" smtClean="0">
                <a:solidFill>
                  <a:schemeClr val="tx1"/>
                </a:solidFill>
                <a:latin typeface="+mn-lt"/>
                <a:ea typeface="+mn-ea"/>
                <a:cs typeface="+mn-cs"/>
              </a:rPr>
              <a:t>CPP is found in the illicit market, it is also a metabolite and starting material for the synthesis of several prescription drugs (e.g., trazodone, nefazadone) (1-3).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tx1"/>
                </a:solidFill>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(1) Arbo, M.D., Bastos, M.L., &amp; Carmo, H.F. (2012). Piperazine compounds as drugs of abuse. </a:t>
            </a:r>
            <a:r>
              <a:rPr lang="en-US" sz="1000" i="1" kern="1200" dirty="0" smtClean="0">
                <a:solidFill>
                  <a:schemeClr val="tx1"/>
                </a:solidFill>
                <a:effectLst/>
                <a:latin typeface="+mn-lt"/>
                <a:ea typeface="+mn-ea"/>
                <a:cs typeface="+mn-cs"/>
              </a:rPr>
              <a:t>Drug and Alcohol Dependence, 122</a:t>
            </a:r>
            <a:r>
              <a:rPr lang="en-US" sz="1000" kern="1200" dirty="0" smtClean="0">
                <a:solidFill>
                  <a:schemeClr val="tx1"/>
                </a:solidFill>
                <a:effectLst/>
                <a:latin typeface="+mn-lt"/>
                <a:ea typeface="+mn-ea"/>
                <a:cs typeface="+mn-cs"/>
              </a:rPr>
              <a:t>(3), 174-185.</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(2) Wilkins, C. &amp; Sweetsur, P. (In press). The impact of the prohibition of benzylpiperazine (BZP) ‘legal highs’ on the prevalence of BZP, new legal highs and other drug use in New Zealand. Drug and Alcohol Dependence, E-pub ahead of print available at: </a:t>
            </a:r>
            <a:r>
              <a:rPr lang="en-US" sz="1000" u="sng" kern="1200" dirty="0" smtClean="0">
                <a:solidFill>
                  <a:schemeClr val="tx1"/>
                </a:solidFill>
                <a:effectLst/>
                <a:latin typeface="+mn-lt"/>
                <a:ea typeface="+mn-ea"/>
                <a:cs typeface="+mn-cs"/>
                <a:hlinkClick r:id="rId3"/>
              </a:rPr>
              <a:t>http://ac.els-cdn.com/S0376871612002463/1-s2.0-S0376871612002463-main.pdf?_tid=7fdabc62-ffd0-11e1-aacd-00000aab0f26&amp;acdnat=1347780856_b9b4c4ddeb7e93c6203a6d6714ec608a</a:t>
            </a:r>
            <a:endParaRPr lang="en-US" sz="10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(3) U.S. Drug Enforcement Administration, Office of Diversion Control. (2012). </a:t>
            </a:r>
            <a:r>
              <a:rPr lang="en-US" sz="1000" i="1" kern="1200" dirty="0" smtClean="0">
                <a:solidFill>
                  <a:schemeClr val="tx1"/>
                </a:solidFill>
                <a:effectLst/>
                <a:latin typeface="+mn-lt"/>
                <a:ea typeface="+mn-ea"/>
                <a:cs typeface="+mn-cs"/>
              </a:rPr>
              <a:t>National Forensic Laboratory Information System Special Report: Emerging 2C-Phenethylamines, Piperazines, and Tryptamines in NFLIS, 2006-2011. </a:t>
            </a:r>
            <a:r>
              <a:rPr lang="en-US" sz="1000" kern="1200" dirty="0" smtClean="0">
                <a:solidFill>
                  <a:schemeClr val="tx1"/>
                </a:solidFill>
                <a:effectLst/>
                <a:latin typeface="+mn-lt"/>
                <a:ea typeface="+mn-ea"/>
                <a:cs typeface="+mn-cs"/>
              </a:rPr>
              <a:t>Springfield, VA: Author.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a:p>
        </p:txBody>
      </p:sp>
      <p:sp>
        <p:nvSpPr>
          <p:cNvPr id="4" name="Slide Number Placeholder 3"/>
          <p:cNvSpPr>
            <a:spLocks noGrp="1"/>
          </p:cNvSpPr>
          <p:nvPr>
            <p:ph type="sldNum" sz="quarter" idx="10"/>
          </p:nvPr>
        </p:nvSpPr>
        <p:spPr/>
        <p:txBody>
          <a:bodyPr/>
          <a:lstStyle/>
          <a:p>
            <a:fld id="{86BA35F5-4231-48C4-90E5-5F88AF55E37D}" type="slidenum">
              <a:rPr lang="en-US" smtClean="0"/>
              <a:t>101</a:t>
            </a:fld>
            <a:endParaRPr lang="en-US" dirty="0"/>
          </a:p>
        </p:txBody>
      </p:sp>
    </p:spTree>
    <p:extLst>
      <p:ext uri="{BB962C8B-B14F-4D97-AF65-F5344CB8AC3E}">
        <p14:creationId xmlns:p14="http://schemas.microsoft.com/office/powerpoint/2010/main" val="363324685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use of BZP (benzylopiperazine)</a:t>
            </a:r>
            <a:r>
              <a:rPr lang="en-US" sz="1000" baseline="0" dirty="0" smtClean="0"/>
              <a:t> </a:t>
            </a:r>
            <a:r>
              <a:rPr lang="en-US" sz="1000" dirty="0" smtClean="0"/>
              <a:t>and TFMPP</a:t>
            </a:r>
            <a:r>
              <a:rPr lang="en-US" sz="1000" baseline="0" dirty="0" smtClean="0"/>
              <a:t> (trifluoromethyl-phenylpiperazine) in the U.S. peaked in 2009, when the two substances were combined to produce properties similar to MDMA. Since then, the number of items identified in local toxicology laboratories has decreased.</a:t>
            </a:r>
            <a:endParaRPr lang="en-US" sz="1000" dirty="0" smtClean="0"/>
          </a:p>
        </p:txBody>
      </p:sp>
      <p:sp>
        <p:nvSpPr>
          <p:cNvPr id="4" name="Header Placeholder 3"/>
          <p:cNvSpPr>
            <a:spLocks noGrp="1"/>
          </p:cNvSpPr>
          <p:nvPr>
            <p:ph type="hdr" sz="quarter" idx="10"/>
          </p:nvPr>
        </p:nvSpPr>
        <p:spPr/>
        <p:txBody>
          <a:bodyPr/>
          <a:lstStyle/>
          <a:p>
            <a:r>
              <a:rPr lang="en-US" dirty="0" smtClean="0"/>
              <a:t>Substance Abuse Trends</a:t>
            </a:r>
            <a:endParaRPr lang="en-US" dirty="0"/>
          </a:p>
        </p:txBody>
      </p:sp>
      <p:sp>
        <p:nvSpPr>
          <p:cNvPr id="5" name="Footer Placeholder 4"/>
          <p:cNvSpPr>
            <a:spLocks noGrp="1"/>
          </p:cNvSpPr>
          <p:nvPr>
            <p:ph type="ftr" sz="quarter" idx="11"/>
          </p:nvPr>
        </p:nvSpPr>
        <p:spPr/>
        <p:txBody>
          <a:bodyPr/>
          <a:lstStyle/>
          <a:p>
            <a:r>
              <a:rPr lang="en-US" dirty="0" smtClean="0"/>
              <a:t>Jane Maxwell, UT  Addiction Research Institute, 512 232-0610</a:t>
            </a:r>
            <a:endParaRPr lang="en-US" dirty="0"/>
          </a:p>
        </p:txBody>
      </p:sp>
      <p:sp>
        <p:nvSpPr>
          <p:cNvPr id="6" name="Slide Number Placeholder 5"/>
          <p:cNvSpPr>
            <a:spLocks noGrp="1"/>
          </p:cNvSpPr>
          <p:nvPr>
            <p:ph type="sldNum" sz="quarter" idx="12"/>
          </p:nvPr>
        </p:nvSpPr>
        <p:spPr/>
        <p:txBody>
          <a:bodyPr/>
          <a:lstStyle/>
          <a:p>
            <a:fld id="{F2070B96-65E6-490C-9941-0F138F251ECA}" type="slidenum">
              <a:rPr lang="en-US" smtClean="0"/>
              <a:pPr/>
              <a:t>102</a:t>
            </a:fld>
            <a:endParaRPr lang="en-US" dirty="0"/>
          </a:p>
        </p:txBody>
      </p:sp>
    </p:spTree>
    <p:extLst>
      <p:ext uri="{BB962C8B-B14F-4D97-AF65-F5344CB8AC3E}">
        <p14:creationId xmlns:p14="http://schemas.microsoft.com/office/powerpoint/2010/main" val="10008634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Earlier, we talked about the 2C drugs and the study of the users of hallucinogenic drugs when we looked at the chart with all the different colored boxes (slide 11). Phenethylamines are ingested for their stimulant and hallucinogenic effects on the central nervous system. One category of phenethylamines that has received attention in recent years contains 2,5-dimethyoxy or 2C derivatives, such as 4-bromo-2,5-dimethyoxyphenethylamine (2C-B) or 2,5-dimethyoxy-4-iodophenethylamine (2C-I) (1).</a:t>
            </a:r>
          </a:p>
          <a:p>
            <a:endParaRPr lang="en-US" sz="1000" b="0" i="0" u="none" strike="noStrike" kern="1200" baseline="0" dirty="0" smtClean="0">
              <a:solidFill>
                <a:schemeClr val="tx1"/>
              </a:solidFill>
              <a:latin typeface="+mn-lt"/>
              <a:ea typeface="+mn-ea"/>
              <a:cs typeface="+mn-cs"/>
            </a:endParaRPr>
          </a:p>
          <a:p>
            <a:r>
              <a:rPr lang="en-US" sz="1000" b="1" baseline="0" dirty="0" smtClean="0"/>
              <a:t>Additional Information for the Trainer(s)</a:t>
            </a:r>
          </a:p>
          <a:p>
            <a:r>
              <a:rPr lang="en-US" sz="1000" b="0" i="0" u="none" strike="noStrike" kern="1200" baseline="0" dirty="0" smtClean="0">
                <a:solidFill>
                  <a:schemeClr val="tx1"/>
                </a:solidFill>
                <a:latin typeface="+mn-lt"/>
                <a:ea typeface="+mn-ea"/>
                <a:cs typeface="+mn-cs"/>
              </a:rPr>
              <a:t>According to Erowid, common street names of 2C-Phenethylamine include: </a:t>
            </a:r>
            <a:r>
              <a:rPr lang="en-US" sz="1000" dirty="0" smtClean="0"/>
              <a:t>Nexus; Bees; Venus; Bromo Mescaline; BDMPEA. 2C-B is a synthetic psychedelic that first gained popularity as a legal Ecstasy replacement in the mid-1980s. It is known for having a strong physical component to its effects and a moderate duration.</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According to EMCDDA, the specific scientific risk assessments of 2C-I, 2C-T-2 and 2C-T-7 have been extremely difficult due to the lack of peer-reviewed scientific data. However, information based on analogy to partially related compounds such as 2C-B (phenethylamine-based) and DOB (amphetamine-based 2C-I is typically available in powder or tablet form. A seized tablet was white in appearance, had an ‘i’ logo and was approximately 6.1 mm x 2.7 mm in size, weighing 120 mg (Denmark, 2002).</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As 2C-I comes in powder or tablet form, the primary route of administration is oral. Neither insufflation (snorting) nor any other routes (e.g. intravenous administration) are mentioned in 2C-I user reports. Original studies by Shulgin involved oral administration of doses of 2C-I of 15 to 20 mg. User reports have mentioned oral doses of 3 to 25 mg (typically 20 mg).</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In general, although users have described 2C-I as ‘powerful’ and a ‘strong stimulant’ with hallucinogenic properties, there is virtually no mention of adverse effects such as nausea, vomiting or muscle cramps (as reported for 2C-T-2 and 2C-T-7) in users purporting to have taken only 2C-I. However, the nature of the reports suggests that this may be due to selective reporting rather than absence of such symptoms. Some users report stomach tension, nausea, vomiting, and jaw tension in instances of combining 2C-I with one or more of the following: 5-methoxy-dipropyltryptamine, cannabis, alcohol, caffeine, tryptophan, alprazolam and clonazepam. It has been noted by users of 2C-I that the desired effect may be delayed, sometimes resulting in users taking additional (sometimes higher) doses. No deaths or instances of non-fatal intoxication involving 2C-I have occurred, but as the names change (2Cxxx) and additional toxicology items are identified, more serious effects may be reported. As with clinical toxicological investigations, the lack of reference material may compromise the analysis of post-mortem cases. There have been no scientific studies involving 2C-I users. Limited subjective user reports indicate that 2C-I produces various psychedelic effects (generally comparable to other hallucinogens, particularly 2C-B) and feelings of empathy (similar to MDMA).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Isolated user reports compare 2C-I to 2C-B, due to an apparent similarity in their effects. However, some users describe the effects of 2C-I as being ‘deeper, more purely psychedelic and less sensory’ and, in some cases, less intense. As mentioned above, various users have reported delayed onset of the desired effects compared to related drugs (e.g. 2C-B or MDMA), which may result in additional doses or other drugs being taken, thus increasing the risk of toxicity or accidental overdose (2).</a:t>
            </a: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REFERENCES:</a:t>
            </a:r>
          </a:p>
          <a:p>
            <a:r>
              <a:rPr lang="en-US" sz="1000" dirty="0" smtClean="0"/>
              <a:t>(1) </a:t>
            </a:r>
            <a:r>
              <a:rPr lang="en-US" sz="1000" kern="1200" dirty="0" smtClean="0">
                <a:solidFill>
                  <a:schemeClr val="tx1"/>
                </a:solidFill>
                <a:effectLst/>
                <a:latin typeface="+mn-lt"/>
                <a:ea typeface="+mn-ea"/>
                <a:cs typeface="+mn-cs"/>
              </a:rPr>
              <a:t>U.S. Drug Enforcement Administration, Office of Diversion Control. (2012). </a:t>
            </a:r>
            <a:r>
              <a:rPr lang="en-US" sz="1000" i="1" kern="1200" dirty="0" smtClean="0">
                <a:solidFill>
                  <a:schemeClr val="tx1"/>
                </a:solidFill>
                <a:effectLst/>
                <a:latin typeface="+mn-lt"/>
                <a:ea typeface="+mn-ea"/>
                <a:cs typeface="+mn-cs"/>
              </a:rPr>
              <a:t>National Forensic Laboratory Information System Special Report: Emerging 2C-Phenethylamines, Piperazines, and Tryptamines in NFLIS, 2006-2011. </a:t>
            </a:r>
            <a:r>
              <a:rPr lang="en-US" sz="1000" kern="1200" dirty="0" smtClean="0">
                <a:solidFill>
                  <a:schemeClr val="tx1"/>
                </a:solidFill>
                <a:effectLst/>
                <a:latin typeface="+mn-lt"/>
                <a:ea typeface="+mn-ea"/>
                <a:cs typeface="+mn-cs"/>
              </a:rPr>
              <a:t>Springfield, VA: Author.</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(2) EMCDDA. (2011). </a:t>
            </a:r>
            <a:r>
              <a:rPr lang="en-US" sz="1000" i="1" kern="1200" dirty="0" smtClean="0">
                <a:solidFill>
                  <a:schemeClr val="tx1"/>
                </a:solidFill>
                <a:effectLst/>
                <a:latin typeface="+mn-lt"/>
                <a:ea typeface="+mn-ea"/>
                <a:cs typeface="+mn-cs"/>
              </a:rPr>
              <a:t>Annual Report, 2011: The State of the Drugs Problem in Europe</a:t>
            </a:r>
            <a:r>
              <a:rPr lang="en-US" sz="1000" kern="1200" dirty="0" smtClean="0">
                <a:solidFill>
                  <a:schemeClr val="tx1"/>
                </a:solidFill>
                <a:effectLst/>
                <a:latin typeface="+mn-lt"/>
                <a:ea typeface="+mn-ea"/>
                <a:cs typeface="+mn-cs"/>
              </a:rPr>
              <a:t>. Luxembourg: Office for Official Publications of the European Communities.</a:t>
            </a:r>
          </a:p>
          <a:p>
            <a:endParaRPr lang="en-US" sz="800" baseline="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103</a:t>
            </a:fld>
            <a:endParaRPr lang="en-US" dirty="0"/>
          </a:p>
        </p:txBody>
      </p:sp>
    </p:spTree>
    <p:extLst>
      <p:ext uri="{BB962C8B-B14F-4D97-AF65-F5344CB8AC3E}">
        <p14:creationId xmlns:p14="http://schemas.microsoft.com/office/powerpoint/2010/main" val="5515764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Little scientific evidence related to the action of 2C-I on neurotransmitter systems has been published to date, so discussion of the neuropharmacological aspects at the risk assessment meeting was based on speculative comparison with partially related compounds such as 2C-B (based on phenethylamine) and DOB (based on amphetamine), both involving bromine as opposed to iodine. Studies involving a bromine-substituted analogue, 2C-B (4-bromo-2,5-dimethoxyphenethylamine), have shown it to be a partial agonist for 5-HT2 (5-HT2A and 5-HT2C) serotonergic receptors and 1-adrenergic receptors. At 10-6M, 2C-B also acted as a competitive 5-HT antagonist, but, at higher concentrations (2.8 x 10-5M), it acted as a non-competitive 5-HT antagonist. In addition, DOB (4-bromo-2,5-dimethoxyamphetamine) was found to have a high affinity for 5-HT2 receptors, whereas 2C-B was also found to have significant affinity for 5-HT1A, 5-HT1B and 5-HT1C receptors and thus was deemed to be less selective than its amphetamine-based analogue, DOB. At present there are no animal or human data concerning general toxicity, reproductive toxicity, neurotoxicity or the mutagenicity and carcinogenic potential of 2C-I. Only subjective evidence is available from limited user self-reports involving observations of some adverse effects and toxic symptoms. </a:t>
            </a:r>
          </a:p>
          <a:p>
            <a:endParaRPr lang="en-US" sz="1000" dirty="0" smtClean="0"/>
          </a:p>
          <a:p>
            <a:r>
              <a:rPr lang="en-US" sz="1000" b="1" dirty="0" smtClean="0"/>
              <a:t>Additional</a:t>
            </a:r>
            <a:r>
              <a:rPr lang="en-US" sz="1000" b="1" baseline="0" dirty="0" smtClean="0"/>
              <a:t> Information for the Trainer(s)</a:t>
            </a:r>
          </a:p>
          <a:p>
            <a:r>
              <a:rPr lang="en-US" sz="1000" dirty="0" smtClean="0">
                <a:effectLst/>
              </a:rPr>
              <a:t>In 2013, Páleníček</a:t>
            </a:r>
            <a:r>
              <a:rPr lang="en-US" sz="1000" baseline="0" dirty="0" smtClean="0">
                <a:effectLst/>
              </a:rPr>
              <a:t> and colleagues published a paper in the Journal of Psychopharmacology </a:t>
            </a:r>
            <a:r>
              <a:rPr lang="en-US" sz="1000" dirty="0" smtClean="0">
                <a:effectLst/>
              </a:rPr>
              <a:t>in which they described</a:t>
            </a:r>
            <a:r>
              <a:rPr lang="en-US" sz="1000" baseline="0" dirty="0" smtClean="0">
                <a:effectLst/>
              </a:rPr>
              <a:t> b</a:t>
            </a:r>
            <a:r>
              <a:rPr lang="en-US" sz="1000" dirty="0" smtClean="0">
                <a:effectLst/>
              </a:rPr>
              <a:t>ehavioral, neurochemical, and pharmaco-EEG profiles of a new synthetic drug 4-bromo-2,5-dimethoxyphenethylamine (2C-B) in rats. They found that 2C-B had a biphasic effect on locomotion with initial inhibitory followed by excitatory effect; amphetamine induced only hyperlocomotion. Both drugs induced deficits in the PPI; however they had opposite effects on ASR. 2C-B increased dopamine but decreased 3,4-dihydroxyphenylacetic acid (DOPAC) in the NAc. Low doses of 2C-B induced a decrease in EEG power spectra and coherence. On the contrary, high dose of 2C-B 50 mg/kg had a temporally biphasic effect with an initial decrease followed by an increase in EEG power; decrease as well as increase in EEG coherence was observed. Amphetamine mainly induced an increase in EEG power and coherence in theta and alpha bands. Increases in the theta and alpha power and coherence in 2C-B and amphetamine were temporally linked to an increase in locomotor activity and DA levels in NAc. In conclusion, 2C-B is a centrally active compound similar to other hallucinogens, entactogens and stimulants. Increased dopamine and decreased DOPAC in the NAc may reflect its psychotomimetic and addictive potential and monoaminoxidase inhibition. Alterations in brain functional connectivity reflected the behavioral and neurochemical changes produced by the drug; a correlation between EEG changes and locomotor behavior was observed.</a:t>
            </a:r>
          </a:p>
          <a:p>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a:t>
            </a:r>
            <a:endParaRPr lang="en-US" sz="1000" u="none"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Páleníček, T., Fujáková, M., Brunovský, M., Horáček, J., Gorman, I., Balíková, M., Rambousek, L., et al. (2013). Behavioral, neurochemical and pharmaco-EEG profiles of the psychedelic drug 4-bromo-2,5-dimethoxyphenethylamine (2C-B) in rats. </a:t>
            </a:r>
            <a:r>
              <a:rPr lang="en-US" sz="1000" i="1" kern="1200" dirty="0" smtClean="0">
                <a:solidFill>
                  <a:schemeClr val="tx1"/>
                </a:solidFill>
                <a:latin typeface="+mn-lt"/>
                <a:ea typeface="+mn-ea"/>
                <a:cs typeface="+mn-cs"/>
              </a:rPr>
              <a:t>Psychopharmacology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225</a:t>
            </a:r>
            <a:r>
              <a:rPr lang="en-US" sz="1000" kern="1200" dirty="0" smtClean="0">
                <a:solidFill>
                  <a:schemeClr val="tx1"/>
                </a:solidFill>
                <a:latin typeface="+mn-lt"/>
                <a:ea typeface="+mn-ea"/>
                <a:cs typeface="+mn-cs"/>
              </a:rPr>
              <a:t>(1), 75-93. </a:t>
            </a:r>
          </a:p>
          <a:p>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104</a:t>
            </a:fld>
            <a:endParaRPr lang="en-US" dirty="0"/>
          </a:p>
        </p:txBody>
      </p:sp>
    </p:spTree>
    <p:extLst>
      <p:ext uri="{BB962C8B-B14F-4D97-AF65-F5344CB8AC3E}">
        <p14:creationId xmlns:p14="http://schemas.microsoft.com/office/powerpoint/2010/main" val="66922894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series of maps shows the spread of 2C-Phenethylamine</a:t>
            </a:r>
            <a:r>
              <a:rPr lang="en-US" sz="1000" baseline="0" dirty="0" smtClean="0"/>
              <a:t> across the nation. Darker shades of blue indicate a greater number of reports per state. In 2006, only three states had between 6 and 8 reports of 2C-P; by 2010, 11 states had 6-26 reports of 2C-P. In 2006, there were 28 cases, as compared to 228 in 2010.</a:t>
            </a:r>
          </a:p>
          <a:p>
            <a:endParaRPr lang="en-US" sz="1000" baseline="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105</a:t>
            </a:fld>
            <a:endParaRPr lang="en-US" dirty="0"/>
          </a:p>
        </p:txBody>
      </p:sp>
    </p:spTree>
    <p:extLst>
      <p:ext uri="{BB962C8B-B14F-4D97-AF65-F5344CB8AC3E}">
        <p14:creationId xmlns:p14="http://schemas.microsoft.com/office/powerpoint/2010/main" val="20820424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a:t>
            </a:r>
            <a:r>
              <a:rPr lang="en-US" sz="1000" baseline="0" dirty="0" smtClean="0"/>
              <a:t>is slide describes a new set of 2C drugs, which have nearly no history of human consumption prior to 2010. They are considered “super potent” drugs. The way that 25I and 25C is sold (as a pure powder) creates an inherently hazardous situation, because users may not be aware of the safety procedures necessary for handling super-potent compounds. </a:t>
            </a:r>
            <a:r>
              <a:rPr lang="en-US" sz="1000" kern="1200" dirty="0" smtClean="0">
                <a:solidFill>
                  <a:schemeClr val="tx1"/>
                </a:solidFill>
                <a:latin typeface="+mn-lt"/>
                <a:ea typeface="+mn-ea"/>
                <a:cs typeface="Arial" pitchFamily="34" charset="0"/>
              </a:rPr>
              <a:t>More than one of the documented 25I- or 25C- related deaths have followed insufflation of ten or more times the appropriate dosage.</a:t>
            </a:r>
          </a:p>
          <a:p>
            <a:endParaRPr lang="en-US" sz="1000" dirty="0" smtClean="0"/>
          </a:p>
          <a:p>
            <a:r>
              <a:rPr lang="en-US" sz="1000" dirty="0" smtClean="0"/>
              <a:t>In the November 5, 2013 issue of </a:t>
            </a:r>
            <a:r>
              <a:rPr lang="en-US" sz="1000" i="1" dirty="0" smtClean="0"/>
              <a:t>Join</a:t>
            </a:r>
            <a:r>
              <a:rPr lang="en-US" sz="1000" i="1" baseline="0" dirty="0" smtClean="0"/>
              <a:t> Together Online</a:t>
            </a:r>
            <a:r>
              <a:rPr lang="en-US" sz="1000" baseline="0" dirty="0" smtClean="0"/>
              <a:t>, “N-Bomb” was reported as being seen on the streets of St. Louis, MO. Also known as “Smiles,” its chemical name is 25I-NBOMe. It is made from mescaline, and is similar to LSD. It is ingested </a:t>
            </a:r>
            <a:r>
              <a:rPr lang="en-US" sz="1000" b="0" i="0" u="none" strike="noStrike" kern="1200" baseline="0" dirty="0" smtClean="0">
                <a:solidFill>
                  <a:schemeClr val="tx1"/>
                </a:solidFill>
                <a:latin typeface="+mn-lt"/>
                <a:ea typeface="+mn-ea"/>
                <a:cs typeface="+mn-cs"/>
              </a:rPr>
              <a:t>as a liquid, powder, or on a blotter. The drug can be harmful to kidneys, and can trigger mental health issues.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Effective November 15, 2013,</a:t>
            </a:r>
            <a:r>
              <a:rPr lang="en-US" sz="1000" b="0" i="0" kern="1200" dirty="0" smtClean="0">
                <a:solidFill>
                  <a:schemeClr val="tx1"/>
                </a:solidFill>
                <a:effectLst/>
                <a:latin typeface="+mn-lt"/>
                <a:ea typeface="+mn-ea"/>
                <a:cs typeface="+mn-cs"/>
              </a:rPr>
              <a:t> the United States Drug Enforcement Administration (DEA) made the synthetic </a:t>
            </a:r>
            <a:r>
              <a:rPr lang="en-US" sz="1000" b="0" i="0" kern="1200" dirty="0" err="1" smtClean="0">
                <a:solidFill>
                  <a:schemeClr val="tx1"/>
                </a:solidFill>
                <a:effectLst/>
                <a:latin typeface="+mn-lt"/>
                <a:ea typeface="+mn-ea"/>
                <a:cs typeface="+mn-cs"/>
              </a:rPr>
              <a:t>phenethylamines</a:t>
            </a:r>
            <a:r>
              <a:rPr lang="en-US" sz="1000" b="0" i="0" kern="1200" dirty="0" smtClean="0">
                <a:solidFill>
                  <a:schemeClr val="tx1"/>
                </a:solidFill>
                <a:effectLst/>
                <a:latin typeface="+mn-lt"/>
                <a:ea typeface="+mn-ea"/>
                <a:cs typeface="+mn-cs"/>
              </a:rPr>
              <a:t> 25I-NBOMe, 25C-NBOMe, and 25B-NBOMe Schedule I, illegal drugs under the Controlled Substances Act (CSA) for the next two years.  </a:t>
            </a:r>
          </a:p>
          <a:p>
            <a:r>
              <a:rPr lang="en-US" sz="1000" b="0" i="0" kern="1200" dirty="0" smtClean="0">
                <a:solidFill>
                  <a:schemeClr val="tx1"/>
                </a:solidFill>
                <a:effectLst/>
                <a:latin typeface="+mn-lt"/>
                <a:ea typeface="+mn-ea"/>
                <a:cs typeface="+mn-cs"/>
              </a:rPr>
              <a:t>The actual chemical names of today’s controlled synthetic drugs are:</a:t>
            </a:r>
          </a:p>
          <a:p>
            <a:r>
              <a:rPr lang="en-US" sz="1000" b="0" i="0" kern="1200" dirty="0" smtClean="0">
                <a:solidFill>
                  <a:schemeClr val="tx1"/>
                </a:solidFill>
                <a:effectLst/>
                <a:latin typeface="+mn-lt"/>
                <a:ea typeface="+mn-ea"/>
                <a:cs typeface="+mn-cs"/>
              </a:rPr>
              <a:t>	2-(4-iodo-2,5-dimethoxyphenyl)-</a:t>
            </a:r>
            <a:r>
              <a:rPr lang="en-US" sz="1000" b="0" i="1" kern="1200" dirty="0" smtClean="0">
                <a:solidFill>
                  <a:schemeClr val="tx1"/>
                </a:solidFill>
                <a:effectLst/>
                <a:latin typeface="+mn-lt"/>
                <a:ea typeface="+mn-ea"/>
                <a:cs typeface="+mn-cs"/>
              </a:rPr>
              <a:t>N</a:t>
            </a:r>
            <a:r>
              <a:rPr lang="en-US" sz="1000" b="0" i="0" kern="1200" dirty="0" smtClean="0">
                <a:solidFill>
                  <a:schemeClr val="tx1"/>
                </a:solidFill>
                <a:effectLst/>
                <a:latin typeface="+mn-lt"/>
                <a:ea typeface="+mn-ea"/>
                <a:cs typeface="+mn-cs"/>
              </a:rPr>
              <a:t>-(2-methoxybenzyl)</a:t>
            </a:r>
            <a:r>
              <a:rPr lang="en-US" sz="1000" b="0" i="0" kern="1200" dirty="0" err="1" smtClean="0">
                <a:solidFill>
                  <a:schemeClr val="tx1"/>
                </a:solidFill>
                <a:effectLst/>
                <a:latin typeface="+mn-lt"/>
                <a:ea typeface="+mn-ea"/>
                <a:cs typeface="+mn-cs"/>
              </a:rPr>
              <a:t>ethanamine</a:t>
            </a:r>
            <a:r>
              <a:rPr lang="en-US" sz="1000" b="0" i="0" kern="1200" dirty="0" smtClean="0">
                <a:solidFill>
                  <a:schemeClr val="tx1"/>
                </a:solidFill>
                <a:effectLst/>
                <a:latin typeface="+mn-lt"/>
                <a:ea typeface="+mn-ea"/>
                <a:cs typeface="+mn-cs"/>
              </a:rPr>
              <a:t> (25I-NBOMe);</a:t>
            </a:r>
          </a:p>
          <a:p>
            <a:r>
              <a:rPr lang="en-US" sz="1000" b="0" i="0" kern="1200" dirty="0" smtClean="0">
                <a:solidFill>
                  <a:schemeClr val="tx1"/>
                </a:solidFill>
                <a:effectLst/>
                <a:latin typeface="+mn-lt"/>
                <a:ea typeface="+mn-ea"/>
                <a:cs typeface="+mn-cs"/>
              </a:rPr>
              <a:t>	2-(4-chloro-2,5-dimethoxyphenyl)-</a:t>
            </a:r>
            <a:r>
              <a:rPr lang="en-US" sz="1000" b="0" i="1" kern="1200" dirty="0" smtClean="0">
                <a:solidFill>
                  <a:schemeClr val="tx1"/>
                </a:solidFill>
                <a:effectLst/>
                <a:latin typeface="+mn-lt"/>
                <a:ea typeface="+mn-ea"/>
                <a:cs typeface="+mn-cs"/>
              </a:rPr>
              <a:t>N</a:t>
            </a:r>
            <a:r>
              <a:rPr lang="en-US" sz="1000" b="0" i="0" kern="1200" dirty="0" smtClean="0">
                <a:solidFill>
                  <a:schemeClr val="tx1"/>
                </a:solidFill>
                <a:effectLst/>
                <a:latin typeface="+mn-lt"/>
                <a:ea typeface="+mn-ea"/>
                <a:cs typeface="+mn-cs"/>
              </a:rPr>
              <a:t>-(2-methoxybenzyl)</a:t>
            </a:r>
            <a:r>
              <a:rPr lang="en-US" sz="1000" b="0" i="0" kern="1200" dirty="0" err="1" smtClean="0">
                <a:solidFill>
                  <a:schemeClr val="tx1"/>
                </a:solidFill>
                <a:effectLst/>
                <a:latin typeface="+mn-lt"/>
                <a:ea typeface="+mn-ea"/>
                <a:cs typeface="+mn-cs"/>
              </a:rPr>
              <a:t>ethanamine</a:t>
            </a:r>
            <a:r>
              <a:rPr lang="en-US" sz="1000" b="0" i="0" kern="1200" dirty="0" smtClean="0">
                <a:solidFill>
                  <a:schemeClr val="tx1"/>
                </a:solidFill>
                <a:effectLst/>
                <a:latin typeface="+mn-lt"/>
                <a:ea typeface="+mn-ea"/>
                <a:cs typeface="+mn-cs"/>
              </a:rPr>
              <a:t> (25C-NBOMe); and</a:t>
            </a:r>
          </a:p>
          <a:p>
            <a:r>
              <a:rPr lang="en-US" sz="1000" b="0" i="0" kern="1200" dirty="0" smtClean="0">
                <a:solidFill>
                  <a:schemeClr val="tx1"/>
                </a:solidFill>
                <a:effectLst/>
                <a:latin typeface="+mn-lt"/>
                <a:ea typeface="+mn-ea"/>
                <a:cs typeface="+mn-cs"/>
              </a:rPr>
              <a:t>	2-(4-bromo-2,5-dimethoxyphenyl)-</a:t>
            </a:r>
            <a:r>
              <a:rPr lang="en-US" sz="1000" b="0" i="1" kern="1200" dirty="0" smtClean="0">
                <a:solidFill>
                  <a:schemeClr val="tx1"/>
                </a:solidFill>
                <a:effectLst/>
                <a:latin typeface="+mn-lt"/>
                <a:ea typeface="+mn-ea"/>
                <a:cs typeface="+mn-cs"/>
              </a:rPr>
              <a:t>N</a:t>
            </a:r>
            <a:r>
              <a:rPr lang="en-US" sz="1000" b="0" i="0" kern="1200" dirty="0" smtClean="0">
                <a:solidFill>
                  <a:schemeClr val="tx1"/>
                </a:solidFill>
                <a:effectLst/>
                <a:latin typeface="+mn-lt"/>
                <a:ea typeface="+mn-ea"/>
                <a:cs typeface="+mn-cs"/>
              </a:rPr>
              <a:t>-(2-methoxybenzyl)</a:t>
            </a:r>
            <a:r>
              <a:rPr lang="en-US" sz="1000" b="0" i="0" kern="1200" dirty="0" err="1" smtClean="0">
                <a:solidFill>
                  <a:schemeClr val="tx1"/>
                </a:solidFill>
                <a:effectLst/>
                <a:latin typeface="+mn-lt"/>
                <a:ea typeface="+mn-ea"/>
                <a:cs typeface="+mn-cs"/>
              </a:rPr>
              <a:t>ethanamine</a:t>
            </a:r>
            <a:r>
              <a:rPr lang="en-US" sz="1000" b="0" i="0" kern="1200" dirty="0" smtClean="0">
                <a:solidFill>
                  <a:schemeClr val="tx1"/>
                </a:solidFill>
                <a:effectLst/>
                <a:latin typeface="+mn-lt"/>
                <a:ea typeface="+mn-ea"/>
                <a:cs typeface="+mn-cs"/>
              </a:rPr>
              <a:t> (25B-NBOMe).</a:t>
            </a:r>
          </a:p>
          <a:p>
            <a:endParaRPr lang="en-US" sz="1000" b="0" i="0" kern="120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rPr>
              <a:t>There is no approved medical use for these particular synthetic drugs, nor has the Food and Drug Administration approved them for human consumption.  No published studies exist on their safety for human use.  The </a:t>
            </a:r>
            <a:r>
              <a:rPr lang="en-US" sz="1000" b="0" i="0" kern="1200" dirty="0" err="1" smtClean="0">
                <a:solidFill>
                  <a:schemeClr val="tx1"/>
                </a:solidFill>
                <a:effectLst/>
                <a:latin typeface="+mn-lt"/>
                <a:ea typeface="+mn-ea"/>
                <a:cs typeface="+mn-cs"/>
              </a:rPr>
              <a:t>NBOMe</a:t>
            </a:r>
            <a:r>
              <a:rPr lang="en-US" sz="1000" b="0" i="0" kern="1200" dirty="0" smtClean="0">
                <a:solidFill>
                  <a:schemeClr val="tx1"/>
                </a:solidFill>
                <a:effectLst/>
                <a:latin typeface="+mn-lt"/>
                <a:ea typeface="+mn-ea"/>
                <a:cs typeface="+mn-cs"/>
              </a:rPr>
              <a:t> compounds are substantially more potent than other hallucinogenic compounds, and the data suggest that extremely small amounts of these drugs can cause seizures, cardiac and respiratory arrest, and death.  Indeed, these compounds have been linked to the deaths of at least 19 Americans aged 15 to 29 between March of 2012 and August of 2013.  In addition, synthetic drugs like these have no consistent manufacturing and packaging processes and may contain drastically differing dosage amounts, a mix of several drugs, and unknown adulterants.  Users are playing Russian roulette when they abuse them.</a:t>
            </a:r>
          </a:p>
          <a:p>
            <a:r>
              <a:rPr lang="en-US" sz="1000" b="0" i="0" kern="1200" dirty="0" smtClean="0">
                <a:solidFill>
                  <a:schemeClr val="tx1"/>
                </a:solidFill>
                <a:effectLst/>
                <a:latin typeface="+mn-lt"/>
                <a:ea typeface="+mn-ea"/>
                <a:cs typeface="+mn-cs"/>
              </a:rPr>
              <a:t/>
            </a:r>
            <a:br>
              <a:rPr lang="en-US" sz="1000" b="0" i="0" kern="1200" dirty="0" smtClean="0">
                <a:solidFill>
                  <a:schemeClr val="tx1"/>
                </a:solidFill>
                <a:effectLst/>
                <a:latin typeface="+mn-lt"/>
                <a:ea typeface="+mn-ea"/>
                <a:cs typeface="+mn-cs"/>
              </a:rPr>
            </a:br>
            <a:r>
              <a:rPr lang="en-US" sz="1000" b="0" i="0" kern="1200" dirty="0" smtClean="0">
                <a:solidFill>
                  <a:schemeClr val="tx1"/>
                </a:solidFill>
                <a:effectLst/>
                <a:latin typeface="+mn-lt"/>
                <a:ea typeface="+mn-ea"/>
                <a:cs typeface="+mn-cs"/>
              </a:rPr>
              <a:t>This action is based on a finding by DEA Deputy Administrator Thomas </a:t>
            </a:r>
            <a:r>
              <a:rPr lang="en-US" sz="1000" b="0" i="0" kern="1200" dirty="0" err="1" smtClean="0">
                <a:solidFill>
                  <a:schemeClr val="tx1"/>
                </a:solidFill>
                <a:effectLst/>
                <a:latin typeface="+mn-lt"/>
                <a:ea typeface="+mn-ea"/>
                <a:cs typeface="+mn-cs"/>
              </a:rPr>
              <a:t>Harrigan</a:t>
            </a:r>
            <a:r>
              <a:rPr lang="en-US" sz="1000" b="0" i="0" kern="1200" dirty="0" smtClean="0">
                <a:solidFill>
                  <a:schemeClr val="tx1"/>
                </a:solidFill>
                <a:effectLst/>
                <a:latin typeface="+mn-lt"/>
                <a:ea typeface="+mn-ea"/>
                <a:cs typeface="+mn-cs"/>
              </a:rPr>
              <a:t> that the placement of these synthetic drugs into Schedule I of the CSA is necessary to avoid an imminent hazard to public safety.  The DEA published a Notice of Intent to do this on October 10, 2013, giving makers, sellers, and other possessors of these drugs a month to rid themselves of their current stocks and to cease making or buying more.  During the next two years, DEA will work with the U.S. Department of Health and Human Services to determine if these drugs should be made permanently illegal.</a:t>
            </a:r>
          </a:p>
        </p:txBody>
      </p:sp>
      <p:sp>
        <p:nvSpPr>
          <p:cNvPr id="4" name="Slide Number Placeholder 3"/>
          <p:cNvSpPr>
            <a:spLocks noGrp="1"/>
          </p:cNvSpPr>
          <p:nvPr>
            <p:ph type="sldNum" sz="quarter" idx="10"/>
          </p:nvPr>
        </p:nvSpPr>
        <p:spPr/>
        <p:txBody>
          <a:bodyPr/>
          <a:lstStyle/>
          <a:p>
            <a:fld id="{86BA35F5-4231-48C4-90E5-5F88AF55E37D}" type="slidenum">
              <a:rPr lang="en-US" smtClean="0"/>
              <a:t>106</a:t>
            </a:fld>
            <a:endParaRPr lang="en-US" dirty="0"/>
          </a:p>
        </p:txBody>
      </p:sp>
    </p:spTree>
    <p:extLst>
      <p:ext uri="{BB962C8B-B14F-4D97-AF65-F5344CB8AC3E}">
        <p14:creationId xmlns:p14="http://schemas.microsoft.com/office/powerpoint/2010/main" val="23903410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mn-lt"/>
                <a:ea typeface="+mn-ea"/>
                <a:cs typeface="+mn-cs"/>
              </a:rPr>
              <a:t>Psilocybin</a:t>
            </a:r>
            <a:r>
              <a:rPr lang="en-US" sz="1000" b="0" i="0" u="none" strike="noStrike" kern="1200" baseline="30000" dirty="0" smtClean="0">
                <a:solidFill>
                  <a:schemeClr val="tx1"/>
                </a:solidFill>
                <a:effectLst/>
                <a:latin typeface="+mn-lt"/>
                <a:ea typeface="+mn-ea"/>
                <a:cs typeface="+mn-cs"/>
              </a:rPr>
              <a:t> </a:t>
            </a:r>
            <a:r>
              <a:rPr lang="en-US" sz="1000" b="0" i="0" kern="1200" dirty="0" smtClean="0">
                <a:solidFill>
                  <a:schemeClr val="tx1"/>
                </a:solidFill>
                <a:effectLst/>
                <a:latin typeface="+mn-lt"/>
                <a:ea typeface="+mn-ea"/>
                <a:cs typeface="+mn-cs"/>
              </a:rPr>
              <a:t>is a naturally occurring psychedelic compound produced by more than 200 species of mushrooms. Psilocybin is quickly converted by the body to psilocin, which has mind-altering effects similar (in some aspects) to those of LSD,</a:t>
            </a:r>
            <a:r>
              <a:rPr lang="en-US" sz="1000" b="0" i="0" kern="1200" baseline="0" dirty="0" smtClean="0">
                <a:solidFill>
                  <a:schemeClr val="tx1"/>
                </a:solidFill>
                <a:effectLst/>
                <a:latin typeface="+mn-lt"/>
                <a:ea typeface="+mn-ea"/>
                <a:cs typeface="+mn-cs"/>
              </a:rPr>
              <a:t> mescaline, and DMT</a:t>
            </a:r>
            <a:r>
              <a:rPr lang="en-US" sz="1000" b="0" i="0" kern="1200" dirty="0" smtClean="0">
                <a:solidFill>
                  <a:schemeClr val="tx1"/>
                </a:solidFill>
                <a:effectLst/>
                <a:latin typeface="+mn-lt"/>
                <a:ea typeface="+mn-ea"/>
                <a:cs typeface="+mn-cs"/>
              </a:rPr>
              <a:t>. The effects generally include euphoria, visual and mental hallucinations, changes in perception, a distorted sense of time, and spiritual experiences, and can include possible adverse reactions such as nausea</a:t>
            </a:r>
            <a:r>
              <a:rPr lang="en-US" sz="1000" b="0" i="0" kern="1200" baseline="0" dirty="0" smtClean="0">
                <a:solidFill>
                  <a:schemeClr val="tx1"/>
                </a:solidFill>
                <a:effectLst/>
                <a:latin typeface="+mn-lt"/>
                <a:ea typeface="+mn-ea"/>
                <a:cs typeface="+mn-cs"/>
              </a:rPr>
              <a:t> and panic attacks.</a:t>
            </a:r>
          </a:p>
          <a:p>
            <a:endParaRPr lang="en-US" sz="1000" b="0" i="0" kern="120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rPr>
              <a:t>Although increasingly restrictive drug laws of the late 1960s curbed scientific research into the effects of psilocybin and other hallucinogens, its popularity as an entheogen (spirituality-enhancing agent) grew in the next decade, largely owing to the increased availability of information on how to cultivate psilocybin mushrooms. Some users of the drug consider it an entheogen and a tool to supplement practices for transcendence, including meditation. The intensity and duration of the effects of psilocybin are variable, depending on species, dosage, individual physiology, and set and setting.  </a:t>
            </a:r>
          </a:p>
          <a:p>
            <a:endParaRPr lang="en-US" sz="1000" b="0" i="0" kern="120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rPr>
              <a:t>As previously stated,</a:t>
            </a:r>
            <a:r>
              <a:rPr lang="en-US" sz="1000" b="0" i="0" kern="1200" baseline="0" dirty="0" smtClean="0">
                <a:solidFill>
                  <a:schemeClr val="tx1"/>
                </a:solidFill>
                <a:effectLst/>
                <a:latin typeface="+mn-lt"/>
                <a:ea typeface="+mn-ea"/>
                <a:cs typeface="+mn-cs"/>
              </a:rPr>
              <a:t> o</a:t>
            </a:r>
            <a:r>
              <a:rPr lang="en-US" sz="1000" b="0" i="0" kern="1200" dirty="0" smtClean="0">
                <a:solidFill>
                  <a:schemeClr val="tx1"/>
                </a:solidFill>
                <a:effectLst/>
                <a:latin typeface="+mn-lt"/>
                <a:ea typeface="+mn-ea"/>
                <a:cs typeface="+mn-cs"/>
              </a:rPr>
              <a:t>nce ingested, psilocybin is rapidly metabolized to psilocin, which then acts on serotonin receptors</a:t>
            </a:r>
            <a:r>
              <a:rPr lang="en-US" sz="1000" b="0" i="0" kern="1200" baseline="0" dirty="0" smtClean="0">
                <a:solidFill>
                  <a:schemeClr val="tx1"/>
                </a:solidFill>
                <a:effectLst/>
                <a:latin typeface="+mn-lt"/>
                <a:ea typeface="+mn-ea"/>
                <a:cs typeface="+mn-cs"/>
              </a:rPr>
              <a:t> </a:t>
            </a:r>
            <a:r>
              <a:rPr lang="en-US" sz="1000" b="0" i="0" kern="1200" dirty="0" smtClean="0">
                <a:solidFill>
                  <a:schemeClr val="tx1"/>
                </a:solidFill>
                <a:effectLst/>
                <a:latin typeface="+mn-lt"/>
                <a:ea typeface="+mn-ea"/>
                <a:cs typeface="+mn-cs"/>
              </a:rPr>
              <a:t>in the brain. The mind-altering effects of psilocybin typically last from two to six hours, although to individuals under the influence of psilocybin, the effects may seem to last much longer, since the drug can distort the perception of time. Psilocybin has a low toxicity and a relatively low harm potential, and reports of lethal doses of the drug are rare.</a:t>
            </a:r>
            <a:endParaRPr lang="en-US" sz="10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107</a:t>
            </a:fld>
            <a:endParaRPr lang="en-US" dirty="0"/>
          </a:p>
        </p:txBody>
      </p:sp>
    </p:spTree>
    <p:extLst>
      <p:ext uri="{BB962C8B-B14F-4D97-AF65-F5344CB8AC3E}">
        <p14:creationId xmlns:p14="http://schemas.microsoft.com/office/powerpoint/2010/main" val="6885005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7"/>
          <p:cNvSpPr>
            <a:spLocks noGrp="1" noChangeArrowheads="1"/>
          </p:cNvSpPr>
          <p:nvPr>
            <p:ph type="sldNum" sz="quarter" idx="5"/>
          </p:nvPr>
        </p:nvSpPr>
        <p:spPr>
          <a:noFill/>
        </p:spPr>
        <p:txBody>
          <a:bodyPr/>
          <a:lstStyle/>
          <a:p>
            <a:fld id="{BAEF2693-FF95-4DDB-87DB-9A0D9FBC406D}" type="slidenum">
              <a:rPr lang="en-US" smtClean="0"/>
              <a:pPr/>
              <a:t>108</a:t>
            </a:fld>
            <a:endParaRPr lang="en-US" dirty="0" smtClean="0"/>
          </a:p>
        </p:txBody>
      </p:sp>
      <p:sp>
        <p:nvSpPr>
          <p:cNvPr id="149509" name="Rectangle 2"/>
          <p:cNvSpPr>
            <a:spLocks noGrp="1" noRot="1" noChangeAspect="1" noChangeArrowheads="1" noTextEdit="1"/>
          </p:cNvSpPr>
          <p:nvPr>
            <p:ph type="sldImg"/>
          </p:nvPr>
        </p:nvSpPr>
        <p:spPr>
          <a:solidFill>
            <a:srgbClr val="FFFFFF"/>
          </a:solidFill>
          <a:ln/>
        </p:spPr>
      </p:sp>
      <p:sp>
        <p:nvSpPr>
          <p:cNvPr id="149510" name="Rectangle 3"/>
          <p:cNvSpPr>
            <a:spLocks noGrp="1" noChangeArrowheads="1"/>
          </p:cNvSpPr>
          <p:nvPr>
            <p:ph type="body" idx="1"/>
          </p:nvPr>
        </p:nvSpPr>
        <p:spPr>
          <a:solidFill>
            <a:srgbClr val="FFFFFF"/>
          </a:solidFill>
          <a:ln>
            <a:solidFill>
              <a:srgbClr val="000000"/>
            </a:solidFill>
          </a:ln>
        </p:spPr>
        <p:txBody>
          <a:bodyPr lIns="90993" tIns="45496" rIns="90993" bIns="45496"/>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rPr>
              <a:t>Dextromethorphan (DXM or Robo) is used to temporarily relieve cough caused by the common cold, the flu, or other conditions</a:t>
            </a:r>
            <a:r>
              <a:rPr lang="en-US" sz="1000" dirty="0" smtClean="0"/>
              <a:t>, when taken in high doses can produce effects similar to those of PCP and ketamine. Like PCP and ketamine, dextromethorphan acts as an NMDA receptor antagonist. The most common source of abused dextromethorphan is "extra-strength" cough syrup, which typically contains 3 milligrams of the drug per milliliter of syrup. At the doses recommended for treating coughs (1/6 to 1/3 ounce of medication, containing 15 mg to 30 mg dextromethorphan), the drug is safe and effective. At much higher doses (4 or more ounces) dextromethorphan produces dissociative effects similar to those of PCP and ketamine.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NIDA. (2001). </a:t>
            </a:r>
            <a:r>
              <a:rPr lang="en-US" sz="1000" i="1" kern="1200" dirty="0" smtClean="0">
                <a:solidFill>
                  <a:schemeClr val="tx1"/>
                </a:solidFill>
                <a:effectLst/>
                <a:latin typeface="+mn-lt"/>
                <a:ea typeface="+mn-ea"/>
                <a:cs typeface="+mn-cs"/>
              </a:rPr>
              <a:t>NIDA Research Report Series: Hallucinogens and Dissociative Drugs </a:t>
            </a:r>
            <a:r>
              <a:rPr lang="en-US" sz="1000" kern="1200" dirty="0" smtClean="0">
                <a:solidFill>
                  <a:schemeClr val="tx1"/>
                </a:solidFill>
                <a:effectLst/>
                <a:latin typeface="+mn-lt"/>
                <a:ea typeface="+mn-ea"/>
                <a:cs typeface="+mn-cs"/>
              </a:rPr>
              <a:t>(printed March 2001)</a:t>
            </a:r>
            <a:r>
              <a:rPr lang="en-US" sz="1000" i="1" kern="12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Rockville, MD: U.S. Department of Health and Human Services, National Institutes of 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p:txBody>
      </p:sp>
      <p:sp>
        <p:nvSpPr>
          <p:cNvPr id="2" name="Header Placeholder 1"/>
          <p:cNvSpPr>
            <a:spLocks noGrp="1"/>
          </p:cNvSpPr>
          <p:nvPr>
            <p:ph type="hdr" sz="quarter" idx="10"/>
          </p:nvPr>
        </p:nvSpPr>
        <p:spPr/>
        <p:txBody>
          <a:bodyPr/>
          <a:lstStyle/>
          <a:p>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Depending on the audience, you can discuss the descriptions of some of the effects of dextromethorphan (1).</a:t>
            </a:r>
            <a:r>
              <a:rPr lang="en-US" sz="1000" b="0" baseline="0" dirty="0" smtClean="0"/>
              <a:t> The following is a description of the “plateaus” that users have described on one pro-drug website (2)</a:t>
            </a:r>
            <a:r>
              <a:rPr lang="en-US" sz="1000" b="0" dirty="0" smtClean="0"/>
              <a:t>.</a:t>
            </a:r>
          </a:p>
          <a:p>
            <a:endParaRPr lang="en-US" sz="1000" b="1" dirty="0" smtClean="0"/>
          </a:p>
          <a:p>
            <a:r>
              <a:rPr lang="en-US" sz="1000" b="1" dirty="0" smtClean="0"/>
              <a:t>1st plateau (100-250mg)</a:t>
            </a:r>
            <a:r>
              <a:rPr lang="en-US" sz="1000" dirty="0" smtClean="0"/>
              <a:t>: Great for conversation, yet can be a powerful trip. It all depends on the mindset. Usually one is very empathetic, and has great insights to everything. Also, the physical aspects (“robo walk,” the drippy feeling, etc.) are present. The 1st plateau, when in a good, carefree mode, can be good for a party, or concert, though you should try and act normal, of course.</a:t>
            </a:r>
            <a:br>
              <a:rPr lang="en-US" sz="1000" dirty="0" smtClean="0"/>
            </a:br>
            <a:endParaRPr lang="en-US" sz="1000" dirty="0" smtClean="0"/>
          </a:p>
          <a:p>
            <a:r>
              <a:rPr lang="en-US" sz="1000" b="1" dirty="0" smtClean="0"/>
              <a:t>2nd plateau (250-450mg)</a:t>
            </a:r>
            <a:r>
              <a:rPr lang="en-US" sz="1000" dirty="0" smtClean="0"/>
              <a:t>: All the effects of the 1st plateau are present, with the addition of more euphoria, a decreased sense of time and a decreased sense of surroundings.</a:t>
            </a:r>
            <a:br>
              <a:rPr lang="en-US" sz="1000" dirty="0" smtClean="0"/>
            </a:br>
            <a:endParaRPr lang="en-US" sz="1000" dirty="0" smtClean="0"/>
          </a:p>
          <a:p>
            <a:r>
              <a:rPr lang="en-US" sz="1000" b="1" dirty="0" smtClean="0"/>
              <a:t>3rd plateau (450-800mg):</a:t>
            </a:r>
            <a:r>
              <a:rPr lang="en-US" sz="1000" dirty="0" smtClean="0"/>
              <a:t> Many of the effects of the first two plateaus are present, yet they seem to take on a totally different "shape". This is hard to explain. Visual (closed-eye-visual, mostly) hallucinations are present, mostly spirals, or visions of fluid. Insights are extraordinary. One may tend to shut him/herself away from other people in order to explore themselves at this plateau. This is definitely not a party plateau. I've found that this plateau could be some sort of "transition" between the physical and the mental that occurs on some sort of "highway". The spiraling shapes and the fluid could be the highway that the transition is made on. This is often comparable to space. While on this highway, thoughts and feelings of one's life will pop up. General thinking becomes deeper and more enhanced.</a:t>
            </a:r>
            <a:br>
              <a:rPr lang="en-US" sz="1000" dirty="0" smtClean="0"/>
            </a:br>
            <a:r>
              <a:rPr lang="en-US" sz="1000" dirty="0" smtClean="0"/>
              <a:t/>
            </a:r>
            <a:br>
              <a:rPr lang="en-US" sz="1000" dirty="0" smtClean="0"/>
            </a:br>
            <a:r>
              <a:rPr lang="en-US" sz="1000" b="1" dirty="0" smtClean="0"/>
              <a:t>4th plateau (800-1800mg):</a:t>
            </a:r>
            <a:r>
              <a:rPr lang="en-US" sz="1000" dirty="0" smtClean="0"/>
              <a:t> The highway can be crossed at this plateau. What is on the other side of the highway could be anything. Alien encounters, out of body experiences, etc. are not uncommon. I haven't had reports on any of these things, though. I don't have to mention that the 4th plateau is not for beginners. Note that anything above 1200 mg is really dangerous and should not be done without close access to a hospital and a smart trip-sitter. Actually, for all intents and purposes, it shouldn't be done over 1000mg.</a:t>
            </a:r>
            <a:br>
              <a:rPr lang="en-US" sz="1000" dirty="0" smtClean="0"/>
            </a:br>
            <a:r>
              <a:rPr lang="en-US" sz="1000" dirty="0" smtClean="0"/>
              <a:t/>
            </a:r>
            <a:br>
              <a:rPr lang="en-US" sz="1000" dirty="0" smtClean="0"/>
            </a:br>
            <a:r>
              <a:rPr lang="en-US" sz="1000" b="1" dirty="0" smtClean="0"/>
              <a:t>5th plateau (1800mg-????):</a:t>
            </a:r>
            <a:r>
              <a:rPr lang="en-US" sz="1000" dirty="0" smtClean="0"/>
              <a:t> There have been some reports of a 5th plateau. They include nothing of what is typically a DXM trip. It involves profuse sweating, extreme nausea, and blackouts. After effects can last up to 2 days afterwards. This is pretty much a DXM overdose. Obviously, this is not fun. I've only included it here because there is a distinct point beyond the fourth plateau where all the fun effects of DXM are replaced by negative effects. I call it "the point of no return". Unless you want to go through a physical and mental hell, don't try and hit this point.</a:t>
            </a:r>
          </a:p>
          <a:p>
            <a:endParaRPr lang="en-US" sz="1000" dirty="0" smtClean="0"/>
          </a:p>
          <a:p>
            <a:r>
              <a:rPr lang="en-US" sz="1000" b="1" u="none" kern="1200" dirty="0" smtClean="0">
                <a:solidFill>
                  <a:schemeClr val="tx1"/>
                </a:solidFill>
                <a:effectLst/>
                <a:latin typeface="+mn-lt"/>
                <a:ea typeface="+mn-ea"/>
                <a:cs typeface="+mn-cs"/>
              </a:rPr>
              <a:t>REFERENCES</a:t>
            </a:r>
            <a:r>
              <a:rPr lang="en-US" sz="1000" b="1" kern="1200" dirty="0" smtClean="0">
                <a:solidFill>
                  <a:schemeClr val="tx1"/>
                </a:solidFill>
                <a:effectLst/>
                <a:latin typeface="+mn-lt"/>
                <a:ea typeface="+mn-ea"/>
                <a:cs typeface="+mn-cs"/>
              </a:rPr>
              <a:t>:</a:t>
            </a:r>
            <a:endParaRPr lang="en-US" sz="1000"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(1) Reissig, C.J., Carter, L.P., Johnson, M.W., Mintzer, M.Z., Klinedinst, M.A., &amp; Griffiths, R.R. (2012). High doses of dextromethorphan, an NMDA antagonist, produce effects similar to classic hallucinogens. </a:t>
            </a:r>
            <a:r>
              <a:rPr lang="en-US" sz="1000" i="1" kern="1200" dirty="0" smtClean="0">
                <a:solidFill>
                  <a:schemeClr val="tx1"/>
                </a:solidFill>
                <a:effectLst/>
                <a:latin typeface="+mn-lt"/>
                <a:ea typeface="+mn-ea"/>
                <a:cs typeface="+mn-cs"/>
              </a:rPr>
              <a:t>Psychopharmacology, </a:t>
            </a:r>
            <a:r>
              <a:rPr lang="en-US" sz="1000" kern="1200" dirty="0" smtClean="0">
                <a:solidFill>
                  <a:schemeClr val="tx1"/>
                </a:solidFill>
                <a:effectLst/>
                <a:latin typeface="+mn-lt"/>
                <a:ea typeface="+mn-ea"/>
                <a:cs typeface="+mn-cs"/>
              </a:rPr>
              <a:t>223(1), 1-15</a:t>
            </a:r>
            <a:r>
              <a:rPr lang="en-US" sz="1000" i="1" kern="1200" dirty="0" smtClean="0">
                <a:solidFill>
                  <a:schemeClr val="tx1"/>
                </a:solidFill>
                <a:effectLst/>
                <a:latin typeface="+mn-lt"/>
                <a:ea typeface="+mn-ea"/>
                <a:cs typeface="+mn-cs"/>
              </a:rPr>
              <a:t>.</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(2) Darkridge.com, Additional information available at: </a:t>
            </a:r>
            <a:r>
              <a:rPr lang="en-US" sz="1000" u="sng" kern="1200" dirty="0" smtClean="0">
                <a:solidFill>
                  <a:schemeClr val="tx1"/>
                </a:solidFill>
                <a:effectLst/>
                <a:latin typeface="+mn-lt"/>
                <a:ea typeface="+mn-ea"/>
                <a:cs typeface="+mn-cs"/>
                <a:hlinkClick r:id="rId3"/>
              </a:rPr>
              <a:t>http://dxm.darkridge.com/text/beginners.htm</a:t>
            </a:r>
            <a:r>
              <a:rPr lang="en-US" sz="1000" u="sng" kern="1200" dirty="0" smtClean="0">
                <a:solidFill>
                  <a:schemeClr val="tx1"/>
                </a:solidFill>
                <a:effectLst/>
                <a:latin typeface="+mn-lt"/>
                <a:ea typeface="+mn-ea"/>
                <a:cs typeface="+mn-cs"/>
              </a:rPr>
              <a:t>.</a:t>
            </a:r>
            <a:endParaRPr lang="en-US" sz="1000" dirty="0" smtClean="0"/>
          </a:p>
          <a:p>
            <a:endParaRPr lang="en-US" sz="1000" b="1" dirty="0"/>
          </a:p>
        </p:txBody>
      </p:sp>
      <p:sp>
        <p:nvSpPr>
          <p:cNvPr id="4" name="Slide Number Placeholder 3"/>
          <p:cNvSpPr>
            <a:spLocks noGrp="1"/>
          </p:cNvSpPr>
          <p:nvPr>
            <p:ph type="sldNum" sz="quarter" idx="10"/>
          </p:nvPr>
        </p:nvSpPr>
        <p:spPr/>
        <p:txBody>
          <a:bodyPr/>
          <a:lstStyle/>
          <a:p>
            <a:fld id="{86BA35F5-4231-48C4-90E5-5F88AF55E37D}" type="slidenum">
              <a:rPr lang="en-US" smtClean="0"/>
              <a:t>109</a:t>
            </a:fld>
            <a:endParaRPr lang="en-US" dirty="0"/>
          </a:p>
        </p:txBody>
      </p:sp>
    </p:spTree>
    <p:extLst>
      <p:ext uri="{BB962C8B-B14F-4D97-AF65-F5344CB8AC3E}">
        <p14:creationId xmlns:p14="http://schemas.microsoft.com/office/powerpoint/2010/main" val="3588544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idx="1"/>
          </p:nvPr>
        </p:nvSpPr>
        <p:spPr>
          <a:noFill/>
          <a:ln/>
        </p:spPr>
        <p:txBody>
          <a:bodyPr/>
          <a:lstStyle/>
          <a:p>
            <a:r>
              <a:rPr lang="en-US" sz="1000" b="1" dirty="0"/>
              <a:t>INSTRUCTIONS</a:t>
            </a:r>
            <a:endParaRPr lang="en-US" sz="1000" dirty="0"/>
          </a:p>
          <a:p>
            <a:r>
              <a:rPr lang="en-US" sz="1000" dirty="0"/>
              <a:t>The purpose of this slide is to provide an overview of the most commonly used psychoactive substances—alcohol and other drugs. Review each substance and its main effects with the audience. Tell the audience that this chart </a:t>
            </a:r>
            <a:r>
              <a:rPr lang="en-US" sz="1000" dirty="0" smtClean="0"/>
              <a:t>can be referenced in </a:t>
            </a:r>
            <a:r>
              <a:rPr lang="en-US" sz="1000" dirty="0"/>
              <a:t>daily </a:t>
            </a:r>
            <a:r>
              <a:rPr lang="en-US" sz="1000" dirty="0" smtClean="0"/>
              <a:t>clinical</a:t>
            </a:r>
            <a:r>
              <a:rPr lang="en-US" sz="1000" baseline="0" dirty="0" smtClean="0"/>
              <a:t> </a:t>
            </a:r>
            <a:r>
              <a:rPr lang="en-US" sz="1000" dirty="0" smtClean="0"/>
              <a:t>practice</a:t>
            </a:r>
            <a:r>
              <a:rPr lang="en-US" sz="1000" dirty="0"/>
              <a:t>: if they notice clients acting unusually energetic, tired, or odd, it could be because they are under the influence of one of these substances</a:t>
            </a:r>
            <a:r>
              <a:rPr lang="en-US" sz="1000" dirty="0" smtClean="0"/>
              <a:t>. It</a:t>
            </a:r>
            <a:r>
              <a:rPr lang="en-US" sz="1000" baseline="0" dirty="0" smtClean="0"/>
              <a:t> is important to note that these categories are not definitive. For example, ecstasy is often counted among stimulants and/or hallucinogens, and the club drugs category often includes Ketamine.</a:t>
            </a:r>
          </a:p>
          <a:p>
            <a:endParaRPr lang="en-US" sz="1000" baseline="0" dirty="0" smtClean="0"/>
          </a:p>
          <a:p>
            <a:r>
              <a:rPr lang="en-US" sz="1000" baseline="0" dirty="0" smtClean="0"/>
              <a:t>For a fun and basic lesson on how the “classic” drugs work in the brain, participants may wish to view the “Mouse Party,” available at http://learn.genetics.utah.edu/content/addiction/drugs/mouse.html. </a:t>
            </a:r>
            <a:endParaRPr lang="en-US" sz="1000" dirty="0"/>
          </a:p>
          <a:p>
            <a:endParaRPr lang="en-US" sz="1000" dirty="0"/>
          </a:p>
          <a:p>
            <a:r>
              <a:rPr lang="en-US" sz="1000" b="1" dirty="0"/>
              <a:t>Additional Information for the Trainer(s)</a:t>
            </a:r>
            <a:endParaRPr lang="en-US" sz="1000" dirty="0"/>
          </a:p>
          <a:p>
            <a:r>
              <a:rPr lang="en-US" sz="1000" b="1" dirty="0"/>
              <a:t>Alcohol: </a:t>
            </a:r>
            <a:r>
              <a:rPr lang="en-US" sz="1000" dirty="0"/>
              <a:t>Many Americans drink alcohol at least occasionally. For many people, moderate drinking is probably safe. Moderate drinking is one drink a day for women or anyone over 65, and two drinks a day for men under 65. Some people should not drink at all, including children, pregnant women, people on certain medicines and people with some medical conditions. Anything more than moderate drinking can be risky. Binge drinking - drinking five or more drinks at one time - can damage health and increase risk for accidents, injuries and </a:t>
            </a:r>
            <a:r>
              <a:rPr lang="en-US" sz="1000" dirty="0" smtClean="0"/>
              <a:t>assault (1). </a:t>
            </a:r>
          </a:p>
          <a:p>
            <a:endParaRPr lang="en-US" sz="1000" dirty="0"/>
          </a:p>
          <a:p>
            <a:r>
              <a:rPr lang="en-US" sz="1000" dirty="0"/>
              <a:t>Alcohol can cause neurotransmitters to relay information too slowly, creating feelings of drowsiness. It can trigger mood and behavioral changes, including depression, agitation, memory loss, and seizures.</a:t>
            </a:r>
            <a:r>
              <a:rPr lang="en-US" sz="1000" i="1" dirty="0"/>
              <a:t> </a:t>
            </a:r>
            <a:r>
              <a:rPr lang="en-US" sz="1000" dirty="0"/>
              <a:t>Long-term, heavy drinking causes alterations in neurons that can affect motor coordination, temperature regulation, sleep, mood, learning, and memory. One neurotransmitter particularly susceptible to even small amounts of alcohol is glutamate, which affects memory. Researchers believe that because it interferes with glutamate, alcohol causes some people to temporarily “black out,” or forget much of what happened during a night of heavy drinking. Alcohol also causes an increased release of </a:t>
            </a:r>
            <a:r>
              <a:rPr lang="en-US" sz="1000" i="1" dirty="0"/>
              <a:t>serotonin</a:t>
            </a:r>
            <a:r>
              <a:rPr lang="en-US" sz="1000" dirty="0"/>
              <a:t>, another neurotransmitter, which helps regulate emotional </a:t>
            </a:r>
            <a:r>
              <a:rPr lang="en-US" sz="1000" dirty="0" smtClean="0"/>
              <a:t>expression (2).</a:t>
            </a:r>
          </a:p>
          <a:p>
            <a:endParaRPr lang="en-US" sz="1000" b="1" dirty="0"/>
          </a:p>
          <a:p>
            <a:r>
              <a:rPr lang="en-US" sz="1000" b="1" dirty="0"/>
              <a:t>Marijuana</a:t>
            </a:r>
            <a:r>
              <a:rPr lang="en-US" sz="1000" dirty="0"/>
              <a:t> is derived from a plant containing more than 400 chemicals. Tetrahydrocannabinol (THC) is the main psychoactive ingredient in marijuana. It binds to cannabinoid (CB) receptors, which are highly concentrated in areas of the brain that control pleasure, memory, thought, concentration, sensory and time perception, appetite, pain, and movement coordination. This is why marijuana can have wide ranging effects, including: short-term memory loss, difficulty learning/retaining information, slowed reaction time, impaired motor coordination, impaired judgment and decision-making, an increased heart rate, and an altered mood. Long-term marijuana abuse can lead to dependence, poorer educational outcomes and job performance, respiratory problems, and cognitive impairment. For some people, it can also increase risk of </a:t>
            </a:r>
            <a:r>
              <a:rPr lang="en-US" sz="1000" dirty="0" smtClean="0"/>
              <a:t>psychosis (3).</a:t>
            </a:r>
            <a:endParaRPr lang="en-US" sz="1000" i="0" dirty="0"/>
          </a:p>
          <a:p>
            <a:endParaRPr lang="en-US" sz="1000" dirty="0"/>
          </a:p>
          <a:p>
            <a:r>
              <a:rPr lang="en-US" sz="1000" b="1" dirty="0"/>
              <a:t>Opioids</a:t>
            </a:r>
            <a:r>
              <a:rPr lang="en-US" sz="1000" dirty="0"/>
              <a:t> resemble natural chemicals that have binding sites on receptors. Opioids affect parts of the brain that control emotions, and create feelings of pleasure, relaxation, and contentment. They also act on the brainstem, which controls automatic body functions, and they affect the spinal cord as well. If swallowed as pills, opioids take longer to reach the brain. If they are injected, they act faster and can produce a quick, intense feeling of pleasure followed by a sense of well-being and a calm drowsiness. While prescription pain relievers can be highly beneficial if used as prescribed, opioids as a general class of drugs have a high potential for </a:t>
            </a:r>
            <a:r>
              <a:rPr lang="en-US" sz="1000" dirty="0" smtClean="0"/>
              <a:t>abuse (4)</a:t>
            </a:r>
            <a:r>
              <a:rPr lang="en-US" sz="1000" i="0" dirty="0" smtClean="0"/>
              <a:t>.</a:t>
            </a:r>
            <a:endParaRPr lang="en-US" sz="1000" i="0" dirty="0"/>
          </a:p>
          <a:p>
            <a:endParaRPr lang="en-US" sz="1000" b="1" dirty="0"/>
          </a:p>
          <a:p>
            <a:r>
              <a:rPr lang="en-US" sz="1000" b="1" dirty="0"/>
              <a:t>Stimulants: Cocaine</a:t>
            </a:r>
            <a:r>
              <a:rPr lang="en-US" sz="1000" dirty="0"/>
              <a:t> is a powerfully addictive stimulant drug that can be snorted or dissolved in water and then injected. Crack is the street name given to the form of cocaine that can be smoked. The term “crack” refers to the crackling sound produced by the rock as it is heated. Injecting or smoking cocaine produces a quicker, stronger high than snorting. Cocaine works by acting on the neurotransmitter dopamine, which is associated with pleasure and movement. Normally dopamine is released by a neuron in response to a pleasurable signal (e.g., the smell of good food), and then recycled back into the cell that released it. Cocaine works by preventing dopamine from being recycled, so the pleasurable feelings caused by dopamine become amplified. With repeated use, cocaine can cause long-term changes in brain, which may eventually lead to abuse or </a:t>
            </a:r>
            <a:r>
              <a:rPr lang="en-US" sz="1000" dirty="0" smtClean="0"/>
              <a:t>dependence (5).</a:t>
            </a:r>
            <a:endParaRPr lang="en-US" sz="1000" i="0" dirty="0"/>
          </a:p>
          <a:p>
            <a:r>
              <a:rPr lang="en-US" sz="1000" b="1" dirty="0"/>
              <a:t> </a:t>
            </a:r>
            <a:endParaRPr lang="en-US" sz="1000" dirty="0"/>
          </a:p>
          <a:p>
            <a:r>
              <a:rPr lang="en-US" sz="1000" b="1" dirty="0"/>
              <a:t>Methamphetamine</a:t>
            </a:r>
            <a:r>
              <a:rPr lang="en-US" sz="1000" dirty="0"/>
              <a:t> is a </a:t>
            </a:r>
            <a:r>
              <a:rPr lang="en-US" sz="1000" dirty="0" smtClean="0"/>
              <a:t>white</a:t>
            </a:r>
            <a:r>
              <a:rPr lang="en-US" sz="1000" dirty="0"/>
              <a:t>, odorless, bitter-tasting crystalline powder that easily dissolves in water or alcohol and is taken orally, snorted, injected, or smoked. Methamphetamine increases the release of dopamine and blocking its reuptake. Dopamine is involved in reward, motivation, the experience of pleasure, and motor function. Methamphetamine’s ability to release dopamine rapidly creates an intense euphoria, or “rush.” Chronic use leads to structural and functional changes in areas of the brain associated with emotion and memory, causing many emotional and cognitive problems for chronic </a:t>
            </a:r>
            <a:r>
              <a:rPr lang="en-US" sz="1000" dirty="0" smtClean="0"/>
              <a:t>users (6)</a:t>
            </a:r>
            <a:r>
              <a:rPr lang="en-US" sz="1000" i="0" dirty="0" smtClean="0"/>
              <a:t>.</a:t>
            </a:r>
            <a:endParaRPr lang="en-US" sz="1000" i="0" dirty="0"/>
          </a:p>
          <a:p>
            <a:r>
              <a:rPr lang="en-US" sz="1000" i="1" dirty="0"/>
              <a:t> </a:t>
            </a:r>
            <a:endParaRPr lang="en-US" sz="1000" dirty="0"/>
          </a:p>
          <a:p>
            <a:r>
              <a:rPr lang="en-US" sz="1000" b="1" dirty="0"/>
              <a:t>MDMA</a:t>
            </a:r>
            <a:r>
              <a:rPr lang="en-US" sz="1000" dirty="0"/>
              <a:t> (Ecstasy) is a synthetic, psychoactive drug that is chemically similar to the stimulant methamphetamine and the hallucinogen mescaline. The drug produces feelings of increased energy, euphoria, emotional warmth, and distortions in time, perception, and tactile experiences. MDMA is taken orally, usually as a capsule or tablet. MDMA gets its main effects by acting on neurons that use the neurotransmitter serotonin. The serotonin system plays an important role in regulating mood, aggression, sexual activity, sleep, and sensitivity to pain. MDMA binds to the serotonin transporter, thus increasing and prolonging the serotonin signal. MDMA has similar effects on another neurotransmitter—norepinephrine, which can cause increases in heart rate and blood pressure. MDMA also releases dopamine, but to a much lesser extent. The drug can produce confusion, depression, sleep problems, drug craving, and severe anxiety. MDMA can be harmful to the brain, causing long-lasting damage to </a:t>
            </a:r>
            <a:r>
              <a:rPr lang="en-US" sz="1000" dirty="0" smtClean="0"/>
              <a:t>neurons (7).</a:t>
            </a:r>
          </a:p>
          <a:p>
            <a:r>
              <a:rPr lang="en-US" sz="1000" i="1" dirty="0"/>
              <a:t> </a:t>
            </a:r>
            <a:endParaRPr lang="en-US" sz="1000" dirty="0"/>
          </a:p>
          <a:p>
            <a:r>
              <a:rPr lang="en-US" sz="1000" b="1" dirty="0"/>
              <a:t>GHB</a:t>
            </a:r>
            <a:r>
              <a:rPr lang="en-US" sz="1000" dirty="0"/>
              <a:t> (Xyrem) is a central nervous system (CNS) depressant. It has been approved for use in the treatment of narcolepsy. GHB acts on at least two sites in the brain: the GABA</a:t>
            </a:r>
            <a:r>
              <a:rPr lang="en-US" sz="1000" baseline="-25000" dirty="0"/>
              <a:t>B</a:t>
            </a:r>
            <a:r>
              <a:rPr lang="en-US" sz="1000" dirty="0"/>
              <a:t> receptor and a specific GHB binding site. At high doses, GHB’s sedative effects may result in sleep, coma, or </a:t>
            </a:r>
            <a:r>
              <a:rPr lang="en-US" sz="1000" dirty="0" smtClean="0"/>
              <a:t>death (8). The subjective effects</a:t>
            </a:r>
            <a:r>
              <a:rPr lang="en-US" sz="1000" baseline="0" dirty="0" smtClean="0"/>
              <a:t> are described as very similar to alcohol, and the dosing range is very tight before negative effects (unconsciousness, vomiting) begin to occur. </a:t>
            </a:r>
            <a:endParaRPr lang="en-US" sz="1000" i="0" dirty="0"/>
          </a:p>
          <a:p>
            <a:r>
              <a:rPr lang="en-US" sz="1000" dirty="0"/>
              <a:t> </a:t>
            </a:r>
          </a:p>
          <a:p>
            <a:r>
              <a:rPr lang="en-US" sz="1000" b="1" dirty="0"/>
              <a:t>Ketamine</a:t>
            </a:r>
            <a:r>
              <a:rPr lang="en-US" sz="1000" dirty="0"/>
              <a:t> is a dissociative anesthetic that distorts perceptions of sight and sound, and can produce feelings of detachment. Ketamine acts on a type of glutamate receptor in the brain. Low-dose intoxication results in impaired attention, learning ability, and memory. At higher doses, ketamine can cause dreamlike states and hallucinations; and at very high doses still, ketamine can cause delirium and </a:t>
            </a:r>
            <a:r>
              <a:rPr lang="en-US" sz="1000" dirty="0" smtClean="0"/>
              <a:t>amnesia (8).</a:t>
            </a:r>
            <a:endParaRPr lang="en-US" sz="1000" i="0" dirty="0" smtClean="0"/>
          </a:p>
          <a:p>
            <a:r>
              <a:rPr lang="en-US" sz="1000" i="1" dirty="0"/>
              <a:t> </a:t>
            </a:r>
            <a:endParaRPr lang="en-US" sz="1000" dirty="0"/>
          </a:p>
          <a:p>
            <a:r>
              <a:rPr lang="en-US" sz="1000" b="1" dirty="0"/>
              <a:t>Hallucinogens: </a:t>
            </a:r>
            <a:r>
              <a:rPr lang="en-US" sz="1000" dirty="0"/>
              <a:t>Compounds found in some plants and mushrooms (or their extracts) have hallucinogenic effects, causing profound distortions in perceptions of reality when consumed</a:t>
            </a:r>
            <a:r>
              <a:rPr lang="en-US" sz="1000" dirty="0" smtClean="0"/>
              <a:t>. Hallucinogens</a:t>
            </a:r>
            <a:r>
              <a:rPr lang="en-US" sz="1000" baseline="0" dirty="0" smtClean="0"/>
              <a:t> specifically work on certain serotonin receptor subtypes.</a:t>
            </a:r>
            <a:r>
              <a:rPr lang="en-US" sz="1000" dirty="0" smtClean="0"/>
              <a:t> </a:t>
            </a:r>
            <a:r>
              <a:rPr lang="en-US" sz="1000" dirty="0"/>
              <a:t>Under the influence of hallucinogens, people see images, hear sounds, and feel sensations that seem real but are not. Some hallucinogens also produce rapid, intense emotional swings. While the exact mechanisms that make hallucinogens work are unclear, research shows that these drugs work, at least partially, by temporarily interfering with neurotransmitters and receptors. The most common hallucinogens are LSD, peyote, psilocybin, and </a:t>
            </a:r>
            <a:r>
              <a:rPr lang="en-US" sz="1000" dirty="0" smtClean="0"/>
              <a:t>PCP. PCP</a:t>
            </a:r>
            <a:r>
              <a:rPr lang="en-US" sz="1000" baseline="0" dirty="0" smtClean="0"/>
              <a:t> and DXM are also dissociative drugs</a:t>
            </a:r>
            <a:r>
              <a:rPr lang="en-US" sz="1000" dirty="0" smtClean="0"/>
              <a:t> (9).</a:t>
            </a:r>
          </a:p>
          <a:p>
            <a:endParaRPr lang="en-US" sz="1000" i="0" dirty="0" smtClean="0"/>
          </a:p>
          <a:p>
            <a:r>
              <a:rPr lang="en-US" sz="1000" b="1" u="sng" kern="1200" dirty="0" smtClean="0">
                <a:solidFill>
                  <a:schemeClr val="tx1"/>
                </a:solidFill>
                <a:effectLst/>
                <a:latin typeface="+mn-lt"/>
                <a:ea typeface="+mn-ea"/>
                <a:cs typeface="+mn-cs"/>
              </a:rPr>
              <a:t>SOURCES</a:t>
            </a:r>
            <a:r>
              <a:rPr lang="en-US" sz="1000" b="1" kern="1200" dirty="0" smtClean="0">
                <a:solidFill>
                  <a:schemeClr val="tx1"/>
                </a:solidFill>
                <a:effectLst/>
                <a:latin typeface="+mn-lt"/>
                <a:ea typeface="+mn-ea"/>
                <a:cs typeface="+mn-cs"/>
              </a:rPr>
              <a:t>:</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(1) </a:t>
            </a:r>
            <a:r>
              <a:rPr lang="en-US" sz="1000" u="none" kern="1200" dirty="0" smtClean="0">
                <a:solidFill>
                  <a:schemeClr val="tx1"/>
                </a:solidFill>
                <a:effectLst/>
                <a:latin typeface="+mn-lt"/>
                <a:ea typeface="+mn-ea"/>
                <a:cs typeface="+mn-cs"/>
              </a:rPr>
              <a:t>National Institutes of Health. (2012). </a:t>
            </a:r>
            <a:r>
              <a:rPr lang="en-US" sz="1000" i="1" u="none" kern="1200" dirty="0" smtClean="0">
                <a:solidFill>
                  <a:schemeClr val="tx1"/>
                </a:solidFill>
                <a:effectLst/>
                <a:latin typeface="+mn-lt"/>
                <a:ea typeface="+mn-ea"/>
                <a:cs typeface="+mn-cs"/>
              </a:rPr>
              <a:t>MedlinePlus: Alcohol.</a:t>
            </a:r>
            <a:r>
              <a:rPr lang="en-US" sz="1000" u="none" kern="1200" dirty="0" smtClean="0">
                <a:solidFill>
                  <a:schemeClr val="tx1"/>
                </a:solidFill>
                <a:effectLst/>
                <a:latin typeface="+mn-lt"/>
                <a:ea typeface="+mn-ea"/>
                <a:cs typeface="+mn-cs"/>
              </a:rPr>
              <a:t> Available at: </a:t>
            </a:r>
            <a:r>
              <a:rPr lang="en-US" sz="1000" u="none" kern="1200" dirty="0" smtClean="0">
                <a:solidFill>
                  <a:schemeClr val="tx1"/>
                </a:solidFill>
                <a:effectLst/>
                <a:latin typeface="+mn-lt"/>
                <a:ea typeface="+mn-ea"/>
                <a:cs typeface="+mn-cs"/>
                <a:hlinkClick r:id="rId3"/>
              </a:rPr>
              <a:t>http://www.nlm.nih.gov/medlineplus/alcohol.html</a:t>
            </a:r>
            <a:r>
              <a:rPr lang="en-US" sz="1000" kern="1200" dirty="0" smtClean="0">
                <a:solidFill>
                  <a:schemeClr val="tx1"/>
                </a:solidFill>
                <a:effectLst/>
                <a:latin typeface="+mn-lt"/>
                <a:ea typeface="+mn-ea"/>
                <a:cs typeface="+mn-cs"/>
              </a:rPr>
              <a:t>.</a:t>
            </a:r>
          </a:p>
          <a:p>
            <a:r>
              <a:rPr lang="en-US" sz="1000" kern="1200" dirty="0" smtClean="0">
                <a:solidFill>
                  <a:schemeClr val="tx1"/>
                </a:solidFill>
                <a:effectLst/>
                <a:latin typeface="+mn-lt"/>
                <a:ea typeface="+mn-ea"/>
                <a:cs typeface="+mn-cs"/>
              </a:rPr>
              <a:t>(2) National Institute on Alcohol Abuse and Alcoholism (NIAAA). (2010). Beyond Hangovers: Understanding Alcohol’s Impact on your Health. Rockville, MD: U.S. Department of Health and Human Services, National Institutes of Health.</a:t>
            </a:r>
          </a:p>
          <a:p>
            <a:pPr lvl="0"/>
            <a:r>
              <a:rPr lang="en-US" sz="1000" kern="1200" dirty="0" smtClean="0">
                <a:solidFill>
                  <a:schemeClr val="tx1"/>
                </a:solidFill>
                <a:effectLst/>
                <a:latin typeface="+mn-lt"/>
                <a:ea typeface="+mn-ea"/>
                <a:cs typeface="+mn-cs"/>
              </a:rPr>
              <a:t>(3) National Institute on Drug Abuse (NIDA). (2011). </a:t>
            </a:r>
            <a:r>
              <a:rPr lang="en-US" sz="1000" i="1" kern="1200" dirty="0" smtClean="0">
                <a:solidFill>
                  <a:schemeClr val="tx1"/>
                </a:solidFill>
                <a:effectLst/>
                <a:latin typeface="+mn-lt"/>
                <a:ea typeface="+mn-ea"/>
                <a:cs typeface="+mn-cs"/>
              </a:rPr>
              <a:t>NIDA</a:t>
            </a:r>
            <a:r>
              <a:rPr lang="en-US" sz="1000" kern="1200" dirty="0" smtClean="0">
                <a:solidFill>
                  <a:schemeClr val="tx1"/>
                </a:solidFill>
                <a:effectLst/>
                <a:latin typeface="+mn-lt"/>
                <a:ea typeface="+mn-ea"/>
                <a:cs typeface="+mn-cs"/>
              </a:rPr>
              <a:t> </a:t>
            </a:r>
            <a:r>
              <a:rPr lang="en-US" sz="1000" i="1" kern="1200" dirty="0" smtClean="0">
                <a:solidFill>
                  <a:schemeClr val="tx1"/>
                </a:solidFill>
                <a:effectLst/>
                <a:latin typeface="+mn-lt"/>
                <a:ea typeface="+mn-ea"/>
                <a:cs typeface="+mn-cs"/>
              </a:rPr>
              <a:t>Topics in Brief: Marijuana</a:t>
            </a:r>
            <a:r>
              <a:rPr lang="en-US" sz="1000" kern="1200" dirty="0" smtClean="0">
                <a:solidFill>
                  <a:schemeClr val="tx1"/>
                </a:solidFill>
                <a:effectLst/>
                <a:latin typeface="+mn-lt"/>
                <a:ea typeface="+mn-ea"/>
                <a:cs typeface="+mn-cs"/>
              </a:rPr>
              <a:t>. Rockville, MD: U.S. Department of Health and Human Services, National Institutes of Health.</a:t>
            </a:r>
          </a:p>
          <a:p>
            <a:pPr lvl="0"/>
            <a:r>
              <a:rPr lang="en-US" sz="1000" kern="1200" dirty="0" smtClean="0">
                <a:solidFill>
                  <a:schemeClr val="tx1"/>
                </a:solidFill>
                <a:effectLst/>
                <a:latin typeface="+mn-lt"/>
                <a:ea typeface="+mn-ea"/>
                <a:cs typeface="+mn-cs"/>
              </a:rPr>
              <a:t>(4) NIDA. (2009). </a:t>
            </a:r>
            <a:r>
              <a:rPr lang="en-US" sz="1000" i="1" kern="1200" dirty="0" smtClean="0">
                <a:solidFill>
                  <a:schemeClr val="tx1"/>
                </a:solidFill>
                <a:effectLst/>
                <a:latin typeface="+mn-lt"/>
                <a:ea typeface="+mn-ea"/>
                <a:cs typeface="+mn-cs"/>
              </a:rPr>
              <a:t>Mind over Matter: Opiates</a:t>
            </a:r>
            <a:r>
              <a:rPr lang="en-US" sz="1000" kern="1200" dirty="0" smtClean="0">
                <a:solidFill>
                  <a:schemeClr val="tx1"/>
                </a:solidFill>
                <a:effectLst/>
                <a:latin typeface="+mn-lt"/>
                <a:ea typeface="+mn-ea"/>
                <a:cs typeface="+mn-cs"/>
              </a:rPr>
              <a:t>. Rockville, MD: U.S. Department of Health and Human Services, National Institutes of Health.</a:t>
            </a:r>
          </a:p>
          <a:p>
            <a:pPr lvl="0"/>
            <a:r>
              <a:rPr lang="en-US" sz="1000" kern="1200" dirty="0" smtClean="0">
                <a:solidFill>
                  <a:schemeClr val="tx1"/>
                </a:solidFill>
                <a:effectLst/>
                <a:latin typeface="+mn-lt"/>
                <a:ea typeface="+mn-ea"/>
                <a:cs typeface="+mn-cs"/>
              </a:rPr>
              <a:t>(5) NIDA. (2010). </a:t>
            </a:r>
            <a:r>
              <a:rPr lang="en-US" sz="1000" i="1" kern="1200" dirty="0" smtClean="0">
                <a:solidFill>
                  <a:schemeClr val="tx1"/>
                </a:solidFill>
                <a:effectLst/>
                <a:latin typeface="+mn-lt"/>
                <a:ea typeface="+mn-ea"/>
                <a:cs typeface="+mn-cs"/>
              </a:rPr>
              <a:t>NIDA DrugFacts: Cocaine</a:t>
            </a:r>
            <a:r>
              <a:rPr lang="en-US" sz="1000" kern="1200" dirty="0" smtClean="0">
                <a:solidFill>
                  <a:schemeClr val="tx1"/>
                </a:solidFill>
                <a:effectLst/>
                <a:latin typeface="+mn-lt"/>
                <a:ea typeface="+mn-ea"/>
                <a:cs typeface="+mn-cs"/>
              </a:rPr>
              <a:t>. Rockville, MD: U.S. Department of Health and Human Services, National Institutes of Health.</a:t>
            </a:r>
          </a:p>
          <a:p>
            <a:pPr lvl="0"/>
            <a:r>
              <a:rPr lang="en-US" sz="1000" kern="1200" dirty="0" smtClean="0">
                <a:solidFill>
                  <a:schemeClr val="tx1"/>
                </a:solidFill>
                <a:effectLst/>
                <a:latin typeface="+mn-lt"/>
                <a:ea typeface="+mn-ea"/>
                <a:cs typeface="+mn-cs"/>
              </a:rPr>
              <a:t>(6) NIDA. (2010). </a:t>
            </a:r>
            <a:r>
              <a:rPr lang="en-US" sz="1000" i="1" kern="1200" dirty="0" smtClean="0">
                <a:solidFill>
                  <a:schemeClr val="tx1"/>
                </a:solidFill>
                <a:effectLst/>
                <a:latin typeface="+mn-lt"/>
                <a:ea typeface="+mn-ea"/>
                <a:cs typeface="+mn-cs"/>
              </a:rPr>
              <a:t>NIDA DrugFacts: Methamphetamine</a:t>
            </a:r>
            <a:r>
              <a:rPr lang="en-US" sz="1000" kern="1200" dirty="0" smtClean="0">
                <a:solidFill>
                  <a:schemeClr val="tx1"/>
                </a:solidFill>
                <a:effectLst/>
                <a:latin typeface="+mn-lt"/>
                <a:ea typeface="+mn-ea"/>
                <a:cs typeface="+mn-cs"/>
              </a:rPr>
              <a:t>. Rockville, MD: U.S. Department of Health and Human Services, National Institutes of Health.</a:t>
            </a:r>
          </a:p>
          <a:p>
            <a:pPr lvl="0"/>
            <a:r>
              <a:rPr lang="en-US" sz="1000" kern="1200" dirty="0" smtClean="0">
                <a:solidFill>
                  <a:schemeClr val="tx1"/>
                </a:solidFill>
                <a:effectLst/>
                <a:latin typeface="+mn-lt"/>
                <a:ea typeface="+mn-ea"/>
                <a:cs typeface="+mn-cs"/>
              </a:rPr>
              <a:t>(7) NIDA. (2010). </a:t>
            </a:r>
            <a:r>
              <a:rPr lang="en-US" sz="1000" i="1" kern="1200" dirty="0" smtClean="0">
                <a:solidFill>
                  <a:schemeClr val="tx1"/>
                </a:solidFill>
                <a:effectLst/>
                <a:latin typeface="+mn-lt"/>
                <a:ea typeface="+mn-ea"/>
                <a:cs typeface="+mn-cs"/>
              </a:rPr>
              <a:t>NIDA DrugFacts: MDMA/Ecstasy</a:t>
            </a:r>
            <a:r>
              <a:rPr lang="en-US" sz="1000" kern="1200" dirty="0" smtClean="0">
                <a:solidFill>
                  <a:schemeClr val="tx1"/>
                </a:solidFill>
                <a:effectLst/>
                <a:latin typeface="+mn-lt"/>
                <a:ea typeface="+mn-ea"/>
                <a:cs typeface="+mn-cs"/>
              </a:rPr>
              <a:t>. Rockville, MD: U.S. Department of Health and Human Services, National Institutes of Health.</a:t>
            </a:r>
          </a:p>
          <a:p>
            <a:pPr lvl="0"/>
            <a:r>
              <a:rPr lang="en-US" sz="1000" kern="1200" dirty="0" smtClean="0">
                <a:solidFill>
                  <a:schemeClr val="tx1"/>
                </a:solidFill>
                <a:effectLst/>
                <a:latin typeface="+mn-lt"/>
                <a:ea typeface="+mn-ea"/>
                <a:cs typeface="+mn-cs"/>
              </a:rPr>
              <a:t>(8) NIDA. (2010). </a:t>
            </a:r>
            <a:r>
              <a:rPr lang="en-US" sz="1000" i="1" kern="1200" dirty="0" smtClean="0">
                <a:solidFill>
                  <a:schemeClr val="tx1"/>
                </a:solidFill>
                <a:effectLst/>
                <a:latin typeface="+mn-lt"/>
                <a:ea typeface="+mn-ea"/>
                <a:cs typeface="+mn-cs"/>
              </a:rPr>
              <a:t>NIDA DrugFacts: Club Drugs</a:t>
            </a:r>
            <a:r>
              <a:rPr lang="en-US" sz="1000" kern="1200" dirty="0" smtClean="0">
                <a:solidFill>
                  <a:schemeClr val="tx1"/>
                </a:solidFill>
                <a:effectLst/>
                <a:latin typeface="+mn-lt"/>
                <a:ea typeface="+mn-ea"/>
                <a:cs typeface="+mn-cs"/>
              </a:rPr>
              <a:t>. Rockville, MD: U.S. Department of Health and Human Services, National Institutes of Health.</a:t>
            </a:r>
          </a:p>
          <a:p>
            <a:r>
              <a:rPr lang="en-US" sz="1000" kern="1200" dirty="0" smtClean="0">
                <a:solidFill>
                  <a:schemeClr val="tx1"/>
                </a:solidFill>
                <a:effectLst/>
                <a:latin typeface="+mn-lt"/>
                <a:ea typeface="+mn-ea"/>
                <a:cs typeface="+mn-cs"/>
              </a:rPr>
              <a:t>(9)</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NIDA. (2009). </a:t>
            </a:r>
            <a:r>
              <a:rPr lang="en-US" sz="1000" i="1" kern="1200" dirty="0" smtClean="0">
                <a:solidFill>
                  <a:schemeClr val="tx1"/>
                </a:solidFill>
                <a:effectLst/>
                <a:latin typeface="+mn-lt"/>
                <a:ea typeface="+mn-ea"/>
                <a:cs typeface="+mn-cs"/>
              </a:rPr>
              <a:t>NIDA DrugFacts: Hallucinogens</a:t>
            </a:r>
            <a:r>
              <a:rPr lang="en-US" sz="1000" kern="1200" dirty="0" smtClean="0">
                <a:solidFill>
                  <a:schemeClr val="tx1"/>
                </a:solidFill>
                <a:effectLst/>
                <a:latin typeface="+mn-lt"/>
                <a:ea typeface="+mn-ea"/>
                <a:cs typeface="+mn-cs"/>
              </a:rPr>
              <a:t>. Rockville, MD: U.S. Department of Health and Human Services, National Institutes of Health.</a:t>
            </a:r>
            <a:endParaRPr lang="en-US" sz="1000" i="0"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A</a:t>
            </a:r>
            <a:r>
              <a:rPr lang="en-US" sz="1000" b="0" baseline="0" dirty="0" smtClean="0"/>
              <a:t> number of </a:t>
            </a:r>
            <a:r>
              <a:rPr lang="en-US" sz="1000" b="0" dirty="0" smtClean="0"/>
              <a:t>DXM dosing calculators exist</a:t>
            </a:r>
            <a:r>
              <a:rPr lang="en-US" sz="1000" b="0" baseline="0" dirty="0" smtClean="0"/>
              <a:t> on the Internet </a:t>
            </a:r>
            <a:r>
              <a:rPr lang="en-US" sz="1000" b="0" dirty="0" smtClean="0"/>
              <a:t>that can be used to calculate the amount</a:t>
            </a:r>
            <a:r>
              <a:rPr lang="en-US" sz="1000" b="0" baseline="0" dirty="0" smtClean="0"/>
              <a:t> of the drug needed to reach a certain plateau or high based on weight and strength of the DXM product. This is just one example of a DXM dosage calculator. The notes for slide 66 contain more details on the five plateaus.</a:t>
            </a:r>
            <a:endParaRPr lang="en-US" sz="1000" b="1" dirty="0"/>
          </a:p>
        </p:txBody>
      </p:sp>
      <p:sp>
        <p:nvSpPr>
          <p:cNvPr id="4" name="Slide Number Placeholder 3"/>
          <p:cNvSpPr>
            <a:spLocks noGrp="1"/>
          </p:cNvSpPr>
          <p:nvPr>
            <p:ph type="sldNum" sz="quarter" idx="10"/>
          </p:nvPr>
        </p:nvSpPr>
        <p:spPr/>
        <p:txBody>
          <a:bodyPr/>
          <a:lstStyle/>
          <a:p>
            <a:fld id="{86BA35F5-4231-48C4-90E5-5F88AF55E37D}" type="slidenum">
              <a:rPr lang="en-US" smtClean="0"/>
              <a:t>110</a:t>
            </a:fld>
            <a:endParaRPr lang="en-US" dirty="0"/>
          </a:p>
        </p:txBody>
      </p:sp>
    </p:spTree>
    <p:extLst>
      <p:ext uri="{BB962C8B-B14F-4D97-AF65-F5344CB8AC3E}">
        <p14:creationId xmlns:p14="http://schemas.microsoft.com/office/powerpoint/2010/main" val="297853141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PCP is a synthetic drug sold as tablets, capsules, or white or colored powder. It can be snorted, smoked, or eaten. PCP was developed in the 1950s as an IV anesthetic. It was never approved for human use because of problems identified during clinical studies, including intensely negative psychological effects. Street names include: angel dust, ozone, wack, and rocket fuel. </a:t>
            </a:r>
          </a:p>
          <a:p>
            <a:endParaRPr lang="en-US" sz="1000" dirty="0" smtClean="0"/>
          </a:p>
          <a:p>
            <a:r>
              <a:rPr lang="en-US" sz="1000" dirty="0" smtClean="0"/>
              <a:t>PCP is also a "dissociative" drug, distorting perceptions of sight and sound and producing feelings of detachment. Ketamine is also a dissociative drug, as is dextromethorphan</a:t>
            </a:r>
            <a:r>
              <a:rPr lang="en-US" sz="1000" baseline="0" dirty="0" smtClean="0"/>
              <a:t> (DXM) in high doses. </a:t>
            </a:r>
            <a:r>
              <a:rPr lang="en-US" sz="1000" dirty="0" smtClean="0"/>
              <a:t> Users can experience several unpleasant psychological effects, with symptoms mimicking schizophrenia (delusions, hallucinations, disordered thinking, extreme anxiety). PCP is addictive—its repeated abuse can lead to craving and compulsive PCP-seeking behavior, despite severe adverse consequences. Persons exhibiting</a:t>
            </a:r>
            <a:r>
              <a:rPr lang="en-US" sz="1000" baseline="0" dirty="0" smtClean="0"/>
              <a:t> some of the psychological and physical symptoms caused by PCP often resemble people experiencing problems because of use of synthetic cathinones.</a:t>
            </a:r>
          </a:p>
          <a:p>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Users of dissociative</a:t>
            </a:r>
            <a:r>
              <a:rPr lang="en-US" sz="1000" baseline="0" dirty="0" smtClean="0">
                <a:solidFill>
                  <a:schemeClr val="tx2"/>
                </a:solidFill>
              </a:rPr>
              <a:t> drugs </a:t>
            </a:r>
            <a:r>
              <a:rPr lang="en-US" sz="1000" dirty="0" smtClean="0">
                <a:solidFill>
                  <a:schemeClr val="tx2"/>
                </a:solidFill>
              </a:rPr>
              <a:t>practice “dose</a:t>
            </a:r>
            <a:r>
              <a:rPr lang="en-US" sz="1000" baseline="0" dirty="0" smtClean="0">
                <a:solidFill>
                  <a:schemeClr val="tx2"/>
                </a:solidFill>
              </a:rPr>
              <a:t> d</a:t>
            </a:r>
            <a:r>
              <a:rPr lang="en-US" sz="1000" dirty="0" smtClean="0">
                <a:solidFill>
                  <a:schemeClr val="tx2"/>
                </a:solidFill>
              </a:rPr>
              <a:t>ependent” or “dose specific” behaviors in which they try to gauge the amount of the drug they take to produce the desired effects. Some</a:t>
            </a:r>
            <a:r>
              <a:rPr lang="en-US" sz="1000" baseline="0" dirty="0" smtClean="0">
                <a:solidFill>
                  <a:schemeClr val="tx2"/>
                </a:solidFill>
              </a:rPr>
              <a:t> of the “puffers” (small bottles or containers that dispense a specific amount of a substance) seen in head shops are for this purpose.</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111</a:t>
            </a:fld>
            <a:endParaRPr lang="en-US" dirty="0"/>
          </a:p>
        </p:txBody>
      </p:sp>
    </p:spTree>
    <p:extLst>
      <p:ext uri="{BB962C8B-B14F-4D97-AF65-F5344CB8AC3E}">
        <p14:creationId xmlns:p14="http://schemas.microsoft.com/office/powerpoint/2010/main" val="391613131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u="none" strike="noStrike" kern="1200" baseline="0" dirty="0" smtClean="0">
                <a:solidFill>
                  <a:schemeClr val="tx1"/>
                </a:solidFill>
                <a:latin typeface="+mn-lt"/>
                <a:ea typeface="+mn-ea"/>
                <a:cs typeface="+mn-cs"/>
              </a:rPr>
              <a:t>Kratom</a:t>
            </a:r>
            <a:r>
              <a:rPr lang="en-US" sz="1000" b="0" i="0" u="none" strike="noStrike" kern="1200" baseline="0" dirty="0" smtClean="0">
                <a:solidFill>
                  <a:schemeClr val="tx1"/>
                </a:solidFill>
                <a:latin typeface="+mn-lt"/>
                <a:ea typeface="+mn-ea"/>
                <a:cs typeface="+mn-cs"/>
              </a:rPr>
              <a:t> is a plant product derived from </a:t>
            </a:r>
            <a:r>
              <a:rPr lang="en-US" sz="1000" b="0" i="1" u="none" strike="noStrike" kern="1200" baseline="0" dirty="0" smtClean="0">
                <a:solidFill>
                  <a:schemeClr val="tx1"/>
                </a:solidFill>
                <a:latin typeface="+mn-lt"/>
                <a:ea typeface="+mn-ea"/>
                <a:cs typeface="+mn-cs"/>
              </a:rPr>
              <a:t>Mitragyna speciosa Korth</a:t>
            </a:r>
            <a:r>
              <a:rPr lang="en-US" sz="1000" b="0" i="0" u="none" strike="noStrike" kern="1200" baseline="0" dirty="0" smtClean="0">
                <a:solidFill>
                  <a:schemeClr val="tx1"/>
                </a:solidFill>
                <a:latin typeface="+mn-lt"/>
                <a:ea typeface="+mn-ea"/>
                <a:cs typeface="+mn-cs"/>
              </a:rPr>
              <a:t>, which has opioid and stimulant-like effects, and has been used for the treatment of chronic pain and amelioration of opioid-withdrawal in Southeast Asia. The plant leaves can be brewed into tea, smoke, or chewed. Large doses can lead to stupor symptoms (1).</a:t>
            </a:r>
          </a:p>
          <a:p>
            <a:endParaRPr lang="en-US" sz="1000" b="0" i="0" u="none" strike="noStrike" kern="1200" baseline="0" dirty="0" smtClean="0">
              <a:solidFill>
                <a:schemeClr val="tx1"/>
              </a:solidFill>
              <a:latin typeface="+mn-lt"/>
              <a:ea typeface="+mn-ea"/>
              <a:cs typeface="+mn-cs"/>
            </a:endParaRPr>
          </a:p>
          <a:p>
            <a:r>
              <a:rPr lang="en-US" sz="1000" b="1" i="1" u="none" strike="noStrike" kern="1200" baseline="0" dirty="0" smtClean="0">
                <a:solidFill>
                  <a:schemeClr val="tx1"/>
                </a:solidFill>
                <a:latin typeface="+mn-lt"/>
                <a:ea typeface="+mn-ea"/>
                <a:cs typeface="+mn-cs"/>
              </a:rPr>
              <a:t>Salvia divinorum </a:t>
            </a:r>
            <a:r>
              <a:rPr lang="en-US" sz="1000" b="0" i="0" u="none" strike="noStrike" kern="1200" baseline="0" dirty="0" smtClean="0">
                <a:solidFill>
                  <a:schemeClr val="tx1"/>
                </a:solidFill>
                <a:latin typeface="+mn-lt"/>
                <a:ea typeface="+mn-ea"/>
                <a:cs typeface="+mn-cs"/>
              </a:rPr>
              <a:t>(Shepherdess’ herb; Mexican mint) is a hallucinogen herb with unique pharmacology that has therapeutic potential but has been banned in many states due to concerns regarding its psychiatric effects. It is usually smoked but its effects are considered unpleasant by many and after one such experience, they won’t use again. </a:t>
            </a:r>
            <a:r>
              <a:rPr lang="en-US" sz="1000" dirty="0" smtClean="0"/>
              <a:t>People who abuse Salvia generally experience hallucinations or “psychotomimetic” episodes (a transient experience that mimics a psychosis). Subjective effects have been described as intense but short-lived, appearing in less than 1 minute and lasting less than 30 minutes. They include psychedelic-like changes in visual perception, mood and body sensations, emotional swings, feelings of detachment, and importantly, a highly modified perception of external reality and the self, leading to a decreased ability to interact with one’s surroundings. This last effect has prompted concern about the dangers of driving under the influence of salvia (2).</a:t>
            </a: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Methoxetamine</a:t>
            </a:r>
            <a:r>
              <a:rPr lang="en-US" sz="1000" b="0" i="0" u="none" strike="noStrike" kern="1200" baseline="0" dirty="0" smtClean="0">
                <a:solidFill>
                  <a:schemeClr val="tx1"/>
                </a:solidFill>
                <a:latin typeface="+mn-lt"/>
                <a:ea typeface="+mn-ea"/>
                <a:cs typeface="+mn-cs"/>
              </a:rPr>
              <a:t> (</a:t>
            </a:r>
            <a:r>
              <a:rPr lang="en-US" sz="1000" dirty="0" smtClean="0"/>
              <a:t>3-MeO-2-Oxo-PCE)</a:t>
            </a:r>
            <a:r>
              <a:rPr lang="en-US" sz="1000" b="0" i="0" u="none" strike="noStrike" kern="1200" baseline="0" dirty="0" smtClean="0">
                <a:solidFill>
                  <a:schemeClr val="tx1"/>
                </a:solidFill>
                <a:latin typeface="+mn-lt"/>
                <a:ea typeface="+mn-ea"/>
                <a:cs typeface="+mn-cs"/>
              </a:rPr>
              <a:t> has recently become available via the Internet and is marked as “legal ketamine.” It is close to a chemical analog of ketamine and PCP and the effects are described by some as similar to ketamine or high-dose DXM (1).</a:t>
            </a: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Benzo Fury </a:t>
            </a:r>
            <a:r>
              <a:rPr lang="en-US" sz="1000" b="0" i="0" u="none" strike="noStrike" kern="1200" baseline="0" dirty="0" smtClean="0">
                <a:solidFill>
                  <a:schemeClr val="tx1"/>
                </a:solidFill>
                <a:latin typeface="+mn-lt"/>
                <a:ea typeface="+mn-ea"/>
                <a:cs typeface="+mn-cs"/>
              </a:rPr>
              <a:t>(5-APB; </a:t>
            </a:r>
            <a:r>
              <a:rPr lang="en-US" sz="1000" b="0" i="0" kern="1200" dirty="0" smtClean="0">
                <a:solidFill>
                  <a:schemeClr val="tx1"/>
                </a:solidFill>
                <a:effectLst/>
                <a:latin typeface="+mn-lt"/>
                <a:ea typeface="+mn-ea"/>
                <a:cs typeface="+mn-cs"/>
              </a:rPr>
              <a:t>5-(2-aminopropyl) benzofuran</a:t>
            </a:r>
            <a:r>
              <a:rPr lang="en-US" sz="1000" b="0" i="0" u="none" strike="noStrike" kern="1200" baseline="0" dirty="0" smtClean="0">
                <a:solidFill>
                  <a:schemeClr val="tx1"/>
                </a:solidFill>
                <a:latin typeface="+mn-lt"/>
                <a:ea typeface="+mn-ea"/>
                <a:cs typeface="+mn-cs"/>
              </a:rPr>
              <a:t>) </a:t>
            </a:r>
            <a:r>
              <a:rPr lang="en-US" sz="1000" b="0" i="0" kern="1200" dirty="0" smtClean="0">
                <a:solidFill>
                  <a:schemeClr val="tx1"/>
                </a:solidFill>
                <a:effectLst/>
                <a:latin typeface="+mn-lt"/>
                <a:ea typeface="+mn-ea"/>
                <a:cs typeface="+mn-cs"/>
              </a:rPr>
              <a:t>is believed to give users a sense of euphoria, impacting</a:t>
            </a:r>
            <a:r>
              <a:rPr lang="en-US" sz="1000" b="0" i="0" kern="1200" baseline="0" dirty="0" smtClean="0">
                <a:solidFill>
                  <a:schemeClr val="tx1"/>
                </a:solidFill>
                <a:effectLst/>
                <a:latin typeface="+mn-lt"/>
                <a:ea typeface="+mn-ea"/>
                <a:cs typeface="+mn-cs"/>
              </a:rPr>
              <a:t> the </a:t>
            </a:r>
            <a:r>
              <a:rPr lang="en-US" sz="1000" b="0" i="0" kern="1200" dirty="0" smtClean="0">
                <a:solidFill>
                  <a:schemeClr val="tx1"/>
                </a:solidFill>
                <a:effectLst/>
                <a:latin typeface="+mn-lt"/>
                <a:ea typeface="+mn-ea"/>
                <a:cs typeface="+mn-cs"/>
              </a:rPr>
              <a:t>brain in the same way as stimulants and hallucinogens. The effect has been most closely compared with ecstasy. </a:t>
            </a:r>
            <a:endParaRPr lang="en-US" sz="1000" b="0" i="0" u="none" strike="noStrike" kern="1200" baseline="0" dirty="0" smtClean="0">
              <a:solidFill>
                <a:schemeClr val="tx1"/>
              </a:solidFill>
              <a:latin typeface="+mn-lt"/>
              <a:ea typeface="+mn-ea"/>
              <a:cs typeface="+mn-cs"/>
            </a:endParaRP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(1) Rosenbaum, C.D., Carreiro, S.P., &amp; Babu, K.M. (2012). Here today, gone tomorrow…and back again? A review of herbal marijuana alternatives (K2, Spice), synthetic cathinones (Bath Salts), Kratom, </a:t>
            </a:r>
            <a:r>
              <a:rPr lang="en-US" sz="1000" i="1" kern="1200" dirty="0" smtClean="0">
                <a:solidFill>
                  <a:schemeClr val="tx1"/>
                </a:solidFill>
                <a:effectLst/>
                <a:latin typeface="+mn-lt"/>
                <a:ea typeface="+mn-ea"/>
                <a:cs typeface="+mn-cs"/>
              </a:rPr>
              <a:t>Salvia divinorum,</a:t>
            </a:r>
            <a:r>
              <a:rPr lang="en-US" sz="1000" kern="1200" dirty="0" smtClean="0">
                <a:solidFill>
                  <a:schemeClr val="tx1"/>
                </a:solidFill>
                <a:effectLst/>
                <a:latin typeface="+mn-lt"/>
                <a:ea typeface="+mn-ea"/>
                <a:cs typeface="+mn-cs"/>
              </a:rPr>
              <a:t> methoxetamine, and piperazines. </a:t>
            </a:r>
            <a:r>
              <a:rPr lang="en-US" sz="1000" i="1" kern="1200" dirty="0" smtClean="0">
                <a:solidFill>
                  <a:schemeClr val="tx1"/>
                </a:solidFill>
                <a:effectLst/>
                <a:latin typeface="+mn-lt"/>
                <a:ea typeface="+mn-ea"/>
                <a:cs typeface="+mn-cs"/>
              </a:rPr>
              <a:t>Journal of Medical Toxicology, 8</a:t>
            </a:r>
            <a:r>
              <a:rPr lang="en-US" sz="1000" kern="1200" dirty="0" smtClean="0">
                <a:solidFill>
                  <a:schemeClr val="tx1"/>
                </a:solidFill>
                <a:effectLst/>
                <a:latin typeface="+mn-lt"/>
                <a:ea typeface="+mn-ea"/>
                <a:cs typeface="+mn-cs"/>
              </a:rPr>
              <a:t>(1), 15-32.</a:t>
            </a:r>
          </a:p>
          <a:p>
            <a:r>
              <a:rPr lang="en-US" sz="1000" kern="1200" dirty="0" smtClean="0">
                <a:solidFill>
                  <a:schemeClr val="tx1"/>
                </a:solidFill>
                <a:effectLst/>
                <a:latin typeface="+mn-lt"/>
                <a:ea typeface="+mn-ea"/>
                <a:cs typeface="+mn-cs"/>
              </a:rPr>
              <a:t>(2) NIDA. (2009). </a:t>
            </a:r>
            <a:r>
              <a:rPr lang="en-US" sz="1000" i="1" kern="1200" dirty="0" smtClean="0">
                <a:solidFill>
                  <a:schemeClr val="tx1"/>
                </a:solidFill>
                <a:effectLst/>
                <a:latin typeface="+mn-lt"/>
                <a:ea typeface="+mn-ea"/>
                <a:cs typeface="+mn-cs"/>
              </a:rPr>
              <a:t>NIDA DrugFacts: Salvia. </a:t>
            </a:r>
            <a:r>
              <a:rPr lang="en-US" sz="1000" kern="1200" dirty="0" smtClean="0">
                <a:solidFill>
                  <a:schemeClr val="tx1"/>
                </a:solidFill>
                <a:effectLst/>
                <a:latin typeface="+mn-lt"/>
                <a:ea typeface="+mn-ea"/>
                <a:cs typeface="+mn-cs"/>
              </a:rPr>
              <a:t>Rockville, MD: U.S. Department of Health and Human Services, National Institutes of Health.</a:t>
            </a:r>
          </a:p>
        </p:txBody>
      </p:sp>
      <p:sp>
        <p:nvSpPr>
          <p:cNvPr id="4" name="Slide Number Placeholder 3"/>
          <p:cNvSpPr>
            <a:spLocks noGrp="1"/>
          </p:cNvSpPr>
          <p:nvPr>
            <p:ph type="sldNum" sz="quarter" idx="10"/>
          </p:nvPr>
        </p:nvSpPr>
        <p:spPr/>
        <p:txBody>
          <a:bodyPr/>
          <a:lstStyle/>
          <a:p>
            <a:fld id="{86BA35F5-4231-48C4-90E5-5F88AF55E37D}" type="slidenum">
              <a:rPr lang="en-US" smtClean="0"/>
              <a:t>112</a:t>
            </a:fld>
            <a:endParaRPr lang="en-US" dirty="0"/>
          </a:p>
        </p:txBody>
      </p:sp>
    </p:spTree>
    <p:extLst>
      <p:ext uri="{BB962C8B-B14F-4D97-AF65-F5344CB8AC3E}">
        <p14:creationId xmlns:p14="http://schemas.microsoft.com/office/powerpoint/2010/main" val="363324685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1" kern="1200" dirty="0" smtClean="0">
                <a:solidFill>
                  <a:schemeClr val="tx1"/>
                </a:solidFill>
                <a:effectLst/>
                <a:latin typeface="+mn-lt"/>
                <a:ea typeface="+mn-ea"/>
                <a:cs typeface="+mn-cs"/>
              </a:rPr>
              <a:t>M.speciosa</a:t>
            </a:r>
            <a:r>
              <a:rPr lang="en-US" sz="1000" b="0" i="0" kern="1200" dirty="0" smtClean="0">
                <a:solidFill>
                  <a:schemeClr val="tx1"/>
                </a:solidFill>
                <a:effectLst/>
                <a:latin typeface="+mn-lt"/>
                <a:ea typeface="+mn-ea"/>
                <a:cs typeface="+mn-cs"/>
              </a:rPr>
              <a:t> (also known as Kratom) is native to Thailand and Malaysia. Mitragynine, one of the alkaloids found in the leaves of </a:t>
            </a:r>
            <a:r>
              <a:rPr lang="en-US" sz="1000" b="0" i="1" kern="1200" dirty="0" smtClean="0">
                <a:solidFill>
                  <a:schemeClr val="tx1"/>
                </a:solidFill>
                <a:effectLst/>
                <a:latin typeface="+mn-lt"/>
                <a:ea typeface="+mn-ea"/>
                <a:cs typeface="+mn-cs"/>
              </a:rPr>
              <a:t>M.speciosa</a:t>
            </a:r>
            <a:r>
              <a:rPr lang="en-US" sz="1000" b="0" i="0" kern="1200" dirty="0" smtClean="0">
                <a:solidFill>
                  <a:schemeClr val="tx1"/>
                </a:solidFill>
                <a:effectLst/>
                <a:latin typeface="+mn-lt"/>
                <a:ea typeface="+mn-ea"/>
                <a:cs typeface="+mn-cs"/>
              </a:rPr>
              <a:t>, has psychoactive properties and is used as an opium or heroin substitute by Malayans. </a:t>
            </a:r>
            <a:r>
              <a:rPr lang="en-US" sz="1000" b="0" i="1" kern="1200" dirty="0" smtClean="0">
                <a:solidFill>
                  <a:schemeClr val="tx1"/>
                </a:solidFill>
                <a:effectLst/>
                <a:latin typeface="+mn-lt"/>
                <a:ea typeface="+mn-ea"/>
                <a:cs typeface="+mn-cs"/>
              </a:rPr>
              <a:t>M.speciosa</a:t>
            </a:r>
            <a:r>
              <a:rPr lang="en-US" sz="1000" b="0" i="0" kern="1200" dirty="0" smtClean="0">
                <a:solidFill>
                  <a:schemeClr val="tx1"/>
                </a:solidFill>
                <a:effectLst/>
                <a:latin typeface="+mn-lt"/>
                <a:ea typeface="+mn-ea"/>
                <a:cs typeface="+mn-cs"/>
              </a:rPr>
              <a:t> leaves are used extensively in Thailand (also in Malaysia) to increase work output and tolerance to direct sunlight, and are usually chewed, smoked or drunk as tea to achieve the desired effect. The leaves are chewed 3 to 10 times a day, with stimulant effects occurring after 5 to 10 minutes. </a:t>
            </a:r>
            <a:r>
              <a:rPr lang="en-US" sz="1000" b="0" i="1" kern="1200" dirty="0" smtClean="0">
                <a:solidFill>
                  <a:schemeClr val="tx1"/>
                </a:solidFill>
                <a:effectLst/>
                <a:latin typeface="+mn-lt"/>
                <a:ea typeface="+mn-ea"/>
                <a:cs typeface="+mn-cs"/>
              </a:rPr>
              <a:t>M.speciosa</a:t>
            </a:r>
            <a:r>
              <a:rPr lang="en-US" sz="1000" b="0" i="0" kern="1200" dirty="0" smtClean="0">
                <a:solidFill>
                  <a:schemeClr val="tx1"/>
                </a:solidFill>
                <a:effectLst/>
                <a:latin typeface="+mn-lt"/>
                <a:ea typeface="+mn-ea"/>
                <a:cs typeface="+mn-cs"/>
              </a:rPr>
              <a:t> was regulated as a narcotic drug in Thailand and carried the same restrictions and penalties as cocaine. </a:t>
            </a:r>
            <a:r>
              <a:rPr lang="en-US" sz="1000" dirty="0" smtClean="0"/>
              <a:t>The U.S. DEA classifies Kratom</a:t>
            </a:r>
            <a:r>
              <a:rPr lang="en-US" sz="1000" baseline="0" dirty="0" smtClean="0"/>
              <a:t> as </a:t>
            </a:r>
            <a:r>
              <a:rPr lang="en-US" sz="1000" dirty="0" smtClean="0"/>
              <a:t>“a chemical of concern.”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The short-term (immediate) side effects include: dry mouth, increased or decreased urination, loss of appetite, and nausea and/or vomiting. Prolonged side effects include: anorexia/weight loss, depression, and addiction.</a:t>
            </a:r>
          </a:p>
        </p:txBody>
      </p:sp>
      <p:sp>
        <p:nvSpPr>
          <p:cNvPr id="4" name="Slide Number Placeholder 3"/>
          <p:cNvSpPr>
            <a:spLocks noGrp="1"/>
          </p:cNvSpPr>
          <p:nvPr>
            <p:ph type="sldNum" sz="quarter" idx="10"/>
          </p:nvPr>
        </p:nvSpPr>
        <p:spPr/>
        <p:txBody>
          <a:bodyPr/>
          <a:lstStyle/>
          <a:p>
            <a:fld id="{86BA35F5-4231-48C4-90E5-5F88AF55E37D}" type="slidenum">
              <a:rPr lang="en-US" smtClean="0"/>
              <a:t>113</a:t>
            </a:fld>
            <a:endParaRPr lang="en-US" dirty="0"/>
          </a:p>
        </p:txBody>
      </p:sp>
    </p:spTree>
    <p:extLst>
      <p:ext uri="{BB962C8B-B14F-4D97-AF65-F5344CB8AC3E}">
        <p14:creationId xmlns:p14="http://schemas.microsoft.com/office/powerpoint/2010/main" val="210836527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Desomorphine (Dihydrodesoxymorphine or dihydrodesoxymorphine-D) is a synthetic morphine analogue synthesized in the 1930s in the United States. Its street names are “Krokodil” and “Crocodil”. Desomorphine produces an opiate-like action with a fast onset and brief action. As a powerful morphine derivative, it is about ten times more potent than morphine. </a:t>
            </a:r>
          </a:p>
          <a:p>
            <a:endParaRPr lang="en-US" sz="1200" b="0" i="0" u="none" strike="noStrike" kern="1200" baseline="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rPr>
              <a:t>Krokodil</a:t>
            </a:r>
            <a:r>
              <a:rPr lang="en-US" sz="1000" b="0" i="0" kern="1200" baseline="0" dirty="0" smtClean="0">
                <a:solidFill>
                  <a:schemeClr val="tx1"/>
                </a:solidFill>
                <a:effectLst/>
                <a:latin typeface="+mn-lt"/>
                <a:ea typeface="+mn-ea"/>
                <a:cs typeface="+mn-cs"/>
              </a:rPr>
              <a:t> became </a:t>
            </a:r>
            <a:r>
              <a:rPr lang="en-US" sz="1000" b="0" i="0" kern="1200" dirty="0" smtClean="0">
                <a:solidFill>
                  <a:schemeClr val="tx1"/>
                </a:solidFill>
                <a:effectLst/>
                <a:latin typeface="+mn-lt"/>
                <a:ea typeface="+mn-ea"/>
                <a:cs typeface="+mn-cs"/>
              </a:rPr>
              <a:t>popular in Russia about 10 years ago as a cheap replacement for heroin. It costs about three times less than heroin, and produces a similar, but much shorter, high. Krokodil is made from over-the-counter codeine-based headache pills, mixed with gasoline, paint thinner, alcohol or iodine. When a person injects the drug, it destroys tissue, and turns the skin scaly and green, giving it a crocodile-like appearance. The drug can also cause blood poisoning, festering sores and abscesses. </a:t>
            </a:r>
            <a:r>
              <a:rPr lang="en-US" sz="1200" b="0" i="0" u="none" strike="noStrike" kern="1200" baseline="0" dirty="0" smtClean="0">
                <a:solidFill>
                  <a:schemeClr val="tx1"/>
                </a:solidFill>
                <a:latin typeface="+mn-lt"/>
                <a:ea typeface="+mn-ea"/>
                <a:cs typeface="+mn-cs"/>
              </a:rPr>
              <a:t>The skin injuries can eventually develop into severe tissue damage leading to thrombophlebitis and gangrene. These conditions usually result in limb amputation or sometimes death. </a:t>
            </a:r>
            <a:endParaRPr lang="en-US" sz="1000" b="0" i="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According to recent</a:t>
            </a:r>
            <a:r>
              <a:rPr lang="en-US" sz="1000" kern="1200" baseline="0" dirty="0" smtClean="0">
                <a:solidFill>
                  <a:schemeClr val="tx1"/>
                </a:solidFill>
                <a:effectLst/>
                <a:latin typeface="+mn-lt"/>
                <a:ea typeface="+mn-ea"/>
                <a:cs typeface="+mn-cs"/>
              </a:rPr>
              <a:t> posts on the Linkedin.com “</a:t>
            </a:r>
            <a:r>
              <a:rPr lang="en-US" sz="1000" kern="1200" dirty="0" smtClean="0">
                <a:solidFill>
                  <a:schemeClr val="tx1"/>
                </a:solidFill>
                <a:effectLst/>
                <a:latin typeface="+mn-lt"/>
                <a:ea typeface="+mn-ea"/>
                <a:cs typeface="+mn-cs"/>
              </a:rPr>
              <a:t>Emerging Drugs of Abuse" group, many of the photos from Russia look like untreated cases of multiple septic abscess or else patches of entrenched gangrene resulting from tissue damage or phlebitis, and some look like untreated cases of necrotizing fasciitis (probably commensal skin bacteria, like</a:t>
            </a:r>
            <a:r>
              <a:rPr lang="en-US" sz="1000" kern="1200" baseline="0" dirty="0" smtClean="0">
                <a:solidFill>
                  <a:schemeClr val="tx1"/>
                </a:solidFill>
                <a:effectLst/>
                <a:latin typeface="+mn-lt"/>
                <a:ea typeface="+mn-ea"/>
                <a:cs typeface="+mn-cs"/>
              </a:rPr>
              <a:t> golden </a:t>
            </a:r>
            <a:r>
              <a:rPr lang="en-US" sz="1000" kern="1200" dirty="0" smtClean="0">
                <a:solidFill>
                  <a:schemeClr val="tx1"/>
                </a:solidFill>
                <a:effectLst/>
                <a:latin typeface="+mn-lt"/>
                <a:ea typeface="+mn-ea"/>
                <a:cs typeface="+mn-cs"/>
              </a:rPr>
              <a:t>staph). Similar presentations may appear outside of Russia, but that certainly doesn't guarantee that krokodil is the cause. It may just mean there are people injecting something (which may contain solvents or toxins) and that those people don't have access to sterile injecting equipment/education about aseptic injection/the ability to practice good injecting hygiene and aren't seeking medical attention until the infection is very serious.</a:t>
            </a:r>
          </a:p>
          <a:p>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According</a:t>
            </a:r>
            <a:r>
              <a:rPr lang="en-US" sz="1200" b="0" i="0" kern="1200" baseline="0" dirty="0" smtClean="0">
                <a:solidFill>
                  <a:schemeClr val="tx1"/>
                </a:solidFill>
                <a:effectLst/>
                <a:latin typeface="+mn-lt"/>
                <a:ea typeface="+mn-ea"/>
                <a:cs typeface="+mn-cs"/>
              </a:rPr>
              <a:t> to a story published in Join Together online on October, 14, 2013, the </a:t>
            </a:r>
            <a:r>
              <a:rPr lang="en-US" sz="1200" b="0" i="0" kern="1200" dirty="0" smtClean="0">
                <a:solidFill>
                  <a:schemeClr val="tx1"/>
                </a:solidFill>
                <a:effectLst/>
                <a:latin typeface="+mn-lt"/>
                <a:ea typeface="+mn-ea"/>
                <a:cs typeface="+mn-cs"/>
              </a:rPr>
              <a:t>Drug Enforcement Administration (DEA) says it has not seen evidence of the flesh-eating drug krokodil surfacing in the United States, despite recent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reports in Arizona and Illinois of people using the drug. “We, the DEA, are not seeing cases of it,” agency spokeswoman Dawn Dearden told FoxNews.com. “Nothing’s been turned into any of our labs. As far as the DEA is concerned, we have not seen any cases.” Last week, doctors at a suburban Chicago hospital reported they are treating three people who used krokodil. Last month, Arizona health officials reported two cases of people who used the drug. </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114</a:t>
            </a:fld>
            <a:endParaRPr lang="en-US" dirty="0"/>
          </a:p>
        </p:txBody>
      </p:sp>
    </p:spTree>
    <p:extLst>
      <p:ext uri="{BB962C8B-B14F-4D97-AF65-F5344CB8AC3E}">
        <p14:creationId xmlns:p14="http://schemas.microsoft.com/office/powerpoint/2010/main" val="210836527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mn-lt"/>
                <a:ea typeface="+mn-ea"/>
                <a:cs typeface="+mn-cs"/>
              </a:rPr>
              <a:t>Benzo Fury is currently one of the most popular “legal 'highs” in the UK and is also sold in the U.S. It is believed to give users a sense of euphoria, working on brain tissue in the same way as stimulants and hallucinogens. The effect has been most closely compared with ecstasy. Side effects include loss of appetite, hallucinations, and paranoia.</a:t>
            </a:r>
            <a:br>
              <a:rPr lang="en-US" sz="1000" b="0" i="0" kern="1200" dirty="0" smtClean="0">
                <a:solidFill>
                  <a:schemeClr val="tx1"/>
                </a:solidFill>
                <a:effectLst/>
                <a:latin typeface="+mn-lt"/>
                <a:ea typeface="+mn-ea"/>
                <a:cs typeface="+mn-cs"/>
              </a:rPr>
            </a:br>
            <a:r>
              <a:rPr lang="en-US" sz="1000" b="0" i="0" kern="1200" dirty="0" smtClean="0">
                <a:solidFill>
                  <a:schemeClr val="tx1"/>
                </a:solidFill>
                <a:effectLst/>
                <a:latin typeface="+mn-lt"/>
                <a:ea typeface="+mn-ea"/>
                <a:cs typeface="+mn-cs"/>
              </a:rPr>
              <a:t/>
            </a:r>
            <a:br>
              <a:rPr lang="en-US" sz="1000" b="0" i="0" kern="1200" dirty="0" smtClean="0">
                <a:solidFill>
                  <a:schemeClr val="tx1"/>
                </a:solidFill>
                <a:effectLst/>
                <a:latin typeface="+mn-lt"/>
                <a:ea typeface="+mn-ea"/>
                <a:cs typeface="+mn-cs"/>
              </a:rPr>
            </a:br>
            <a:r>
              <a:rPr lang="en-US" sz="1000" b="0" i="0" kern="1200" dirty="0" smtClean="0">
                <a:solidFill>
                  <a:schemeClr val="tx1"/>
                </a:solidFill>
                <a:effectLst/>
                <a:latin typeface="+mn-lt"/>
                <a:ea typeface="+mn-ea"/>
                <a:cs typeface="+mn-cs"/>
              </a:rPr>
              <a:t>UK-based</a:t>
            </a:r>
            <a:r>
              <a:rPr lang="en-US" sz="1000" b="0" i="0" kern="1200" baseline="0" dirty="0" smtClean="0">
                <a:solidFill>
                  <a:schemeClr val="tx1"/>
                </a:solidFill>
                <a:effectLst/>
                <a:latin typeface="+mn-lt"/>
                <a:ea typeface="+mn-ea"/>
                <a:cs typeface="+mn-cs"/>
              </a:rPr>
              <a:t> researchers have studied </a:t>
            </a:r>
            <a:r>
              <a:rPr lang="en-US" sz="1000" b="0" i="0" kern="1200" dirty="0" smtClean="0">
                <a:solidFill>
                  <a:schemeClr val="tx1"/>
                </a:solidFill>
                <a:effectLst/>
                <a:latin typeface="+mn-lt"/>
                <a:ea typeface="+mn-ea"/>
                <a:cs typeface="+mn-cs"/>
              </a:rPr>
              <a:t>the effects of 5-APB (5-(2-aminopropyl) benzofuran) on samples of the brains of rats, comparing them with those caused by cocaine and amphetamine. In particular they looked at serotonin receptors that</a:t>
            </a:r>
            <a:r>
              <a:rPr lang="en-US" sz="1000" b="0" i="0" kern="1200" baseline="0" dirty="0" smtClean="0">
                <a:solidFill>
                  <a:schemeClr val="tx1"/>
                </a:solidFill>
                <a:effectLst/>
                <a:latin typeface="+mn-lt"/>
                <a:ea typeface="+mn-ea"/>
                <a:cs typeface="+mn-cs"/>
              </a:rPr>
              <a:t> </a:t>
            </a:r>
            <a:r>
              <a:rPr lang="en-US" sz="1000" b="0" i="0" kern="1200" dirty="0" smtClean="0">
                <a:solidFill>
                  <a:schemeClr val="tx1"/>
                </a:solidFill>
                <a:effectLst/>
                <a:latin typeface="+mn-lt"/>
                <a:ea typeface="+mn-ea"/>
                <a:cs typeface="+mn-cs"/>
              </a:rPr>
              <a:t>are affected by hallucinogenic drugs and at a protein called DAT that pumps the neurotransmitter dopamine back in to nerve cells. They found</a:t>
            </a:r>
            <a:r>
              <a:rPr lang="en-US" sz="1000" b="0" i="0" kern="1200" baseline="0" dirty="0" smtClean="0">
                <a:solidFill>
                  <a:schemeClr val="tx1"/>
                </a:solidFill>
                <a:effectLst/>
                <a:latin typeface="+mn-lt"/>
                <a:ea typeface="+mn-ea"/>
                <a:cs typeface="+mn-cs"/>
              </a:rPr>
              <a:t> that</a:t>
            </a:r>
            <a:r>
              <a:rPr lang="en-US" sz="1000" b="0" i="0" kern="1200" dirty="0" smtClean="0">
                <a:solidFill>
                  <a:schemeClr val="tx1"/>
                </a:solidFill>
                <a:effectLst/>
                <a:latin typeface="+mn-lt"/>
                <a:ea typeface="+mn-ea"/>
                <a:cs typeface="+mn-cs"/>
              </a:rPr>
              <a:t> 5-APB behaves a little like amphetamine - that is, like a stimulant with addictive potential - and a bit like a hallucinogen, acting via serotonin receptors. “This finding is significant because it demonstrates some 'legal highs' may have addictive properties which are unlikely to be well-known amongst the users of these drugs. In addition, its effects on the serotonin receptors - known as 5-HT</a:t>
            </a:r>
            <a:r>
              <a:rPr lang="en-US" sz="1000" b="0" i="0" kern="1200" baseline="-25000" dirty="0" smtClean="0">
                <a:solidFill>
                  <a:schemeClr val="tx1"/>
                </a:solidFill>
                <a:effectLst/>
                <a:latin typeface="+mn-lt"/>
                <a:ea typeface="+mn-ea"/>
                <a:cs typeface="+mn-cs"/>
              </a:rPr>
              <a:t>2A</a:t>
            </a:r>
            <a:r>
              <a:rPr lang="en-US" sz="1000" b="0" i="0" kern="1200" dirty="0" smtClean="0">
                <a:solidFill>
                  <a:schemeClr val="tx1"/>
                </a:solidFill>
                <a:effectLst/>
                <a:latin typeface="+mn-lt"/>
                <a:ea typeface="+mn-ea"/>
                <a:cs typeface="+mn-cs"/>
              </a:rPr>
              <a:t> receptors - would suggest it may lead to high blood pressure by causing constriction of the blood vessels, which would make the drug more dangerous.”</a:t>
            </a:r>
          </a:p>
          <a:p>
            <a:r>
              <a:rPr lang="en-US" sz="1000" b="0" i="0" kern="1200" dirty="0" smtClean="0">
                <a:solidFill>
                  <a:schemeClr val="tx1"/>
                </a:solidFill>
                <a:effectLst/>
                <a:latin typeface="+mn-lt"/>
                <a:ea typeface="+mn-ea"/>
                <a:cs typeface="+mn-cs"/>
              </a:rPr>
              <a:t/>
            </a:r>
            <a:br>
              <a:rPr lang="en-US" sz="1000" b="0" i="0" kern="1200" dirty="0" smtClean="0">
                <a:solidFill>
                  <a:schemeClr val="tx1"/>
                </a:solidFill>
                <a:effectLst/>
                <a:latin typeface="+mn-lt"/>
                <a:ea typeface="+mn-ea"/>
                <a:cs typeface="+mn-cs"/>
              </a:rPr>
            </a:br>
            <a:r>
              <a:rPr lang="en-US" sz="1000" dirty="0" smtClean="0"/>
              <a:t>Photo credit: www.drugfree.org.</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115</a:t>
            </a:fld>
            <a:endParaRPr lang="en-US" dirty="0"/>
          </a:p>
        </p:txBody>
      </p:sp>
    </p:spTree>
    <p:extLst>
      <p:ext uri="{BB962C8B-B14F-4D97-AF65-F5344CB8AC3E}">
        <p14:creationId xmlns:p14="http://schemas.microsoft.com/office/powerpoint/2010/main" val="111664354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a:t>
            </a:r>
            <a:r>
              <a:rPr lang="en-US" sz="1000" baseline="0" dirty="0" smtClean="0"/>
              <a:t> order to drink codeine cough syrup, which has a taste to discourage abuse, a sweet substance, such as Karo syrup or jolly ranchers other other sweet candies are dissolved with the cough syrup and a soft drink. Drinking codeine syrup has been a problem in select areas of the U.S. (such as Texas) since the late 1990s, and it has been popularized and continues to be popular through rap or hip-hop music that “glorifies” the drinking of this substance.</a:t>
            </a:r>
          </a:p>
          <a:p>
            <a:endParaRPr lang="en-US" sz="1000" baseline="0" dirty="0" smtClean="0"/>
          </a:p>
          <a:p>
            <a:pPr rtl="0"/>
            <a:r>
              <a:rPr lang="en-US" sz="1000" b="1" baseline="0" dirty="0" smtClean="0"/>
              <a:t>REFERENCE: </a:t>
            </a:r>
          </a:p>
          <a:p>
            <a:pPr rtl="0"/>
            <a:r>
              <a:rPr lang="en-US" sz="1000" baseline="0" dirty="0" smtClean="0"/>
              <a:t>Elwood, W.N. (1999). </a:t>
            </a:r>
            <a:r>
              <a:rPr lang="en-US" sz="1000" i="1" kern="1200" dirty="0" smtClean="0">
                <a:solidFill>
                  <a:schemeClr val="tx1"/>
                </a:solidFill>
                <a:effectLst/>
                <a:latin typeface="+mn-lt"/>
                <a:ea typeface="+mn-ea"/>
                <a:cs typeface="+mn-cs"/>
              </a:rPr>
              <a:t>Leaning</a:t>
            </a:r>
            <a:r>
              <a:rPr lang="en-US" sz="1000" i="1" kern="1200" baseline="0" dirty="0" smtClean="0">
                <a:solidFill>
                  <a:schemeClr val="tx1"/>
                </a:solidFill>
                <a:effectLst/>
                <a:latin typeface="+mn-lt"/>
                <a:ea typeface="+mn-ea"/>
                <a:cs typeface="+mn-cs"/>
              </a:rPr>
              <a:t> </a:t>
            </a:r>
            <a:r>
              <a:rPr lang="en-US" sz="1000" i="1" kern="1200" dirty="0" smtClean="0">
                <a:solidFill>
                  <a:schemeClr val="tx1"/>
                </a:solidFill>
                <a:effectLst/>
                <a:latin typeface="+mn-lt"/>
                <a:ea typeface="+mn-ea"/>
                <a:cs typeface="+mn-cs"/>
              </a:rPr>
              <a:t>on syrup:</a:t>
            </a:r>
            <a:r>
              <a:rPr lang="en-US" sz="1000" i="1" kern="1200" baseline="0" dirty="0" smtClean="0">
                <a:solidFill>
                  <a:schemeClr val="tx1"/>
                </a:solidFill>
                <a:effectLst/>
                <a:latin typeface="+mn-lt"/>
                <a:ea typeface="+mn-ea"/>
                <a:cs typeface="+mn-cs"/>
              </a:rPr>
              <a:t> </a:t>
            </a:r>
            <a:r>
              <a:rPr lang="en-US" sz="1000" i="1" kern="1200" dirty="0" smtClean="0">
                <a:solidFill>
                  <a:schemeClr val="tx1"/>
                </a:solidFill>
                <a:effectLst/>
                <a:latin typeface="+mn-lt"/>
                <a:ea typeface="+mn-ea"/>
                <a:cs typeface="+mn-cs"/>
              </a:rPr>
              <a:t>The misuse</a:t>
            </a:r>
            <a:r>
              <a:rPr lang="en-US" sz="1000" i="1" kern="1200" baseline="0" dirty="0" smtClean="0">
                <a:solidFill>
                  <a:schemeClr val="tx1"/>
                </a:solidFill>
                <a:effectLst/>
                <a:latin typeface="+mn-lt"/>
                <a:ea typeface="+mn-ea"/>
                <a:cs typeface="+mn-cs"/>
              </a:rPr>
              <a:t> </a:t>
            </a:r>
            <a:r>
              <a:rPr lang="en-US" sz="1000" i="1" kern="1200" dirty="0" smtClean="0">
                <a:solidFill>
                  <a:schemeClr val="tx1"/>
                </a:solidFill>
                <a:effectLst/>
                <a:latin typeface="+mn-lt"/>
                <a:ea typeface="+mn-ea"/>
                <a:cs typeface="+mn-cs"/>
              </a:rPr>
              <a:t>of opioid cough</a:t>
            </a:r>
            <a:r>
              <a:rPr lang="en-US" sz="1000" i="1" kern="1200" baseline="0" dirty="0" smtClean="0">
                <a:solidFill>
                  <a:schemeClr val="tx1"/>
                </a:solidFill>
                <a:effectLst/>
                <a:latin typeface="+mn-lt"/>
                <a:ea typeface="+mn-ea"/>
                <a:cs typeface="+mn-cs"/>
              </a:rPr>
              <a:t> </a:t>
            </a:r>
            <a:r>
              <a:rPr lang="en-US" sz="1000" i="1" kern="1200" dirty="0" smtClean="0">
                <a:solidFill>
                  <a:schemeClr val="tx1"/>
                </a:solidFill>
                <a:effectLst/>
                <a:latin typeface="+mn-lt"/>
                <a:ea typeface="+mn-ea"/>
                <a:cs typeface="+mn-cs"/>
              </a:rPr>
              <a:t>syrup in Houston</a:t>
            </a:r>
            <a:r>
              <a:rPr lang="en-US" sz="1000" kern="1200" baseline="0" dirty="0" smtClean="0">
                <a:solidFill>
                  <a:schemeClr val="tx1"/>
                </a:solidFill>
                <a:effectLst/>
                <a:latin typeface="+mn-lt"/>
                <a:ea typeface="+mn-ea"/>
                <a:cs typeface="+mn-cs"/>
              </a:rPr>
              <a:t>. Available online at: http://www.utexas.edu/research/cswr/gcattc/documents/sippingonsyrup.pdf.  </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116</a:t>
            </a:fld>
            <a:endParaRPr lang="en-US" dirty="0"/>
          </a:p>
        </p:txBody>
      </p:sp>
    </p:spTree>
    <p:extLst>
      <p:ext uri="{BB962C8B-B14F-4D97-AF65-F5344CB8AC3E}">
        <p14:creationId xmlns:p14="http://schemas.microsoft.com/office/powerpoint/2010/main" val="379260086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Drank and Lean are made of codeine/promethazine cough syrup, soda (such as Mountain Dew/Sprite), and fruit candy (such as Jolly Rancher). It may have originated as early as the 1960s, and became popular in Texas in the early 1990s. It spread through the southern states, then nationwide. It’s mentioned in rap and hip-hop music (2000: “Three Mafia” song “Sippin’ on Some Syrup”, "Rainbow Colors“ (feat. Lil’ Flip) and use by singers such as Lil’ Wayne). Side effects from the codeine (opiate) include sedation, pain relief, and euphoria. Side effects from the promethazine (antihistamine) include sedation; it potentiates codeine, and may be more lethal than the codeine.</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117</a:t>
            </a:fld>
            <a:endParaRPr lang="en-US" dirty="0"/>
          </a:p>
        </p:txBody>
      </p:sp>
    </p:spTree>
    <p:extLst>
      <p:ext uri="{BB962C8B-B14F-4D97-AF65-F5344CB8AC3E}">
        <p14:creationId xmlns:p14="http://schemas.microsoft.com/office/powerpoint/2010/main" val="257272941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Sizzurp, which contains</a:t>
            </a:r>
            <a:r>
              <a:rPr lang="en-US" sz="1000" baseline="0" dirty="0" smtClean="0"/>
              <a:t> alcohol, is sold in liquor stores, although there are different stories as to whether or not it continues to be bottled and sold in U.S.-based alcohol outlets.</a:t>
            </a:r>
            <a:endParaRPr lang="en-US" sz="1000"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118</a:t>
            </a:fld>
            <a:endParaRPr lang="en-US" dirty="0"/>
          </a:p>
        </p:txBody>
      </p:sp>
    </p:spTree>
    <p:extLst>
      <p:ext uri="{BB962C8B-B14F-4D97-AF65-F5344CB8AC3E}">
        <p14:creationId xmlns:p14="http://schemas.microsoft.com/office/powerpoint/2010/main" val="23163509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This</a:t>
            </a:r>
            <a:r>
              <a:rPr lang="en-US" sz="1000" b="0" baseline="0" dirty="0" smtClean="0"/>
              <a:t> slide describes a method reported on the Internet regarding how to make Dabs, shatter wax, etc. that can be used in vaporizer pens (see next slide for a picture of the pen). Besides placing in a pen that is similar to an electronic cigarette, the wax can be heated on the end of a knife or pin and inhaled.</a:t>
            </a:r>
            <a:endParaRPr lang="en-US" sz="1000" b="0" dirty="0"/>
          </a:p>
        </p:txBody>
      </p:sp>
      <p:sp>
        <p:nvSpPr>
          <p:cNvPr id="4" name="Slide Number Placeholder 3"/>
          <p:cNvSpPr>
            <a:spLocks noGrp="1"/>
          </p:cNvSpPr>
          <p:nvPr>
            <p:ph type="sldNum" sz="quarter" idx="10"/>
          </p:nvPr>
        </p:nvSpPr>
        <p:spPr/>
        <p:txBody>
          <a:bodyPr/>
          <a:lstStyle/>
          <a:p>
            <a:fld id="{86BA35F5-4231-48C4-90E5-5F88AF55E37D}" type="slidenum">
              <a:rPr lang="en-US" smtClean="0"/>
              <a:t>119</a:t>
            </a:fld>
            <a:endParaRPr lang="en-US" dirty="0"/>
          </a:p>
        </p:txBody>
      </p:sp>
    </p:spTree>
    <p:extLst>
      <p:ext uri="{BB962C8B-B14F-4D97-AF65-F5344CB8AC3E}">
        <p14:creationId xmlns:p14="http://schemas.microsoft.com/office/powerpoint/2010/main" val="192382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slide summarizes several groups of psychoactive substances, including the older plant-derived versions and the latest chemical substances, which mimic some of the effects</a:t>
            </a:r>
            <a:r>
              <a:rPr lang="en-US" sz="1000" baseline="0" dirty="0" smtClean="0"/>
              <a:t> of those drugs derived from plants</a:t>
            </a:r>
            <a:r>
              <a:rPr lang="en-US" sz="1000" dirty="0" smtClean="0"/>
              <a:t>. Synthetic</a:t>
            </a:r>
            <a:r>
              <a:rPr lang="en-US" sz="1000" baseline="0" dirty="0" smtClean="0"/>
              <a:t> drugs are chemical creations that are made to cause the same changes in the user’s body as illegal drugs derived from plants (e.g., marijuana, cocaine). </a:t>
            </a:r>
            <a:r>
              <a:rPr lang="en-US" sz="1000" dirty="0" smtClean="0"/>
              <a:t>Today, we will talk about</a:t>
            </a:r>
            <a:r>
              <a:rPr lang="en-US" sz="1000" baseline="0" dirty="0" smtClean="0"/>
              <a:t> each of these categories. The first set of substances is tryptamines, which are featured in the yellow box. The tryptamines are related to psilocin, and they have hallucinogenic effects. Psilocybin is obtained from certain mushrooms that contain psilocin. The drugs in the 2C-x circle (yellow box) are synthetic hallucinogens which are becoming more common today. The green box contains the chemicals known as synthetic cannabinoids, which will be covered in more detail in a few minutes. Dissociatives (purple box) are related to ketamine and PCP. Opioids/sedatives (in the blue box) originate from the opiate poppy, but there are now synthetic psychoactive opioid substances that are used recreationally. One such synthetic opioid is MPPP, which is a synthetic analog of pethidine (known as Demerol in the U.S.); other synthetic opioids are variations of fentanyl and tramadol. Several types of stimulants are included in the pink/red box. The piperazines are central nervous system stimulants, and users can combine BZP and TFMPP to produce effects similar to ecstasy. The phenethylamines are based on beta ketones, which are central nervous system stimulants, and serve as the foundation of synthetic cathinones. Also included in the pink/red box are psychedelic and cyclized amphetamines, which are similar to amphetamine. The 2C-x drugs are related to mescaline, which is a hallucinogen that is found in the peyote cactus. </a:t>
            </a:r>
          </a:p>
        </p:txBody>
      </p:sp>
      <p:sp>
        <p:nvSpPr>
          <p:cNvPr id="4" name="Slide Number Placeholder 3"/>
          <p:cNvSpPr>
            <a:spLocks noGrp="1"/>
          </p:cNvSpPr>
          <p:nvPr>
            <p:ph type="sldNum" sz="quarter" idx="10"/>
          </p:nvPr>
        </p:nvSpPr>
        <p:spPr/>
        <p:txBody>
          <a:bodyPr/>
          <a:lstStyle/>
          <a:p>
            <a:fld id="{86BA35F5-4231-48C4-90E5-5F88AF55E37D}" type="slidenum">
              <a:rPr lang="en-US" smtClean="0"/>
              <a:t>12</a:t>
            </a:fld>
            <a:endParaRPr lang="en-US" dirty="0"/>
          </a:p>
        </p:txBody>
      </p:sp>
    </p:spTree>
    <p:extLst>
      <p:ext uri="{BB962C8B-B14F-4D97-AF65-F5344CB8AC3E}">
        <p14:creationId xmlns:p14="http://schemas.microsoft.com/office/powerpoint/2010/main" val="31465629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Vapor</a:t>
            </a:r>
            <a:r>
              <a:rPr lang="en-US" sz="1000" b="0" baseline="0" dirty="0" smtClean="0"/>
              <a:t> pens are similar to electronic cigarettes in that they can be used to heat and smoke hash oil or THC with no odor. This is a fairly new method of using THC and while those who are involved in using THC may know about it, people who work with youths should become familiar with it in order to identify those whose use may not be obvious because of the lack of the odor.</a:t>
            </a:r>
            <a:endParaRPr lang="en-US" sz="1000" b="0" dirty="0"/>
          </a:p>
        </p:txBody>
      </p:sp>
      <p:sp>
        <p:nvSpPr>
          <p:cNvPr id="4" name="Slide Number Placeholder 3"/>
          <p:cNvSpPr>
            <a:spLocks noGrp="1"/>
          </p:cNvSpPr>
          <p:nvPr>
            <p:ph type="sldNum" sz="quarter" idx="10"/>
          </p:nvPr>
        </p:nvSpPr>
        <p:spPr/>
        <p:txBody>
          <a:bodyPr/>
          <a:lstStyle/>
          <a:p>
            <a:fld id="{86BA35F5-4231-48C4-90E5-5F88AF55E37D}" type="slidenum">
              <a:rPr lang="en-US" smtClean="0"/>
              <a:t>120</a:t>
            </a:fld>
            <a:endParaRPr lang="en-US" dirty="0"/>
          </a:p>
        </p:txBody>
      </p:sp>
    </p:spTree>
    <p:extLst>
      <p:ext uri="{BB962C8B-B14F-4D97-AF65-F5344CB8AC3E}">
        <p14:creationId xmlns:p14="http://schemas.microsoft.com/office/powerpoint/2010/main" val="372192373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final </a:t>
            </a:r>
            <a:r>
              <a:rPr lang="en-US" sz="1000" baseline="0" dirty="0" smtClean="0"/>
              <a:t>section of the presentation contains a couple of case examples (small group activities), two sample clinical treatment protocols, key points, and resources for continued learning. Synthetic drug composition and dosage varies significantly, making diagnosis challenging, and leading to greater risk of overdose and other adverse reactions.</a:t>
            </a:r>
          </a:p>
          <a:p>
            <a:endParaRPr lang="en-US" sz="1000" baseline="0" dirty="0" smtClean="0"/>
          </a:p>
          <a:p>
            <a:r>
              <a:rPr lang="en-US" sz="1000" baseline="0" dirty="0" smtClean="0"/>
              <a:t>Photo credit: NIDA, 2013.</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121</a:t>
            </a:fld>
            <a:endParaRPr lang="en-US" dirty="0"/>
          </a:p>
        </p:txBody>
      </p:sp>
    </p:spTree>
    <p:extLst>
      <p:ext uri="{BB962C8B-B14F-4D97-AF65-F5344CB8AC3E}">
        <p14:creationId xmlns:p14="http://schemas.microsoft.com/office/powerpoint/2010/main" val="255146096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000" b="1" dirty="0" smtClean="0"/>
              <a:t>NOTE: Case Study</a:t>
            </a:r>
            <a:r>
              <a:rPr lang="en-US" sz="1000" b="1" baseline="0" dirty="0" smtClean="0"/>
              <a:t> #1 deals with prevention messages, while Case Study #2 deals with treatment issues.  Your first option is to select the Case Study that is most appropriate to your audience and have the training participants complete the Case Study using the following instructions.  Alternately, you can divide the participants in half and have one group work on the prevention Case Study and the other group work on the treatment Case Study.  If you select option #2, please keep in mind you will need a longer debriefing period to review both discussions.</a:t>
            </a:r>
            <a:endParaRPr lang="en-US" sz="1000" b="1" dirty="0" smtClean="0"/>
          </a:p>
          <a:p>
            <a:pPr marL="171450" indent="-171450"/>
            <a:endParaRPr lang="en-US" sz="1000" b="1" dirty="0" smtClean="0"/>
          </a:p>
          <a:p>
            <a:pPr marL="171450" indent="-171450"/>
            <a:r>
              <a:rPr lang="en-US" sz="1000" b="1" dirty="0" smtClean="0"/>
              <a:t>INSTRUCTIONS</a:t>
            </a:r>
          </a:p>
          <a:p>
            <a:pPr marL="171450" indent="-171450">
              <a:buFontTx/>
              <a:buAutoNum type="arabicPeriod"/>
            </a:pPr>
            <a:r>
              <a:rPr lang="en-US" sz="1000" dirty="0" smtClean="0"/>
              <a:t>Read the case study aloud. </a:t>
            </a:r>
          </a:p>
          <a:p>
            <a:pPr marL="171450" indent="-171450">
              <a:buFontTx/>
              <a:buAutoNum type="arabicPeriod"/>
            </a:pPr>
            <a:r>
              <a:rPr lang="en-US" sz="1000" dirty="0" smtClean="0"/>
              <a:t>Ask participants to break into pairs or small groups (depending on the size of the audience), and spend 5-10 minutes discussing the questions.</a:t>
            </a:r>
          </a:p>
          <a:p>
            <a:pPr marL="171450" indent="-171450">
              <a:buFontTx/>
              <a:buAutoNum type="arabicPeriod"/>
            </a:pPr>
            <a:r>
              <a:rPr lang="en-US" sz="1000" dirty="0" smtClean="0"/>
              <a:t>De-brief as a full group for 5-10 minutes. Ask for volunteers to briefly share responses to the discussion questions.</a:t>
            </a:r>
          </a:p>
          <a:p>
            <a:pPr marL="171450" indent="-171450"/>
            <a:endParaRPr lang="en-US" sz="1000" dirty="0" smtClean="0"/>
          </a:p>
          <a:p>
            <a:pPr marL="171450" indent="-171450"/>
            <a:r>
              <a:rPr lang="en-US" sz="1000" b="1" dirty="0" smtClean="0"/>
              <a:t>CONSIDERATIONS FOR DEBRIEFING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How would you discuss this issue in terms of maintaining trust but also being able to point out the possible dangers from using one of these synthetic drugs? You will not know the dosage level, the contents (which are constantly changing),</a:t>
            </a:r>
            <a:r>
              <a:rPr lang="en-US" sz="1000" baseline="0" dirty="0" smtClean="0"/>
              <a:t> where the drug originated (probably China</a:t>
            </a:r>
            <a:r>
              <a:rPr lang="en-US" sz="1000" dirty="0" smtClean="0"/>
              <a:t>), or why</a:t>
            </a:r>
            <a:r>
              <a:rPr lang="en-US" sz="1000" baseline="0" dirty="0" smtClean="0"/>
              <a:t> the user is seeking </a:t>
            </a:r>
            <a:r>
              <a:rPr lang="en-US" sz="1000" dirty="0" smtClean="0"/>
              <a:t>the stimulant effects of the synthetic substance. If</a:t>
            </a:r>
            <a:r>
              <a:rPr lang="en-US" sz="1000" baseline="0" dirty="0" smtClean="0"/>
              <a:t> the substance in question is </a:t>
            </a:r>
            <a:r>
              <a:rPr lang="en-US" sz="1000" dirty="0" smtClean="0"/>
              <a:t>synthetic cannabis, why are they taking it, given that it has much worse symptoms than regular marijuana? What if</a:t>
            </a:r>
            <a:r>
              <a:rPr lang="en-US" sz="1000" baseline="0" dirty="0" smtClean="0"/>
              <a:t> there is a </a:t>
            </a:r>
            <a:r>
              <a:rPr lang="en-US" sz="1000" dirty="0" smtClean="0"/>
              <a:t>possibility that the synthetic marijuana taken is one that</a:t>
            </a:r>
            <a:r>
              <a:rPr lang="en-US" sz="1000" baseline="0" dirty="0" smtClean="0"/>
              <a:t> is identified by a new toxicology </a:t>
            </a:r>
            <a:r>
              <a:rPr lang="en-US" sz="1000" dirty="0" smtClean="0"/>
              <a:t>test? Are there other ways to relax and be happy rather than using cannabis (synthetic or not). This conversation</a:t>
            </a:r>
            <a:r>
              <a:rPr lang="en-US" sz="1000" baseline="0" dirty="0" smtClean="0"/>
              <a:t> could </a:t>
            </a:r>
            <a:r>
              <a:rPr lang="en-US" sz="1000" dirty="0" smtClean="0"/>
              <a:t>lead into a discussion of what you would tell a regular marijuana user.</a:t>
            </a:r>
          </a:p>
          <a:p>
            <a:pPr marL="171450" indent="-171450"/>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122</a:t>
            </a:fld>
            <a:endParaRPr lang="en-US" dirty="0"/>
          </a:p>
        </p:txBody>
      </p:sp>
    </p:spTree>
    <p:extLst>
      <p:ext uri="{BB962C8B-B14F-4D97-AF65-F5344CB8AC3E}">
        <p14:creationId xmlns:p14="http://schemas.microsoft.com/office/powerpoint/2010/main" val="358854434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000" b="1" dirty="0" smtClean="0"/>
              <a:t>NOTE: Case Study</a:t>
            </a:r>
            <a:r>
              <a:rPr lang="en-US" sz="1000" b="1" baseline="0" dirty="0" smtClean="0"/>
              <a:t> #1 deals with prevention messages, while Case Study #2 deals with treatment issues.  Your first option is to select the Case Study that is most appropriate to your audience and have the training participants complete the Case Study using the following instructions.  Alternately, you can divide the participants in half and have one group work on the prevention Case Study and the other group work on the treatment Case Study.  If you select option #2, please keep in mind you will need a longer debriefing period to review both discussions.</a:t>
            </a:r>
            <a:endParaRPr lang="en-US" sz="1000" b="1" dirty="0" smtClean="0"/>
          </a:p>
          <a:p>
            <a:pPr marL="171450" indent="-171450"/>
            <a:endParaRPr lang="en-US" sz="1000" b="1" dirty="0" smtClean="0"/>
          </a:p>
          <a:p>
            <a:pPr marL="171450" indent="-171450"/>
            <a:r>
              <a:rPr lang="en-US" sz="1000" b="1" dirty="0" smtClean="0"/>
              <a:t>INSTRUCTIONS</a:t>
            </a:r>
          </a:p>
          <a:p>
            <a:pPr marL="171450" indent="-171450">
              <a:buFontTx/>
              <a:buAutoNum type="arabicPeriod"/>
            </a:pPr>
            <a:r>
              <a:rPr lang="en-US" sz="1000" dirty="0" smtClean="0"/>
              <a:t>Read the case study aloud. </a:t>
            </a:r>
          </a:p>
          <a:p>
            <a:pPr marL="171450" indent="-171450">
              <a:buFontTx/>
              <a:buAutoNum type="arabicPeriod"/>
            </a:pPr>
            <a:r>
              <a:rPr lang="en-US" sz="1000" dirty="0" smtClean="0"/>
              <a:t>Ask participants to break into pairs or small groups (depending on the size of the audience), and spend 5-10 minutes discussing the questions.</a:t>
            </a:r>
          </a:p>
          <a:p>
            <a:pPr marL="171450" indent="-171450">
              <a:buFontTx/>
              <a:buAutoNum type="arabicPeriod"/>
            </a:pPr>
            <a:r>
              <a:rPr lang="en-US" sz="1000" dirty="0" smtClean="0"/>
              <a:t>De-brief as a full group for 5-10 minutes. Ask for volunteers to briefly share responses to the discussion questions.</a:t>
            </a:r>
          </a:p>
          <a:p>
            <a:pPr marL="171450" indent="-171450"/>
            <a:endParaRPr lang="en-US" sz="1200" dirty="0" smtClean="0"/>
          </a:p>
          <a:p>
            <a:pPr marL="171450" indent="-171450"/>
            <a:endParaRPr lang="en-US" sz="1200" b="1"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123</a:t>
            </a:fld>
            <a:endParaRPr lang="en-US" dirty="0"/>
          </a:p>
        </p:txBody>
      </p:sp>
    </p:spTree>
    <p:extLst>
      <p:ext uri="{BB962C8B-B14F-4D97-AF65-F5344CB8AC3E}">
        <p14:creationId xmlns:p14="http://schemas.microsoft.com/office/powerpoint/2010/main" val="358854434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CONSIDERATIONS FOR DEBRIEFING</a:t>
            </a:r>
            <a:endParaRPr lang="en-US" sz="1000" b="1" baseline="0" dirty="0" smtClean="0"/>
          </a:p>
          <a:p>
            <a:r>
              <a:rPr lang="en-US" sz="1000" dirty="0" smtClean="0"/>
              <a:t>Assessment</a:t>
            </a:r>
            <a:r>
              <a:rPr lang="en-US" sz="1000" baseline="0" dirty="0" smtClean="0"/>
              <a:t> should include information on substance use and mental health symptoms.  Just because there is a time connection between the onset of symptoms does not mean that the mental health symptoms resulted from Spice use. The client should be medically evaluated for any issues he is facing in addition to being evaluated for danger to self and others. Depending on his use history, this youth may need only a brief intervention with follow-up, a brief treatment, or a full treatment episode.  More information is needed to determine this. Assessment and intervention should be as comprehensive as possible, including assessment for alcohol, over-the-counter medicines, prescription medications, synthetic drugs, and illicit drugs.</a:t>
            </a:r>
          </a:p>
          <a:p>
            <a:endParaRPr lang="en-US" sz="1000" baseline="0" dirty="0" smtClean="0"/>
          </a:p>
          <a:p>
            <a:r>
              <a:rPr lang="en-US" sz="1000" b="1" baseline="0" dirty="0" smtClean="0"/>
              <a:t>Additional Information for the Trainer(s)</a:t>
            </a:r>
          </a:p>
          <a:p>
            <a:r>
              <a:rPr lang="en-US" sz="1000" baseline="0" dirty="0" smtClean="0"/>
              <a:t>According to a Letter to the Editor published in Schizophrenia Research in 2010, it is established that cannabis consumption cannot only trigger psychotic episodes but also predisposes for the development of lasting paranoid schizophrenia in a dose dependent manner. Patients with a positive family history are at a higher risk for such drug induced schizophrenic disorders. Cross-reactions between different drugs to trigger recurrence of schizophrenic episodes are rare. </a:t>
            </a:r>
          </a:p>
          <a:p>
            <a:endParaRPr lang="en-US" sz="1000" baseline="0" dirty="0" smtClean="0"/>
          </a:p>
          <a:p>
            <a:r>
              <a:rPr lang="en-US" sz="1000" b="1" baseline="0" dirty="0" smtClean="0"/>
              <a:t>REFERENCE: </a:t>
            </a:r>
            <a:r>
              <a:rPr lang="en-US" sz="1000" baseline="0" dirty="0" smtClean="0"/>
              <a:t>M</a:t>
            </a:r>
            <a:r>
              <a:rPr lang="el-GR" sz="1000" baseline="0" dirty="0" smtClean="0"/>
              <a:t>ϋ</a:t>
            </a:r>
            <a:r>
              <a:rPr lang="en-US" sz="1000" baseline="0" dirty="0" smtClean="0"/>
              <a:t>ller, H., Sperling, W., Köhmann, M., Hutner, H.B., Kornhuber, J., and Maler, J.-M. (2010). Letter to the Editor. </a:t>
            </a:r>
            <a:r>
              <a:rPr lang="en-US" sz="1000" i="1" baseline="0" dirty="0" smtClean="0"/>
              <a:t>Schizophrenia Research</a:t>
            </a:r>
            <a:r>
              <a:rPr lang="en-US" sz="1000" baseline="0" dirty="0" smtClean="0"/>
              <a:t>, 118, 309-310.</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124</a:t>
            </a:fld>
            <a:endParaRPr lang="en-US" dirty="0"/>
          </a:p>
        </p:txBody>
      </p:sp>
    </p:spTree>
    <p:extLst>
      <p:ext uri="{BB962C8B-B14F-4D97-AF65-F5344CB8AC3E}">
        <p14:creationId xmlns:p14="http://schemas.microsoft.com/office/powerpoint/2010/main" val="234337443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Synthetic marijuana users who have been taken to Poison Control Centers report symptoms that include rapid heart rate, vomiting, agitation, confusion, and hallucinations. The drug can also raise blood pressure and cause reduced blood supply to the heart (myocardial ischemia), and in a few cases has been associated with heart attacks. Regular users may experience withdrawal and addiction symptoms.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125</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Any patient with unfavorable symptoms after a synthetic cannabinoid exposure should be directed to an emergency room via ambulance as it is difficult to ascertain the exact drugs involved in synthetic cannabinoid exposure. A Regional Poison Control Center should be consulted. Acute management consists of supportive care with the use of benzodiazepines, if needed, for the control of agitation and anxiety. In general, all patients should be observed until the resolution of abnormal vital signs, vomiting, and psychiatric symptoms. It is important to note that the common symptoms described with synthetic cannabinoid exposure such as agitation and tachycardia are not typical of those seen with marijuana exposure, making the diagnosis more difficult. Although there is no antidote for HMA exposure, there are agents being studied. CB1 antagonists, such as SR141716, have been found that may reverse the psychotropic effects of marijuana. Animal models have also shown that naltrexone may attenuate THC’s effects. These agents may become more relevant if the use of synthetic cannabinoids continue to rise.</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126</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Patients report nausea, vomiting, fatigue, flushed face, sweating and that the high is fast but the crash is heavy.  In some cases they have reported using synthetic salts when coming off heroin. Patients say it is a horrible high but they are drawn back to it.   As a psychoactive experience the reports are varying and can appear similar to amphetamines and/or hallucinogens with increased energy, euphoria and hallucinations or other distortions of perception.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2013 Miotto et al. article in </a:t>
            </a:r>
            <a:r>
              <a:rPr lang="en-US" sz="1000" i="1" kern="1200" dirty="0" smtClean="0">
                <a:solidFill>
                  <a:schemeClr val="tx1"/>
                </a:solidFill>
                <a:effectLst/>
                <a:latin typeface="+mn-lt"/>
                <a:ea typeface="+mn-ea"/>
                <a:cs typeface="+mn-cs"/>
              </a:rPr>
              <a:t>Drug and Alcohol Dependence </a:t>
            </a:r>
            <a:r>
              <a:rPr lang="en-US" sz="1000" kern="1200" dirty="0" smtClean="0">
                <a:solidFill>
                  <a:schemeClr val="tx1"/>
                </a:solidFill>
                <a:effectLst/>
                <a:latin typeface="+mn-lt"/>
                <a:ea typeface="+mn-ea"/>
                <a:cs typeface="+mn-cs"/>
              </a:rPr>
              <a:t>lists several additional</a:t>
            </a:r>
            <a:r>
              <a:rPr lang="en-US" sz="1000" kern="1200" baseline="0" dirty="0" smtClean="0">
                <a:solidFill>
                  <a:schemeClr val="tx1"/>
                </a:solidFill>
                <a:effectLst/>
                <a:latin typeface="+mn-lt"/>
                <a:ea typeface="+mn-ea"/>
                <a:cs typeface="+mn-cs"/>
              </a:rPr>
              <a:t> bath salt clinical case reports.</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127</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After initial assessment of airway, breathing, and circulation, supportive care is the mainstay of therapy based on management of other sympathomimetic conditions. Aggressive sedation with benzodiazepines is indicated for agitation, seizures, tachycardia, and hypertension. Extreme hypertension that persists despite benzodiazepines may be treated with titratable vasodilators. Beta blockers should be avoided due to the potential to cause unopposed alpha-adrenergic stimulation, worsening the hypertension. Significant hyperthermia may require passive or active cooling. All moderately to severe symptomatic patients should have an electrocardiogram (ECG), be placed on a cardiac monitor, and receive serial temperature checks. Lab studies including electrolytes, renal and liver function tests, cardiac markers and creatine kinase should be considered, as should testing for co-ingestants or adulterants. Asymptomatic patients with no other suspected co-ingestions or psychiatric symptoms generally may be discharged. In a case series of 35 patients who presented to the ED after using bath salts, 26% were admitted to an intensive care unit.</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Benzodiazepines are generally recommended to treat the sympathetic overstimulation caused by synthetic cathinones. Administering anti-psychotic medication to treat symptoms of drug-induced psychosis may lower the threshold for seizures, which is already a concern with substances such as MDPV. High doses of sedatives may be necessary to prevent users from harming themselves and others. MDPV produces psychoactive effects with as little as 3-5 mg, but packages may contain doses up to 50 mg.</a:t>
            </a:r>
          </a:p>
        </p:txBody>
      </p:sp>
      <p:sp>
        <p:nvSpPr>
          <p:cNvPr id="4" name="Slide Number Placeholder 3"/>
          <p:cNvSpPr>
            <a:spLocks noGrp="1"/>
          </p:cNvSpPr>
          <p:nvPr>
            <p:ph type="sldNum" sz="quarter" idx="10"/>
          </p:nvPr>
        </p:nvSpPr>
        <p:spPr/>
        <p:txBody>
          <a:bodyPr/>
          <a:lstStyle/>
          <a:p>
            <a:fld id="{86BA35F5-4231-48C4-90E5-5F88AF55E37D}" type="slidenum">
              <a:rPr lang="en-US" smtClean="0"/>
              <a:t>128</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Poison centers are open 24 hours a day, seven days a week, every day of the year for poisoning emergencies and for informational calls. The centers have physicians who are experts in toxicology on staff, as well as trained staff to answer calls to help identify pills, explain the effects, etc. The centers also provide expert advice and work with rural EMS staff and small hospitals that do not normally see unusual cases. They also serve as an early warning system on the emergence of dangers to children of new chemical products and they were the first to identify synthetic cathinones and publish information on chemical nature of these drugs and document the first reports of adverse reactions in the US.</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The common telephone help number is 1-800-222-1222.</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129</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p:spPr>
      </p:sp>
      <p:sp>
        <p:nvSpPr>
          <p:cNvPr id="141315" name="Rectangle 3"/>
          <p:cNvSpPr>
            <a:spLocks noGrp="1"/>
          </p:cNvSpPr>
          <p:nvPr>
            <p:ph type="body" idx="1"/>
          </p:nvPr>
        </p:nvSpPr>
        <p:spPr>
          <a:noFill/>
          <a:ln/>
        </p:spPr>
        <p:txBody>
          <a:bodyPr/>
          <a:lstStyle/>
          <a:p>
            <a:pPr marL="0" indent="0">
              <a:buNone/>
            </a:pPr>
            <a:r>
              <a:rPr lang="en-GB" sz="1000" dirty="0" smtClean="0"/>
              <a:t>While </a:t>
            </a:r>
            <a:r>
              <a:rPr lang="en-GB" sz="1000" dirty="0"/>
              <a:t>there are many reasons for the initiation into and continued use of alcohol and drugs, key motivators pivot around the main factors included in the slide. </a:t>
            </a:r>
            <a:r>
              <a:rPr lang="en-GB" sz="1000" dirty="0" smtClean="0"/>
              <a:t>People </a:t>
            </a:r>
            <a:r>
              <a:rPr lang="en-GB" sz="1000" dirty="0"/>
              <a:t>may start to experiment because of peer pressure, or for medical reasons—particularly as a way to alleviate physical pain. </a:t>
            </a:r>
            <a:r>
              <a:rPr lang="en-GB" sz="1000" dirty="0" smtClean="0"/>
              <a:t>After </a:t>
            </a:r>
            <a:r>
              <a:rPr lang="en-GB" sz="1000" dirty="0"/>
              <a:t>initiation to alcohol/drug use, there are many reasons people continue to use these substances—they may be good ways to relieve stress or pain, or ways to help people function better in specific situations. For example, alcohol may help some people feel more at ease in social situations, while stimulant drugs like cocaine may help some people stay alert and focused while working</a:t>
            </a:r>
            <a:r>
              <a:rPr lang="en-GB" sz="1000" dirty="0" smtClean="0"/>
              <a:t>. Also</a:t>
            </a:r>
            <a:r>
              <a:rPr lang="en-GB" sz="1000" dirty="0"/>
              <a:t>, because of their effects on neurotransmitters, these substances may help alleviate the symptoms of mental health disorders for some individuals. </a:t>
            </a:r>
            <a:r>
              <a:rPr lang="en-GB" sz="1000" dirty="0" smtClean="0"/>
              <a:t>These </a:t>
            </a:r>
            <a:r>
              <a:rPr lang="en-GB" sz="1000" dirty="0"/>
              <a:t>motivators are not mutually exclusive. They may co-occur for many people.</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INSTRUCTIONS</a:t>
            </a:r>
          </a:p>
          <a:p>
            <a:r>
              <a:rPr lang="en-US" sz="1000" b="0" dirty="0" smtClean="0"/>
              <a:t>Thi</a:t>
            </a:r>
            <a:r>
              <a:rPr lang="en-US" sz="1000" b="0" baseline="0" dirty="0" smtClean="0"/>
              <a:t>s slide contains some summary statements or take-home points. Read each bullet and ask participants if they have any questions.</a:t>
            </a:r>
            <a:endParaRPr lang="en-US" sz="1000" b="0" dirty="0"/>
          </a:p>
        </p:txBody>
      </p:sp>
      <p:sp>
        <p:nvSpPr>
          <p:cNvPr id="5" name="Footer Placeholder 4"/>
          <p:cNvSpPr>
            <a:spLocks noGrp="1"/>
          </p:cNvSpPr>
          <p:nvPr>
            <p:ph type="ftr" sz="quarter" idx="11"/>
          </p:nvPr>
        </p:nvSpPr>
        <p:spPr/>
        <p:txBody>
          <a:bodyPr/>
          <a:lstStyle/>
          <a:p>
            <a:r>
              <a:rPr lang="en-US" dirty="0" smtClean="0"/>
              <a:t>Jane Maxwell, UT  GCATTC, 512 232-0610</a:t>
            </a:r>
            <a:endParaRPr lang="en-US" dirty="0"/>
          </a:p>
        </p:txBody>
      </p:sp>
      <p:sp>
        <p:nvSpPr>
          <p:cNvPr id="6" name="Slide Number Placeholder 5"/>
          <p:cNvSpPr>
            <a:spLocks noGrp="1"/>
          </p:cNvSpPr>
          <p:nvPr>
            <p:ph type="sldNum" sz="quarter" idx="12"/>
          </p:nvPr>
        </p:nvSpPr>
        <p:spPr/>
        <p:txBody>
          <a:bodyPr/>
          <a:lstStyle/>
          <a:p>
            <a:fld id="{F2070B96-65E6-490C-9941-0F138F251ECA}" type="slidenum">
              <a:rPr lang="en-US" smtClean="0"/>
              <a:pPr/>
              <a:t>130</a:t>
            </a:fld>
            <a:endParaRPr lang="en-US" dirty="0"/>
          </a:p>
        </p:txBody>
      </p:sp>
      <p:sp>
        <p:nvSpPr>
          <p:cNvPr id="7" name="Header Placeholder 6"/>
          <p:cNvSpPr>
            <a:spLocks noGrp="1"/>
          </p:cNvSpPr>
          <p:nvPr>
            <p:ph type="hdr" sz="quarter" idx="13"/>
          </p:nvPr>
        </p:nvSpPr>
        <p:spPr/>
        <p:txBody>
          <a:bodyPr/>
          <a:lstStyle/>
          <a:p>
            <a:endParaRPr 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INSTRUCTIONS</a:t>
            </a:r>
          </a:p>
          <a:p>
            <a:r>
              <a:rPr lang="en-US" sz="1000" b="0" dirty="0" smtClean="0"/>
              <a:t>Thi</a:t>
            </a:r>
            <a:r>
              <a:rPr lang="en-US" sz="1000" b="0" baseline="0" dirty="0" smtClean="0"/>
              <a:t>s slide contains some summary statements or take-home points. Read each bullet and ask participants if they have any questions.</a:t>
            </a:r>
            <a:endParaRPr lang="en-US" sz="1000" b="0" dirty="0"/>
          </a:p>
        </p:txBody>
      </p:sp>
      <p:sp>
        <p:nvSpPr>
          <p:cNvPr id="5" name="Footer Placeholder 4"/>
          <p:cNvSpPr>
            <a:spLocks noGrp="1"/>
          </p:cNvSpPr>
          <p:nvPr>
            <p:ph type="ftr" sz="quarter" idx="11"/>
          </p:nvPr>
        </p:nvSpPr>
        <p:spPr/>
        <p:txBody>
          <a:bodyPr/>
          <a:lstStyle/>
          <a:p>
            <a:r>
              <a:rPr lang="en-US" dirty="0" smtClean="0"/>
              <a:t>Jane Maxwell, UT  GCATTC, 512 232-0610</a:t>
            </a:r>
            <a:endParaRPr lang="en-US" dirty="0"/>
          </a:p>
        </p:txBody>
      </p:sp>
      <p:sp>
        <p:nvSpPr>
          <p:cNvPr id="6" name="Slide Number Placeholder 5"/>
          <p:cNvSpPr>
            <a:spLocks noGrp="1"/>
          </p:cNvSpPr>
          <p:nvPr>
            <p:ph type="sldNum" sz="quarter" idx="12"/>
          </p:nvPr>
        </p:nvSpPr>
        <p:spPr/>
        <p:txBody>
          <a:bodyPr/>
          <a:lstStyle/>
          <a:p>
            <a:fld id="{F2070B96-65E6-490C-9941-0F138F251ECA}" type="slidenum">
              <a:rPr lang="en-US" smtClean="0"/>
              <a:pPr/>
              <a:t>131</a:t>
            </a:fld>
            <a:endParaRPr lang="en-US" dirty="0"/>
          </a:p>
        </p:txBody>
      </p:sp>
      <p:sp>
        <p:nvSpPr>
          <p:cNvPr id="7" name="Header Placeholder 6"/>
          <p:cNvSpPr>
            <a:spLocks noGrp="1"/>
          </p:cNvSpPr>
          <p:nvPr>
            <p:ph type="hdr" sz="quarter" idx="13"/>
          </p:nvPr>
        </p:nvSpPr>
        <p:spPr/>
        <p:txBody>
          <a:bodyPr/>
          <a:lstStyle/>
          <a:p>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INSTRUCTIONS</a:t>
            </a:r>
          </a:p>
          <a:p>
            <a:r>
              <a:rPr lang="en-US" sz="1000" b="0" dirty="0" smtClean="0"/>
              <a:t>Thi</a:t>
            </a:r>
            <a:r>
              <a:rPr lang="en-US" sz="1000" b="0" baseline="0" dirty="0" smtClean="0"/>
              <a:t>s slide contains some summary statements or take-home points. Read each bullet and ask participants if they have any questions.</a:t>
            </a:r>
            <a:endParaRPr lang="en-US" sz="1000" b="0" dirty="0" smtClean="0"/>
          </a:p>
          <a:p>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132</a:t>
            </a:fld>
            <a:endParaRPr lang="en-US" dirty="0"/>
          </a:p>
        </p:txBody>
      </p:sp>
    </p:spTree>
    <p:extLst>
      <p:ext uri="{BB962C8B-B14F-4D97-AF65-F5344CB8AC3E}">
        <p14:creationId xmlns:p14="http://schemas.microsoft.com/office/powerpoint/2010/main" val="288651072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 full reference list has been developed</a:t>
            </a:r>
            <a:r>
              <a:rPr lang="en-US" sz="1000" baseline="0" dirty="0" smtClean="0"/>
              <a:t> by the Pacific Southwest ATTC and South Southwest ATTC, and is available at the end of the trainer manual. It can be printed and distributed as a handout for attendees.</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133</a:t>
            </a:fld>
            <a:endParaRPr lang="en-US" dirty="0"/>
          </a:p>
        </p:txBody>
      </p:sp>
    </p:spTree>
    <p:extLst>
      <p:ext uri="{BB962C8B-B14F-4D97-AF65-F5344CB8AC3E}">
        <p14:creationId xmlns:p14="http://schemas.microsoft.com/office/powerpoint/2010/main" val="358854434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xfrm>
            <a:off x="1144588" y="687388"/>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p:cNvSpPr>
          <p:nvPr>
            <p:ph type="body" idx="1"/>
          </p:nvPr>
        </p:nvSpPr>
        <p:spPr>
          <a:xfrm>
            <a:off x="686098" y="4343703"/>
            <a:ext cx="5485805" cy="4112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smtClean="0"/>
              <a:t>This concludes the presentation. Thank the participants for their time and address any last-minute questions about the content. Encourage participants to reach out to the Pacific Southwest ATTC or</a:t>
            </a:r>
            <a:r>
              <a:rPr lang="en-US" sz="1000" baseline="0" dirty="0" smtClean="0"/>
              <a:t> </a:t>
            </a:r>
            <a:r>
              <a:rPr lang="en-US" sz="1000" dirty="0" smtClean="0"/>
              <a:t>South Southwest ATTC, should they have questions or concerns following</a:t>
            </a:r>
            <a:r>
              <a:rPr lang="en-US" sz="1000" baseline="0" dirty="0" smtClean="0"/>
              <a:t> </a:t>
            </a:r>
            <a:r>
              <a:rPr lang="en-US" sz="1000" dirty="0" smtClean="0"/>
              <a:t>the presentation.</a:t>
            </a:r>
          </a:p>
          <a:p>
            <a:endParaRPr lang="en-US" sz="10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sz="1000" dirty="0" smtClean="0"/>
              <a:t>Drug </a:t>
            </a:r>
            <a:r>
              <a:rPr lang="en-US" sz="1000" dirty="0"/>
              <a:t>addiction is considered a brain disease because drugs change the structure of the brain and how it works. </a:t>
            </a:r>
            <a:r>
              <a:rPr lang="en-US" sz="1000" dirty="0" smtClean="0"/>
              <a:t>As </a:t>
            </a:r>
            <a:r>
              <a:rPr lang="en-US" sz="1000" dirty="0"/>
              <a:t>a result of scientific research, we also know that addiction is a disease that affects behavior. </a:t>
            </a:r>
            <a:r>
              <a:rPr lang="en-US" sz="1000" dirty="0" smtClean="0"/>
              <a:t>These </a:t>
            </a:r>
            <a:r>
              <a:rPr lang="en-US" sz="1000" dirty="0"/>
              <a:t>brain changes can be long lasting, and can lead to the harmful behaviors seen in people who abuse drugs. </a:t>
            </a:r>
            <a:r>
              <a:rPr lang="en-US" sz="1000" dirty="0" smtClean="0"/>
              <a:t>We </a:t>
            </a:r>
            <a:r>
              <a:rPr lang="en-US" sz="1000" dirty="0"/>
              <a:t>have identified many of the biological and environmental factors and are beginning to search for the genetic variations that contribute to the development and progression of the disease. </a:t>
            </a:r>
            <a:r>
              <a:rPr lang="en-US" sz="1000" dirty="0" smtClean="0"/>
              <a:t>Scientists </a:t>
            </a:r>
            <a:r>
              <a:rPr lang="en-US" sz="1000" dirty="0"/>
              <a:t>use this knowledge to develop effective prevention and treatment approaches that reduce the toll drug abuse takes on individuals, families, and communities</a:t>
            </a:r>
            <a:r>
              <a:rPr lang="en-US" sz="1000" dirty="0" smtClean="0"/>
              <a:t>. Despite </a:t>
            </a:r>
            <a:r>
              <a:rPr lang="en-US" sz="1000" dirty="0"/>
              <a:t>these advances, many people today do not understand why individuals become addicted to drugs or how drugs change the brain to foster compulsive drug abuse.</a:t>
            </a:r>
          </a:p>
          <a:p>
            <a:pPr marL="216233" indent="-216233">
              <a:buFontTx/>
              <a:buAutoNum type="arabicPeriod"/>
              <a:defRPr/>
            </a:pPr>
            <a:endParaRPr lang="en-GB" sz="1000" dirty="0"/>
          </a:p>
          <a:p>
            <a:pPr marL="216233" indent="-216233">
              <a:defRPr/>
            </a:pPr>
            <a:r>
              <a:rPr lang="en-GB" sz="1000" b="1" dirty="0"/>
              <a:t>Additional Information for the </a:t>
            </a:r>
            <a:r>
              <a:rPr lang="en-GB" sz="1000" b="1" dirty="0" smtClean="0"/>
              <a:t>Trainer(s)</a:t>
            </a:r>
            <a:endParaRPr lang="en-GB" sz="1000" b="1" dirty="0"/>
          </a:p>
          <a:p>
            <a:pPr>
              <a:defRPr/>
            </a:pPr>
            <a:r>
              <a:rPr lang="en-US" sz="1000" dirty="0"/>
              <a:t>At first, people may perceive what seem to be positive effects with drug use. They also may believe that they can control their use; however, drugs can quickly take over their lives. Over time, if drug use continues, pleasurable activities become less pleasurable, and drug abuse becomes necessary for abusers to simply feel "normal." Drug abusers reach a point where they seek and take drugs, despite the tremendous problems caused for themselves and their loved ones. Some individuals may start to feel the need to take higher or more frequent doses, even in the early stages of their drug use.</a:t>
            </a:r>
          </a:p>
          <a:p>
            <a:pPr marL="216233" indent="-216233">
              <a:defRPr/>
            </a:pPr>
            <a:endParaRPr lang="en-US" sz="1000" dirty="0"/>
          </a:p>
          <a:p>
            <a:pPr>
              <a:defRPr/>
            </a:pPr>
            <a:r>
              <a:rPr lang="en-US" sz="1000" dirty="0"/>
              <a:t>The initial decision to take drugs is mostly voluntary. However, when drug abuse takes over, a person's ability to exert </a:t>
            </a:r>
            <a:r>
              <a:rPr lang="en-US" sz="1000" dirty="0" smtClean="0"/>
              <a:t>self-control </a:t>
            </a:r>
            <a:r>
              <a:rPr lang="en-US" sz="1000" dirty="0"/>
              <a:t>can become seriously impaired. Brain imaging studies from drug-addicted individuals show physical changes in areas of the brain that are critical to judgment, decision making, learning and memory, and behavior control. Scientists believe that these changes alter the way the brain works, and may help explain the compulsive and destructive behaviors of addiction. </a:t>
            </a:r>
            <a:br>
              <a:rPr lang="en-US" sz="1000" dirty="0"/>
            </a:br>
            <a:endParaRPr lang="en-GB" sz="10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a:r>
              <a:rPr lang="en-US" sz="1000" dirty="0" smtClean="0"/>
              <a:t>This </a:t>
            </a:r>
            <a:r>
              <a:rPr lang="en-US" sz="1000" dirty="0"/>
              <a:t>slide provides several examples of terms that are used to describe the act of ingesting alcohol and other drugs, and terms to describe the individual who is ingesting these </a:t>
            </a:r>
            <a:r>
              <a:rPr lang="en-US" sz="1000" dirty="0" smtClean="0"/>
              <a:t>substances. A </a:t>
            </a:r>
            <a:r>
              <a:rPr lang="en-US" sz="1000" dirty="0"/>
              <a:t>movement </a:t>
            </a:r>
            <a:r>
              <a:rPr lang="en-US" sz="1000" dirty="0" smtClean="0"/>
              <a:t>also exists</a:t>
            </a:r>
            <a:r>
              <a:rPr lang="en-US" sz="1000" baseline="0" dirty="0" smtClean="0"/>
              <a:t> </a:t>
            </a:r>
            <a:r>
              <a:rPr lang="en-US" sz="1000" dirty="0" smtClean="0"/>
              <a:t>within </a:t>
            </a:r>
            <a:r>
              <a:rPr lang="en-US" sz="1000" dirty="0"/>
              <a:t>the alcohol and other drug treatment field to use the term “substance use disorder,” as opposed to substance </a:t>
            </a:r>
            <a:r>
              <a:rPr lang="en-US" sz="1000" dirty="0" smtClean="0"/>
              <a:t>misuse, abuse, </a:t>
            </a:r>
            <a:r>
              <a:rPr lang="en-US" sz="1000" dirty="0"/>
              <a:t>or addiction.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a:r>
              <a:rPr lang="en-GB" sz="1000" dirty="0" smtClean="0"/>
              <a:t>The </a:t>
            </a:r>
            <a:r>
              <a:rPr lang="en-GB" sz="1000" dirty="0"/>
              <a:t>term “drug addiction” has been replaced with “substance use disorder” in the definition provided</a:t>
            </a:r>
            <a:r>
              <a:rPr lang="en-GB" sz="1000" dirty="0" smtClean="0"/>
              <a:t>. A </a:t>
            </a:r>
            <a:r>
              <a:rPr lang="en-GB" sz="1000" dirty="0"/>
              <a:t>substance use disorder </a:t>
            </a:r>
            <a:r>
              <a:rPr lang="en-US" sz="1000" dirty="0"/>
              <a:t>is a state in which an individual engages in a compulsive behavior, even when faced with negative consequences.  This behavior is reinforcing, or rewarding.  A major feature of a substance use disorder is the loss of control in limiting intake of the addictive substance. </a:t>
            </a:r>
            <a:r>
              <a:rPr lang="en-US" sz="1000" dirty="0" smtClean="0"/>
              <a:t>The </a:t>
            </a:r>
            <a:r>
              <a:rPr lang="en-US" sz="1000" dirty="0"/>
              <a:t>most recent research indicates that the reward pathway may be even more important in the craving associated with addiction, </a:t>
            </a:r>
            <a:r>
              <a:rPr lang="en-US" sz="1000" dirty="0" smtClean="0"/>
              <a:t>compared </a:t>
            </a:r>
            <a:r>
              <a:rPr lang="en-US" sz="1000" dirty="0"/>
              <a:t>to the reward itself.  Scientists have learned a great deal about the biochemical, cellular and molecular bases of addiction; it is clear that substance use disorders are a disease of the brain.</a:t>
            </a:r>
          </a:p>
          <a:p>
            <a:pPr marL="0" indent="0"/>
            <a:endParaRPr lang="en-US" sz="900" dirty="0"/>
          </a:p>
          <a:p>
            <a:pPr marL="0" indent="0">
              <a:lnSpc>
                <a:spcPct val="120000"/>
              </a:lnSpc>
            </a:pPr>
            <a:endParaRPr lang="es-ES_tradnl" sz="9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sz="1000" dirty="0" smtClean="0"/>
              <a:t>This </a:t>
            </a:r>
            <a:r>
              <a:rPr lang="en-US" sz="1000" dirty="0"/>
              <a:t>slide reviews three important concepts related to substance use disorders</a:t>
            </a:r>
            <a:r>
              <a:rPr lang="en-US" sz="1000" dirty="0" smtClean="0"/>
              <a:t>. Tell </a:t>
            </a:r>
            <a:r>
              <a:rPr lang="en-US" sz="1000" dirty="0"/>
              <a:t>the audience that each concept will be reviewed in more detail in the subsequent slides.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sz="1000" dirty="0" smtClean="0"/>
              <a:t>Review </a:t>
            </a:r>
            <a:r>
              <a:rPr lang="en-GB" sz="1000" dirty="0"/>
              <a:t>the definition of psychological </a:t>
            </a:r>
            <a:r>
              <a:rPr lang="en-GB" sz="1000" dirty="0" smtClean="0"/>
              <a:t>craving.</a:t>
            </a:r>
            <a:r>
              <a:rPr lang="en-GB" sz="1000" baseline="0" dirty="0" smtClean="0"/>
              <a:t> You can provide the audience with a few</a:t>
            </a:r>
            <a:r>
              <a:rPr lang="en-GB" sz="1000" dirty="0" smtClean="0"/>
              <a:t> </a:t>
            </a:r>
            <a:r>
              <a:rPr lang="en-GB" sz="1000" dirty="0"/>
              <a:t>examples. For instance, a woman who quit smoking years ago, but who still feels cravings when exposed to certain situations (friends who smoke, parties, coffee time).</a:t>
            </a:r>
          </a:p>
          <a:p>
            <a:pPr marL="216233" indent="-216233"/>
            <a:endParaRPr lang="en-GB" sz="9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defRPr/>
            </a:pPr>
            <a:r>
              <a:rPr lang="en-GB" sz="1000" dirty="0" smtClean="0"/>
              <a:t>Review </a:t>
            </a:r>
            <a:r>
              <a:rPr lang="en-GB" sz="1000" dirty="0"/>
              <a:t>the definition of tolerance</a:t>
            </a:r>
            <a:r>
              <a:rPr lang="en-GB" sz="1000" dirty="0" smtClean="0"/>
              <a:t>.</a:t>
            </a:r>
            <a:r>
              <a:rPr lang="en-GB" sz="1000" baseline="0" dirty="0" smtClean="0"/>
              <a:t> You can provide the audience with a few</a:t>
            </a:r>
            <a:r>
              <a:rPr lang="en-GB" sz="1000" dirty="0" smtClean="0"/>
              <a:t> examples. For </a:t>
            </a:r>
            <a:r>
              <a:rPr lang="en-GB" sz="1000" dirty="0"/>
              <a:t>instance, a man who has been drinking heavily for a while who is able to drink more than other people and not feel the effects of alcohol because he has developed a tolerance for the drug</a:t>
            </a:r>
            <a:r>
              <a:rPr lang="en-GB" sz="1000" dirty="0" smtClean="0"/>
              <a:t>. Ask </a:t>
            </a:r>
            <a:r>
              <a:rPr lang="en-GB" sz="1000" dirty="0"/>
              <a:t>your audience to provide some examples, as well.</a:t>
            </a:r>
          </a:p>
          <a:p>
            <a:pPr marL="0" indent="0">
              <a:defRPr/>
            </a:pPr>
            <a:endParaRPr lang="en-GB" sz="1000" dirty="0"/>
          </a:p>
          <a:p>
            <a:pPr marL="0" indent="0">
              <a:defRPr/>
            </a:pPr>
            <a:r>
              <a:rPr lang="en-GB" sz="1000" b="1" dirty="0"/>
              <a:t>Additional Information for the </a:t>
            </a:r>
            <a:r>
              <a:rPr lang="en-GB" sz="1000" b="1" dirty="0" smtClean="0"/>
              <a:t>Trainer(s)</a:t>
            </a:r>
            <a:endParaRPr lang="en-GB" sz="1000" b="1" dirty="0"/>
          </a:p>
          <a:p>
            <a:pPr marL="0" indent="0">
              <a:defRPr/>
            </a:pPr>
            <a:r>
              <a:rPr lang="en-GB" sz="1000" dirty="0" smtClean="0"/>
              <a:t>The </a:t>
            </a:r>
            <a:r>
              <a:rPr lang="en-GB" sz="1000" dirty="0"/>
              <a:t>most common change produced by prior experience with a drug is a decrease in responsiveness to its effects. When an organism becomes less sensitive to the actions of a drug by virtue of past experience with the drug, we refer to this change as acquired tolerance</a:t>
            </a:r>
            <a:r>
              <a:rPr lang="en-GB" sz="1000" dirty="0" smtClean="0"/>
              <a:t>.</a:t>
            </a:r>
            <a:endParaRPr lang="en-US" sz="1000" dirty="0"/>
          </a:p>
          <a:p>
            <a:pPr marL="216233" indent="-216233">
              <a:defRPr/>
            </a:pPr>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This PowerPoint </a:t>
            </a:r>
            <a:r>
              <a:rPr lang="en-US" sz="1000" dirty="0" smtClean="0"/>
              <a:t>presentation and companion Trainer Guide and reference list were </a:t>
            </a:r>
            <a:r>
              <a:rPr lang="en-US" sz="1000" dirty="0"/>
              <a:t>developed by </a:t>
            </a:r>
            <a:r>
              <a:rPr lang="en-US" sz="1000" dirty="0" smtClean="0"/>
              <a:t>Jane Maxwell, Ph.D., Beth </a:t>
            </a:r>
            <a:r>
              <a:rPr lang="en-US" sz="1000" dirty="0"/>
              <a:t>Rutkowski, M.P.H</a:t>
            </a:r>
            <a:r>
              <a:rPr lang="en-US" sz="1000" dirty="0" smtClean="0"/>
              <a:t>., and Doris Payer, Ph.D., through a collaboration</a:t>
            </a:r>
            <a:r>
              <a:rPr lang="en-US" sz="1000" baseline="0" dirty="0" smtClean="0"/>
              <a:t> between the South Southwest ATTC (</a:t>
            </a:r>
            <a:r>
              <a:rPr lang="en-US" sz="1000" kern="1200" dirty="0" smtClean="0">
                <a:solidFill>
                  <a:schemeClr val="tx1"/>
                </a:solidFill>
                <a:effectLst/>
                <a:latin typeface="+mn-lt"/>
                <a:ea typeface="+mn-ea"/>
                <a:cs typeface="+mn-cs"/>
              </a:rPr>
              <a:t>1 UR1 TI024235,</a:t>
            </a:r>
            <a:r>
              <a:rPr lang="en-US" sz="1000" baseline="0" dirty="0" smtClean="0"/>
              <a:t> SAMHSA/CSAT), Pacific Southwest ATTC (</a:t>
            </a:r>
            <a:r>
              <a:rPr lang="en-US" sz="1000" i="0" kern="1200" dirty="0" smtClean="0">
                <a:solidFill>
                  <a:schemeClr val="tx1"/>
                </a:solidFill>
                <a:effectLst/>
                <a:latin typeface="+mn-lt"/>
                <a:ea typeface="+mn-ea"/>
                <a:cs typeface="+mn-cs"/>
              </a:rPr>
              <a:t>1 UR1 TI024242</a:t>
            </a:r>
            <a:r>
              <a:rPr lang="en-US" sz="1000" baseline="0" dirty="0" smtClean="0"/>
              <a:t>, SAMHSA/CSAT), The University of Texas at Austin, School of Social Work, UCLA Integrated Substance Abuse Programs, and the Centre for Addiction and Mental Health (CAMH) Research Imaging Centre. </a:t>
            </a:r>
          </a:p>
          <a:p>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opinions expressed herein are the views of the authors and do not reflect the official position of the Substance</a:t>
            </a:r>
            <a:r>
              <a:rPr lang="en-US" sz="1000" kern="1200" baseline="0" dirty="0" smtClean="0">
                <a:solidFill>
                  <a:schemeClr val="tx1"/>
                </a:solidFill>
                <a:effectLst/>
                <a:latin typeface="+mn-lt"/>
                <a:ea typeface="+mn-ea"/>
                <a:cs typeface="+mn-cs"/>
              </a:rPr>
              <a:t> Abuse and Mental Health Services Administration, Center for Substance Abuse Treatment or the Centre for Addiction and Mental Health, Research Imaging Centre.</a:t>
            </a:r>
            <a:r>
              <a:rPr lang="en-US" sz="1000" kern="1200" dirty="0" smtClean="0">
                <a:solidFill>
                  <a:schemeClr val="tx1"/>
                </a:solidFill>
                <a:effectLst/>
                <a:latin typeface="+mn-lt"/>
                <a:ea typeface="+mn-ea"/>
                <a:cs typeface="+mn-cs"/>
              </a:rPr>
              <a:t> No official support or endorsement of SAMHSA-CSAT</a:t>
            </a:r>
            <a:r>
              <a:rPr lang="en-US" sz="1000" kern="1200" baseline="0" dirty="0" smtClean="0">
                <a:solidFill>
                  <a:schemeClr val="tx1"/>
                </a:solidFill>
                <a:effectLst/>
                <a:latin typeface="+mn-lt"/>
                <a:ea typeface="+mn-ea"/>
                <a:cs typeface="+mn-cs"/>
              </a:rPr>
              <a:t> or CAMH-RIC </a:t>
            </a:r>
            <a:r>
              <a:rPr lang="en-US" sz="1000" kern="1200" dirty="0" smtClean="0">
                <a:solidFill>
                  <a:schemeClr val="tx1"/>
                </a:solidFill>
                <a:effectLst/>
                <a:latin typeface="+mn-lt"/>
                <a:ea typeface="+mn-ea"/>
                <a:cs typeface="+mn-cs"/>
              </a:rPr>
              <a:t>for the opinions described within this presentation is intended or should be inferred.</a:t>
            </a:r>
          </a:p>
          <a:p>
            <a:endParaRPr lang="en-US" sz="9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The</a:t>
            </a:r>
            <a:r>
              <a:rPr lang="en-GB" sz="1000" baseline="0" dirty="0" smtClean="0"/>
              <a:t> ef</a:t>
            </a:r>
            <a:r>
              <a:rPr lang="en-GB" sz="1000" dirty="0" smtClean="0"/>
              <a:t>fects of withdrawal are the opposite of those seen with intoxication. The slide contains a listing of several possible </a:t>
            </a:r>
            <a:r>
              <a:rPr lang="en-GB" sz="1000" dirty="0"/>
              <a:t>withdrawal </a:t>
            </a:r>
            <a:r>
              <a:rPr lang="en-GB" sz="1000" dirty="0" smtClean="0"/>
              <a:t>symptoms. Ask </a:t>
            </a:r>
            <a:r>
              <a:rPr lang="en-GB" sz="1000" dirty="0"/>
              <a:t>participants to provide examples of withdrawal symptoms from their experience with clients</a:t>
            </a:r>
            <a:r>
              <a:rPr lang="en-GB" sz="10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It is important to note that specific withdrawal symptoms will differ slightly, depending on the substance in question. For example, </a:t>
            </a:r>
            <a:r>
              <a:rPr lang="en-GB" sz="1000" b="1" baseline="0" dirty="0" smtClean="0"/>
              <a:t>sedative/hypnotic/anxiolytic</a:t>
            </a:r>
            <a:r>
              <a:rPr lang="en-GB" sz="1000" baseline="0" dirty="0" smtClean="0"/>
              <a:t> withdrawal is associated with autonomic hyperactivity (e.g., sweating or pulse rate greater than 100), increased hand tremor, insomnia, nausea or vomiting, transient visual, tactile, or auditory hallucinations or illusions, psychomotor agitation, anxiety, or grand mal seizures. </a:t>
            </a:r>
            <a:r>
              <a:rPr lang="en-GB" sz="1000" b="1" baseline="0" dirty="0" smtClean="0"/>
              <a:t>Stimulant/cocaine </a:t>
            </a:r>
            <a:r>
              <a:rPr lang="en-GB" sz="1000" baseline="0" dirty="0" smtClean="0"/>
              <a:t>withdrawal is associated with dysphoric mood and two or more of the following: fatigue, vivid, unpleasant dreams, insomnia or hypersomnia, increased appetite, or psychomotor retardation or agitation. </a:t>
            </a:r>
            <a:r>
              <a:rPr lang="en-GB" sz="1000" b="1" baseline="0" dirty="0" smtClean="0"/>
              <a:t>Opioid</a:t>
            </a:r>
            <a:r>
              <a:rPr lang="en-GB" sz="1000" baseline="0" dirty="0" smtClean="0"/>
              <a:t> withdrawal is associated with dysphoric mood, nausea or vomiting, muscle aches, lacrimation or rhinorrhea, pupillary dilation, piloerection, or sweating, diarrhea, yawning, fever, or insomnia. </a:t>
            </a:r>
            <a:r>
              <a:rPr lang="en-GB" sz="1000" b="1" baseline="0" dirty="0" smtClean="0"/>
              <a:t>Cannabis</a:t>
            </a:r>
            <a:r>
              <a:rPr lang="en-GB" sz="1000" baseline="0" dirty="0" smtClean="0"/>
              <a:t> withdrawal is associated with irritability, anger, or aggression, nervousness or anxiety, insomnia, decreased appetite or weight loss, restlessness, or depressed mood.</a:t>
            </a:r>
            <a:endParaRPr lang="en-GB" sz="1000" dirty="0" smtClean="0"/>
          </a:p>
          <a:p>
            <a:pPr>
              <a:defRPr/>
            </a:pPr>
            <a:endParaRPr lang="en-GB" sz="1000" dirty="0"/>
          </a:p>
          <a:p>
            <a:pPr>
              <a:defRPr/>
            </a:pPr>
            <a:r>
              <a:rPr lang="en-GB" sz="1000" b="1" dirty="0" smtClean="0"/>
              <a:t>Additional </a:t>
            </a:r>
            <a:r>
              <a:rPr lang="en-GB" sz="1000" b="1" dirty="0"/>
              <a:t>Information for the </a:t>
            </a:r>
            <a:r>
              <a:rPr lang="en-GB" sz="1000" b="1" dirty="0" smtClean="0"/>
              <a:t>Trainer(s)</a:t>
            </a:r>
            <a:endParaRPr lang="en-GB" sz="1000" b="1" dirty="0"/>
          </a:p>
          <a:p>
            <a:pPr>
              <a:defRPr/>
            </a:pPr>
            <a:r>
              <a:rPr lang="en-US" sz="1000" dirty="0" smtClean="0"/>
              <a:t>In the fifth edition of the Diagnostic and Statistical Manual of Mental Disorders (DSM-5), the revised chapter of “Substance-Related and Addictive Disorders” includes substantive changes to the disorders grouped there plus changes to the criteria of certain conditions. Substance use disorder in DSM-5</a:t>
            </a:r>
            <a:r>
              <a:rPr lang="en-US" sz="1000" baseline="0" dirty="0" smtClean="0"/>
              <a:t> combines the DSM-IV categories of substance abuse and substance dependence into a single disorder measured on a continuum from mild to severe. Each specific substance (other than caffeine, which cannot be diagnosed as a SUD), but nearly all substances are diagnosed based on the same overarching criteria. In this overarching disorder, the criteria have not only been combined, but strengthened. Whereas a diagnosis of substance abuse previously required only one symptom, mild substance use disorder in DSM-5 requires two or three symptoms from a list of 11. In DSM-IV, the distinction between abuse and dependence was based on the concept of abuse as a mild or early phase and dependence as the more severe manifestation. In practice, the abuse criteria were sometimes quite severe. The revised substance use disorder, a single diagnosis, will better match the symptoms that people experience. Additionally, the diagnosis of dependence caused much confusion. Most people link dependence with “addiction” when in fact dependence can be a normal body response to a substance. </a:t>
            </a:r>
            <a:r>
              <a:rPr lang="en-GB" sz="1000" dirty="0" smtClean="0"/>
              <a:t>The DSM-5 was released in June 2013. </a:t>
            </a:r>
          </a:p>
          <a:p>
            <a:pPr>
              <a:defRPr/>
            </a:pPr>
            <a:endParaRPr lang="en-GB" sz="10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next section of the presentation describes, in detail, a variety of psychoactive</a:t>
            </a:r>
            <a:r>
              <a:rPr lang="en-US" sz="1000" baseline="0" dirty="0" smtClean="0"/>
              <a:t> drugs, including </a:t>
            </a:r>
            <a:r>
              <a:rPr lang="en-US" sz="1000" dirty="0" smtClean="0"/>
              <a:t>synthetic cannabinoids and synthetic cathinones. Synthetic</a:t>
            </a:r>
            <a:r>
              <a:rPr lang="en-US" sz="1000" baseline="0" dirty="0" smtClean="0"/>
              <a:t> drugs are chemical creations that are made to cause the same changes in the user’s body as illegal drugs that are derived from plants (e.g., marijuana, cocaine). The u</a:t>
            </a:r>
            <a:r>
              <a:rPr lang="en-US" sz="1000" dirty="0" smtClean="0"/>
              <a:t>se and abuse of synthetic drugs can produce serious health effects, including addiction, and in extreme</a:t>
            </a:r>
            <a:r>
              <a:rPr lang="en-US" sz="1000" baseline="0" dirty="0" smtClean="0"/>
              <a:t> cases, death</a:t>
            </a:r>
            <a:r>
              <a:rPr lang="en-US" sz="1000" dirty="0" smtClean="0"/>
              <a:t>. It is important</a:t>
            </a:r>
            <a:r>
              <a:rPr lang="en-US" sz="1000" baseline="0" dirty="0" smtClean="0"/>
              <a:t> to mention that s</a:t>
            </a:r>
            <a:r>
              <a:rPr lang="en-US" sz="1000" dirty="0" smtClean="0"/>
              <a:t>ometimes</a:t>
            </a:r>
            <a:r>
              <a:rPr lang="en-US" sz="1000" baseline="0" dirty="0" smtClean="0"/>
              <a:t>, the authors refer to specific slang/street terms, such as Spice and Bath Salts or new terms that have appeared since this presentation was created. At other times, the authors refer to the class of substance, such as synthetic cannabinoids or cathinones. In the last six months, the term Spice, which referred to synthetic marijuana and to synthetic cannabis, has fallen into disuse with new terms such as “Crazy Clown” appearing as the drugs change their chemical make-up to stay legal. In the past year, the term “Bath Salts,” has fallen into non-use because it refers to packets whose contents are unknown and ever-changing, coupled with the fact that toxicologists are now more accurately able to identify substances previously marketed as “bath salts.” The authors will use terms such as synthetic cathinones, p</a:t>
            </a:r>
            <a:r>
              <a:rPr lang="en-US" sz="1000" b="0" dirty="0" smtClean="0">
                <a:solidFill>
                  <a:schemeClr val="tx2"/>
                </a:solidFill>
                <a:latin typeface="+mn-lt"/>
              </a:rPr>
              <a:t>henethylamines, tryptamines, and piperazines </a:t>
            </a:r>
            <a:r>
              <a:rPr lang="en-US" sz="1000" b="0" baseline="0" dirty="0" smtClean="0">
                <a:solidFill>
                  <a:schemeClr val="tx2"/>
                </a:solidFill>
                <a:latin typeface="+mn-lt"/>
              </a:rPr>
              <a:t>throughout the remainder of this presentation and will minimize the use of street names or slang terms</a:t>
            </a:r>
            <a:r>
              <a:rPr lang="en-US" sz="1000" b="0" dirty="0" smtClean="0">
                <a:solidFill>
                  <a:schemeClr val="tx2"/>
                </a:solidFill>
                <a:latin typeface="+mn-lt"/>
              </a:rPr>
              <a:t>.</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Photo credit: Brenda Wiewel, LA CADA, March </a:t>
            </a:r>
            <a:r>
              <a:rPr lang="en-US" sz="1000" baseline="0" dirty="0" smtClean="0"/>
              <a:t>2013.</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Note to the Trainer(s):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This would</a:t>
            </a:r>
            <a:r>
              <a:rPr lang="en-US" sz="1000" baseline="0" dirty="0" smtClean="0"/>
              <a:t> be a good time to explain to the participants </a:t>
            </a:r>
            <a:r>
              <a:rPr lang="en-US" sz="1000" dirty="0" smtClean="0"/>
              <a:t>that these synthetic drugs are sold either through head shops or gas stations as “legal highs” and are not intended for human consumption, or they can be bought on the Internet. As new laws have been passed banning the sale of these drugs</a:t>
            </a:r>
            <a:r>
              <a:rPr lang="en-US" sz="1000" baseline="0" dirty="0" smtClean="0"/>
              <a:t> in the different states, new chemical variations are created, which may be legal since they differ from the chemical structure that has been deemed illegal. Thus, depending on the state and the legislation, synthetic drugs may still be available in retail stores, or new versions may become available instead.</a:t>
            </a:r>
            <a:endParaRPr lang="en-US" sz="100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21</a:t>
            </a:fld>
            <a:endParaRPr lang="en-US" dirty="0"/>
          </a:p>
        </p:txBody>
      </p:sp>
    </p:spTree>
    <p:extLst>
      <p:ext uri="{BB962C8B-B14F-4D97-AF65-F5344CB8AC3E}">
        <p14:creationId xmlns:p14="http://schemas.microsoft.com/office/powerpoint/2010/main" val="1269995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latin typeface="+mn-lt"/>
                <a:ea typeface="+mn-ea"/>
                <a:cs typeface="+mn-cs"/>
              </a:rPr>
              <a:t>This slide and the following slide include reports from individuals who used synthetic drugs. In the first report, the specific type of drug is not specified. In the second report, the user ingested “Apocalypse” which is a synthetic cannabinoid. We include these reports to illustrate the great variation in the effects of synthetic drugs from user to user.</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Anxiogenic= a substance that</a:t>
            </a:r>
            <a:r>
              <a:rPr lang="en-US" sz="1000" kern="1200" baseline="0" dirty="0" smtClean="0">
                <a:solidFill>
                  <a:schemeClr val="tx1"/>
                </a:solidFill>
                <a:latin typeface="+mn-lt"/>
                <a:ea typeface="+mn-ea"/>
                <a:cs typeface="+mn-cs"/>
              </a:rPr>
              <a:t> causes anxiety</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latin typeface="+mn-lt"/>
                <a:ea typeface="+mn-ea"/>
                <a:cs typeface="+mn-cs"/>
              </a:rPr>
              <a:t>This slide and the previous slide include reports from individuals who used synthetic drugs. In the first report, the specific type of drug is not specified. In the second report, the user ingested “Apocalypse” which is a synthetic cannabinoid. We include these reports to illustrate the great variation in the effects of synthetic drugs from user to user.</a:t>
            </a:r>
            <a:endParaRPr lang="en-US" sz="10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This slide highlights</a:t>
            </a:r>
            <a:r>
              <a:rPr lang="en-US" sz="1000" b="0" baseline="0" dirty="0" smtClean="0"/>
              <a:t> the results from an </a:t>
            </a:r>
            <a:r>
              <a:rPr lang="en-US" sz="1000" b="0" dirty="0" smtClean="0"/>
              <a:t>Australian study of ecstasy users who also used either 2C-B</a:t>
            </a:r>
            <a:r>
              <a:rPr lang="en-US" sz="1000" b="0" baseline="0" dirty="0" smtClean="0"/>
              <a:t> psychedelics or synthetic cathinones. Those who used the psychedelics had started ecstasy use earlier, used the drugs more frequently, had higher rates of use of other drugs, and had more legal, mental health, and social problems. As we work with users of recreational drugs, we should pay attention to the differences found in this study.</a:t>
            </a:r>
          </a:p>
        </p:txBody>
      </p:sp>
      <p:sp>
        <p:nvSpPr>
          <p:cNvPr id="4" name="Slide Number Placeholder 3"/>
          <p:cNvSpPr>
            <a:spLocks noGrp="1"/>
          </p:cNvSpPr>
          <p:nvPr>
            <p:ph type="sldNum" sz="quarter" idx="10"/>
          </p:nvPr>
        </p:nvSpPr>
        <p:spPr/>
        <p:txBody>
          <a:bodyPr/>
          <a:lstStyle/>
          <a:p>
            <a:fld id="{86BA35F5-4231-48C4-90E5-5F88AF55E37D}" type="slidenum">
              <a:rPr lang="en-US" smtClean="0"/>
              <a:t>24</a:t>
            </a:fld>
            <a:endParaRPr lang="en-US" dirty="0"/>
          </a:p>
        </p:txBody>
      </p:sp>
    </p:spTree>
    <p:extLst>
      <p:ext uri="{BB962C8B-B14F-4D97-AF65-F5344CB8AC3E}">
        <p14:creationId xmlns:p14="http://schemas.microsoft.com/office/powerpoint/2010/main" val="3089668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This slide features several</a:t>
            </a:r>
            <a:r>
              <a:rPr lang="en-US" sz="1000" b="0" baseline="0" dirty="0" smtClean="0"/>
              <a:t> examples of major psychedelic drugs, including the drug name and a brief description. It might be helpful for you to keep this table handy to use as a reference tool as you hear your clients or patients refer to these types of synthetic drugs. </a:t>
            </a:r>
            <a:endParaRPr lang="en-US" sz="1000" b="0" dirty="0" smtClean="0"/>
          </a:p>
          <a:p>
            <a:endParaRPr lang="en-US" sz="1000" b="1" dirty="0" smtClean="0"/>
          </a:p>
          <a:p>
            <a:r>
              <a:rPr lang="en-US" sz="1000" b="1" dirty="0" smtClean="0"/>
              <a:t>Additional Information for the Trainer(s)</a:t>
            </a:r>
          </a:p>
          <a:p>
            <a:r>
              <a:rPr lang="en-US" sz="1000" u="sng" dirty="0" smtClean="0"/>
              <a:t>2C-B description</a:t>
            </a:r>
            <a:r>
              <a:rPr lang="en-US" sz="1000" dirty="0" smtClean="0"/>
              <a:t>: PiHKAL</a:t>
            </a:r>
            <a:r>
              <a:rPr lang="en-US" sz="1000" baseline="0" dirty="0" smtClean="0"/>
              <a:t> = </a:t>
            </a:r>
            <a:r>
              <a:rPr lang="en-US" sz="1000" b="1" baseline="0" dirty="0" smtClean="0"/>
              <a:t>P</a:t>
            </a:r>
            <a:r>
              <a:rPr lang="en-US" sz="1000" baseline="0" dirty="0" smtClean="0"/>
              <a:t>henethylamines </a:t>
            </a:r>
            <a:r>
              <a:rPr lang="en-US" sz="1000" b="1" baseline="0" dirty="0" smtClean="0"/>
              <a:t>I</a:t>
            </a:r>
            <a:r>
              <a:rPr lang="en-US" sz="1000" baseline="0" dirty="0" smtClean="0"/>
              <a:t> </a:t>
            </a:r>
            <a:r>
              <a:rPr lang="en-US" sz="1000" b="1" baseline="0" dirty="0" smtClean="0"/>
              <a:t>h</a:t>
            </a:r>
            <a:r>
              <a:rPr lang="en-US" sz="1000" baseline="0" dirty="0" smtClean="0"/>
              <a:t>ave </a:t>
            </a:r>
            <a:r>
              <a:rPr lang="en-US" sz="1000" b="1" baseline="0" dirty="0" smtClean="0"/>
              <a:t>k</a:t>
            </a:r>
            <a:r>
              <a:rPr lang="en-US" sz="1000" baseline="0" dirty="0" smtClean="0"/>
              <a:t>nown </a:t>
            </a:r>
            <a:r>
              <a:rPr lang="en-US" sz="1000" b="1" baseline="0" dirty="0" smtClean="0"/>
              <a:t>a</a:t>
            </a:r>
            <a:r>
              <a:rPr lang="en-US" sz="1000" baseline="0" dirty="0" smtClean="0"/>
              <a:t>nd</a:t>
            </a:r>
            <a:r>
              <a:rPr lang="en-US" sz="1000" b="1" baseline="0" dirty="0" smtClean="0"/>
              <a:t> l</a:t>
            </a:r>
            <a:r>
              <a:rPr lang="en-US" sz="1000" baseline="0" dirty="0" smtClean="0"/>
              <a:t>oved (</a:t>
            </a:r>
            <a:r>
              <a:rPr lang="en-US" sz="1000" i="1" baseline="0" dirty="0" smtClean="0"/>
              <a:t>PiHKAL: A Chemical Love Story</a:t>
            </a:r>
            <a:r>
              <a:rPr lang="en-US" sz="1000" baseline="0" dirty="0" smtClean="0"/>
              <a:t>, 1991 book by Dr. Alex Shulgin and Ann Shulgin); Visuals = Visual hallucinations</a:t>
            </a:r>
          </a:p>
          <a:p>
            <a:endParaRPr lang="en-US" sz="1000" dirty="0" smtClean="0"/>
          </a:p>
          <a:p>
            <a:r>
              <a:rPr lang="en-US" sz="1000" u="sng" dirty="0" smtClean="0"/>
              <a:t>5-MeO-DMT description</a:t>
            </a:r>
            <a:r>
              <a:rPr lang="en-US" sz="1000" dirty="0" smtClean="0"/>
              <a:t>:</a:t>
            </a:r>
            <a:r>
              <a:rPr lang="en-US" sz="1000" baseline="0" dirty="0" smtClean="0"/>
              <a:t> </a:t>
            </a:r>
            <a:r>
              <a:rPr lang="en-US" sz="1000" dirty="0" smtClean="0"/>
              <a:t>DMT is a</a:t>
            </a:r>
            <a:r>
              <a:rPr lang="en-US" sz="1000" baseline="0" dirty="0" smtClean="0"/>
              <a:t> naturally occurring psychedelic compound of the tryptamine family; its presence is widespread throughout the plant community. DMT occurs in trace amounts in humans where it functions as a trace amine neurotransmitter. The following is a</a:t>
            </a:r>
            <a:r>
              <a:rPr lang="en-US" sz="1000" dirty="0" smtClean="0"/>
              <a:t>dditional information regarding</a:t>
            </a:r>
            <a:r>
              <a:rPr lang="en-US" sz="1000" baseline="0" dirty="0" smtClean="0"/>
              <a:t> the “t</a:t>
            </a:r>
            <a:r>
              <a:rPr lang="en-US" sz="1000" dirty="0" smtClean="0"/>
              <a:t>oad,</a:t>
            </a:r>
            <a:r>
              <a:rPr lang="en-US" sz="1000" baseline="0" dirty="0" smtClean="0"/>
              <a:t> shamantic brews” referenced in the 5-MeO-DMT description:</a:t>
            </a:r>
          </a:p>
          <a:p>
            <a:r>
              <a:rPr lang="en-US" sz="1000" b="1" dirty="0" smtClean="0"/>
              <a:t>2012 and the Psychedelic Shamans,</a:t>
            </a:r>
            <a:r>
              <a:rPr lang="en-US" sz="1000" b="1" baseline="0" dirty="0" smtClean="0"/>
              <a:t> b</a:t>
            </a:r>
            <a:r>
              <a:rPr lang="en-US" sz="1000" b="1" dirty="0" smtClean="0">
                <a:effectLst/>
              </a:rPr>
              <a:t>y Thomas Razzeto/</a:t>
            </a:r>
            <a:r>
              <a:rPr lang="en-US" sz="1000" b="1" dirty="0" smtClean="0"/>
              <a:t>The Psychedelic Effects of the 5-MeO-DMT from the Bufo Toad – </a:t>
            </a:r>
            <a:r>
              <a:rPr lang="en-US" sz="1000" dirty="0" smtClean="0"/>
              <a:t>In his book </a:t>
            </a:r>
            <a:r>
              <a:rPr lang="en-US" sz="1000" i="1" dirty="0" smtClean="0"/>
              <a:t>Tryptamine Palace</a:t>
            </a:r>
            <a:r>
              <a:rPr lang="en-US" sz="1000" dirty="0" smtClean="0"/>
              <a:t>, James Oroc describes the effects of the psychedelic chemicals from this toad. The main chemical is called 5-MeO-DMT and it has different effects from other types of DMT from different sources such as the vines used to make the ayahuasca brew that is well known in South America. Oroc states that he had the experience of becoming “consciousness without identity.” Since this is commonly reported by others who have used this drug, it is extremely likely that the Maya shamans also had this experience.</a:t>
            </a:r>
          </a:p>
        </p:txBody>
      </p:sp>
      <p:sp>
        <p:nvSpPr>
          <p:cNvPr id="4" name="Slide Number Placeholder 3"/>
          <p:cNvSpPr>
            <a:spLocks noGrp="1"/>
          </p:cNvSpPr>
          <p:nvPr>
            <p:ph type="sldNum" sz="quarter" idx="10"/>
          </p:nvPr>
        </p:nvSpPr>
        <p:spPr/>
        <p:txBody>
          <a:bodyPr/>
          <a:lstStyle/>
          <a:p>
            <a:fld id="{86BA35F5-4231-48C4-90E5-5F88AF55E37D}" type="slidenum">
              <a:rPr lang="en-US" smtClean="0"/>
              <a:t>25</a:t>
            </a:fld>
            <a:endParaRPr lang="en-US" dirty="0"/>
          </a:p>
        </p:txBody>
      </p:sp>
    </p:spTree>
    <p:extLst>
      <p:ext uri="{BB962C8B-B14F-4D97-AF65-F5344CB8AC3E}">
        <p14:creationId xmlns:p14="http://schemas.microsoft.com/office/powerpoint/2010/main" val="1872913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This slide features several</a:t>
            </a:r>
            <a:r>
              <a:rPr lang="en-US" sz="1000" b="0" baseline="0" dirty="0" smtClean="0"/>
              <a:t> examples of major stimulant drugs, including the drug name and a brief description. The names listed in quotes are common street names used to describe each specific synthetic stimulant. It might be helpful for you to keep this table handy to use as a reference tool as you hear your clients or patients refer to these types of synthetic drugs. </a:t>
            </a:r>
          </a:p>
          <a:p>
            <a:endParaRPr lang="en-US" sz="1000" b="0" baseline="0" dirty="0" smtClean="0"/>
          </a:p>
          <a:p>
            <a:r>
              <a:rPr lang="en-US" sz="1000" b="1" baseline="0" dirty="0" smtClean="0"/>
              <a:t>Additional Information for the Trainer(s)</a:t>
            </a:r>
          </a:p>
          <a:p>
            <a:r>
              <a:rPr lang="en-US" sz="1000" b="0" u="sng" baseline="0" dirty="0" smtClean="0"/>
              <a:t>Methylone description</a:t>
            </a:r>
            <a:r>
              <a:rPr lang="en-US" sz="1000" b="0" baseline="0" dirty="0" smtClean="0"/>
              <a:t>: </a:t>
            </a:r>
            <a:r>
              <a:rPr lang="el-GR" sz="1000" dirty="0" smtClean="0"/>
              <a:t>β</a:t>
            </a:r>
            <a:r>
              <a:rPr lang="en-US" sz="1000" b="0" baseline="0" dirty="0" smtClean="0"/>
              <a:t>-MDMA stands for beta ketone-MDMA</a:t>
            </a:r>
          </a:p>
          <a:p>
            <a:endParaRPr lang="en-US" sz="1000" b="0" baseline="0" dirty="0" smtClean="0"/>
          </a:p>
          <a:p>
            <a:r>
              <a:rPr lang="en-US" sz="1000" b="0" u="sng" baseline="0" dirty="0" smtClean="0"/>
              <a:t>MDPV description</a:t>
            </a:r>
            <a:r>
              <a:rPr lang="en-US" sz="1000" b="0" baseline="0" dirty="0" smtClean="0"/>
              <a:t>: NRG-1 (Napthylpyrovalerone) is another name for MDPV</a:t>
            </a:r>
            <a:endParaRPr lang="en-US" b="0" dirty="0"/>
          </a:p>
        </p:txBody>
      </p:sp>
      <p:sp>
        <p:nvSpPr>
          <p:cNvPr id="4" name="Slide Number Placeholder 3"/>
          <p:cNvSpPr>
            <a:spLocks noGrp="1"/>
          </p:cNvSpPr>
          <p:nvPr>
            <p:ph type="sldNum" sz="quarter" idx="10"/>
          </p:nvPr>
        </p:nvSpPr>
        <p:spPr/>
        <p:txBody>
          <a:bodyPr/>
          <a:lstStyle/>
          <a:p>
            <a:fld id="{86BA35F5-4231-48C4-90E5-5F88AF55E37D}" type="slidenum">
              <a:rPr lang="en-US" smtClean="0"/>
              <a:t>26</a:t>
            </a:fld>
            <a:endParaRPr lang="en-US" dirty="0"/>
          </a:p>
        </p:txBody>
      </p:sp>
    </p:spTree>
    <p:extLst>
      <p:ext uri="{BB962C8B-B14F-4D97-AF65-F5344CB8AC3E}">
        <p14:creationId xmlns:p14="http://schemas.microsoft.com/office/powerpoint/2010/main" val="1872913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A</a:t>
            </a:r>
            <a:r>
              <a:rPr lang="en-US" sz="1000" baseline="0" dirty="0" smtClean="0"/>
              <a:t> year ago (2012) we commonly used the term “bath salts” as a catch-all term, but as toxicologists have refined their methods, and are now able to define more substances, it has become easier to talk about at least four or five different groups of synthetic drugs. </a:t>
            </a:r>
            <a:r>
              <a:rPr lang="en-US" sz="1000" b="1" baseline="0" dirty="0" smtClean="0"/>
              <a:t>Synthetic Cathinones </a:t>
            </a:r>
            <a:r>
              <a:rPr lang="en-US" sz="1000" baseline="0" dirty="0" smtClean="0"/>
              <a:t>include mephedrone and methylone, and are stimulants that are related to MDMA and amphetamines. Psychedelics related to mescaline are in the </a:t>
            </a:r>
            <a:r>
              <a:rPr lang="en-US" sz="1000" b="1" baseline="0" dirty="0" smtClean="0"/>
              <a:t>2C-Phenethylamine</a:t>
            </a:r>
            <a:r>
              <a:rPr lang="en-US" sz="1000" baseline="0" dirty="0" smtClean="0"/>
              <a:t> category. </a:t>
            </a:r>
            <a:r>
              <a:rPr lang="en-US" sz="1000" b="1" baseline="0" dirty="0" smtClean="0"/>
              <a:t>Psychedelics</a:t>
            </a:r>
            <a:r>
              <a:rPr lang="en-US" sz="1000" baseline="0" dirty="0" smtClean="0"/>
              <a:t> related to psilocin are categorized as </a:t>
            </a:r>
            <a:r>
              <a:rPr lang="en-US" sz="1000" b="1" baseline="0" dirty="0" smtClean="0"/>
              <a:t>Tryptamines</a:t>
            </a:r>
            <a:r>
              <a:rPr lang="en-US" sz="1000" baseline="0" dirty="0" smtClean="0"/>
              <a:t>, and other stimulants such as BZP and TFMPP are in the Piperazines category. In addition, we are seeing a return of </a:t>
            </a:r>
            <a:r>
              <a:rPr lang="en-US" sz="1000" b="1" baseline="0" dirty="0" smtClean="0"/>
              <a:t>Dissociative</a:t>
            </a:r>
            <a:r>
              <a:rPr lang="en-US" sz="1000" baseline="0" dirty="0" smtClean="0"/>
              <a:t> drugs such as ketamine and phencyclidine (PCP) and opioids related to morphine, fentanyl, and heroin. Throughout this presentation, we will spend some time describing each of these categories.</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27</a:t>
            </a:fld>
            <a:endParaRPr lang="en-US" dirty="0"/>
          </a:p>
        </p:txBody>
      </p:sp>
    </p:spTree>
    <p:extLst>
      <p:ext uri="{BB962C8B-B14F-4D97-AF65-F5344CB8AC3E}">
        <p14:creationId xmlns:p14="http://schemas.microsoft.com/office/powerpoint/2010/main" val="2873522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slide summarizes the dilemma we are faced with because these drugs have many</a:t>
            </a:r>
            <a:r>
              <a:rPr lang="en-US" sz="1000" baseline="0" dirty="0" smtClean="0"/>
              <a:t> different “names” that are given to mask the fact they are chemical substances that have been created to produce some sort of a “high.” Although the chemical composition of some of them is known, the rogue chemists producing them are constantly changing the formulations so they can stay ahead of the latest federal and state legal definitions and laws to avoid prosecution.</a:t>
            </a:r>
          </a:p>
          <a:p>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Synthetic cannabinoids in herbal incense products were first detected in the United States in November 2008, by the Drug Enforcement Administration’s (DEA) forensic laboratory.  These products were first encountered by U.S. Customs and Border Protection. Spice</a:t>
            </a:r>
            <a:r>
              <a:rPr lang="en-US" sz="1000" kern="1200" baseline="0" dirty="0" smtClean="0">
                <a:solidFill>
                  <a:schemeClr val="tx1"/>
                </a:solidFill>
                <a:effectLst/>
                <a:latin typeface="+mn-lt"/>
                <a:ea typeface="+mn-ea"/>
                <a:cs typeface="+mn-cs"/>
              </a:rPr>
              <a:t> and Bath Salts are </a:t>
            </a:r>
            <a:r>
              <a:rPr lang="en-US" sz="1000" kern="1200" dirty="0" smtClean="0">
                <a:solidFill>
                  <a:schemeClr val="tx1"/>
                </a:solidFill>
                <a:effectLst/>
                <a:latin typeface="+mn-lt"/>
                <a:ea typeface="+mn-ea"/>
                <a:cs typeface="+mn-cs"/>
              </a:rPr>
              <a:t>advertised as being “all natural,” safe to use, and legal but, in fact, they are none of those things. The</a:t>
            </a:r>
            <a:r>
              <a:rPr lang="en-US" sz="1000" kern="1200" baseline="0" dirty="0" smtClean="0">
                <a:solidFill>
                  <a:schemeClr val="tx1"/>
                </a:solidFill>
                <a:effectLst/>
                <a:latin typeface="+mn-lt"/>
                <a:ea typeface="+mn-ea"/>
                <a:cs typeface="+mn-cs"/>
              </a:rPr>
              <a:t> packages often say “not for human consumption,” “for novelty use,” or “use as directed” (but without any directions for use on the package). The colorful and professional packaging and wording often changes as the laws are amended. In some jurisdictions, depending on how the laws are written, the prosecutor must prove the person intended to use the product (not just possess it), which makes it even more difficult to reduce availability of these substances.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effectLst/>
                <a:latin typeface="+mn-lt"/>
                <a:ea typeface="+mn-ea"/>
                <a:cs typeface="+mn-cs"/>
              </a:rPr>
              <a:t>People were abusing synthetic cathinones in Russia and Eastern Europe for several decades before the drugs appeared in Western Europe and the UK in the early 2000s. </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28</a:t>
            </a:fld>
            <a:endParaRPr lang="en-US" dirty="0"/>
          </a:p>
        </p:txBody>
      </p:sp>
    </p:spTree>
    <p:extLst>
      <p:ext uri="{BB962C8B-B14F-4D97-AF65-F5344CB8AC3E}">
        <p14:creationId xmlns:p14="http://schemas.microsoft.com/office/powerpoint/2010/main" val="201824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This slide may seem</a:t>
            </a:r>
            <a:r>
              <a:rPr lang="en-US" sz="1000" b="0" baseline="0" dirty="0" smtClean="0"/>
              <a:t> silly at first glance, but it is important to emphasize that synthetic drugs sold as “spice” (picture on the right) are </a:t>
            </a:r>
            <a:r>
              <a:rPr lang="en-US" sz="1000" b="0" u="sng" baseline="0" dirty="0" smtClean="0"/>
              <a:t>NOT</a:t>
            </a:r>
            <a:r>
              <a:rPr lang="en-US" sz="1000" b="0" baseline="0" dirty="0" smtClean="0"/>
              <a:t> the same as common household spices like cinnamon and garlic powder (picture on the left).</a:t>
            </a:r>
            <a:endParaRPr lang="en-US" sz="1000" b="0" dirty="0" smtClean="0"/>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29</a:t>
            </a:fld>
            <a:endParaRPr lang="en-US" dirty="0"/>
          </a:p>
        </p:txBody>
      </p:sp>
    </p:spTree>
    <p:extLst>
      <p:ext uri="{BB962C8B-B14F-4D97-AF65-F5344CB8AC3E}">
        <p14:creationId xmlns:p14="http://schemas.microsoft.com/office/powerpoint/2010/main" val="142229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authors</a:t>
            </a:r>
            <a:r>
              <a:rPr lang="en-US" sz="1000" baseline="0" dirty="0" smtClean="0"/>
              <a:t> wish to </a:t>
            </a:r>
            <a:r>
              <a:rPr lang="en-US" sz="1000" dirty="0" smtClean="0"/>
              <a:t>acknowledge several</a:t>
            </a:r>
            <a:r>
              <a:rPr lang="en-US" sz="1000" baseline="0" dirty="0" smtClean="0"/>
              <a:t> colleagues for their important contributions to this educational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Unlike</a:t>
            </a:r>
            <a:r>
              <a:rPr lang="en-US" sz="1000" baseline="0" dirty="0" smtClean="0"/>
              <a:t> traditional bath salts sold, for example, as Epsom salts in large containers, psychoactive “bath salts” are often sold in small 200-500 mg quantities at elevated prices ($25-$75/package). Manufacturers seeking to evade regulations label “bath salts” for use as aromatic potpourri, not intended for ingestion or intranasal use. Alternative marketing strategies include “bath salts” sold as plant food or insect repellant, with labels stipulating “not for human consumption.” Advertisements also promote bath salt products as being safe, producing euphoria, and having sexual or energizing effects.</a:t>
            </a:r>
          </a:p>
          <a:p>
            <a:endParaRPr lang="en-US" sz="1000" baseline="0" dirty="0" smtClean="0"/>
          </a:p>
          <a:p>
            <a:r>
              <a:rPr lang="en-US" sz="1000" b="1" baseline="0" dirty="0" smtClean="0"/>
              <a:t>REFERENCE:</a:t>
            </a:r>
          </a:p>
          <a:p>
            <a:r>
              <a:rPr lang="en-US" sz="1000" kern="1200" dirty="0" smtClean="0">
                <a:solidFill>
                  <a:schemeClr val="tx1"/>
                </a:solidFill>
                <a:effectLst/>
                <a:latin typeface="+mn-lt"/>
                <a:ea typeface="+mn-ea"/>
                <a:cs typeface="+mn-cs"/>
              </a:rPr>
              <a:t>Miotto, K., Striebel, J., Cho, A.K., &amp; Wang, C. (2013). Clinical and pharmacological aspects of bath salt use: A review of the literature and case reports. </a:t>
            </a:r>
            <a:r>
              <a:rPr lang="en-US" sz="1000" i="1" kern="1200" dirty="0" smtClean="0">
                <a:solidFill>
                  <a:schemeClr val="tx1"/>
                </a:solidFill>
                <a:effectLst/>
                <a:latin typeface="+mn-lt"/>
                <a:ea typeface="+mn-ea"/>
                <a:cs typeface="+mn-cs"/>
              </a:rPr>
              <a:t>Drug and Alcohol Dependence, 132</a:t>
            </a:r>
            <a:r>
              <a:rPr lang="en-US" sz="1000" kern="1200" dirty="0" smtClean="0">
                <a:solidFill>
                  <a:schemeClr val="tx1"/>
                </a:solidFill>
                <a:effectLst/>
                <a:latin typeface="+mn-lt"/>
                <a:ea typeface="+mn-ea"/>
                <a:cs typeface="+mn-cs"/>
              </a:rPr>
              <a:t>(1-2), 1-12.</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30</a:t>
            </a:fld>
            <a:endParaRPr lang="en-US" dirty="0"/>
          </a:p>
        </p:txBody>
      </p:sp>
    </p:spTree>
    <p:extLst>
      <p:ext uri="{BB962C8B-B14F-4D97-AF65-F5344CB8AC3E}">
        <p14:creationId xmlns:p14="http://schemas.microsoft.com/office/powerpoint/2010/main" val="3196424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Marijuana is the most commonly used illicit drug of abuse in the United States. It is usually </a:t>
            </a:r>
            <a:r>
              <a:rPr lang="en-US" sz="1000" dirty="0" smtClean="0"/>
              <a:t>smoked as a cigarette (joint) or in a pipe. It is also smoked in blunts, which are cigars that have been emptied of tobacco and refilled with a mixture of marijuana and tobacco. This mode of delivery combines marijuana's active ingredients with nicotine and other harmful chemicals. Marijuana can also be mixed in food or brewed as a tea. As a more concentrated, resinous form, it is called hashish; and as a sticky black liquid, hash oil. Marijuana smoke has a pungent and distinctive, usually sweet-and-sour odor. Short-term effects of marijuana use include euphoria, distorted perceptions, memory impairment, and difficulty thinking and solving problems.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r>
              <a:rPr lang="en-US" sz="1000" dirty="0" smtClean="0"/>
              <a:t>THC acts upon specific sites in the brain, called cannabinoid receptors, kicking off a series of cellular reactions that ultimately lead to the "high" that users experience when they smoke marijuana. Some brain areas have many cannabinoid receptors; others have few or none. The highest density of cannabinoid receptors are found in parts of the brain that influence pleasure, memory, thinking, concentrating, sensory and time perception, and coordinated movement.</a:t>
            </a:r>
            <a:r>
              <a:rPr lang="en-US" sz="1000" baseline="30000" dirty="0" smtClean="0"/>
              <a:t> </a:t>
            </a:r>
            <a:r>
              <a:rPr lang="en-US" sz="1000" dirty="0" smtClean="0"/>
              <a:t>Not surprisingly, marijuana intoxication can cause distorted perceptions, impaired coordination, difficulty with thinking and problem solving, and problems with learning and memory. Research has shown that, in chronic users, marijuana's adverse impact on learning and memory can last for days or weeks after the acute effects of the drug wear off. As a result, someone who smokes marijuana every day may be functioning at a suboptimal intellectual level all of the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r>
              <a:rPr lang="en-US" sz="1000" b="1" dirty="0" smtClean="0">
                <a:solidFill>
                  <a:srgbClr val="FF0000"/>
                </a:solidFill>
              </a:rPr>
              <a:t>Additional Information for</a:t>
            </a:r>
            <a:r>
              <a:rPr lang="en-US" sz="1000" b="1" baseline="0" dirty="0" smtClean="0">
                <a:solidFill>
                  <a:srgbClr val="FF0000"/>
                </a:solidFill>
              </a:rPr>
              <a:t> the Trainer(s)</a:t>
            </a:r>
          </a:p>
          <a:p>
            <a:r>
              <a:rPr lang="en-US" sz="1000" dirty="0" smtClean="0"/>
              <a:t>Recent</a:t>
            </a:r>
            <a:r>
              <a:rPr lang="en-US" sz="1000" baseline="0" dirty="0" smtClean="0"/>
              <a:t> research sponsored by the National Institute on Drug Abuse identified a link between marijuana use and psychosis and marijuana use and lowered IQ. Research shows that marijuana use can: (1) lead </a:t>
            </a:r>
            <a:r>
              <a:rPr lang="en-US" sz="1000" dirty="0" smtClean="0"/>
              <a:t>to addiction; (2) increase the </a:t>
            </a:r>
            <a:r>
              <a:rPr lang="en-US" sz="1000" dirty="0" smtClean="0">
                <a:solidFill>
                  <a:schemeClr val="tx2"/>
                </a:solidFill>
              </a:rPr>
              <a:t>risk of chronic cough or bronchitis; and</a:t>
            </a:r>
            <a:r>
              <a:rPr lang="en-US" sz="1000" baseline="0" dirty="0" smtClean="0">
                <a:solidFill>
                  <a:schemeClr val="tx2"/>
                </a:solidFill>
              </a:rPr>
              <a:t> </a:t>
            </a:r>
            <a:r>
              <a:rPr lang="en-US" sz="1000" dirty="0" smtClean="0">
                <a:solidFill>
                  <a:schemeClr val="tx2"/>
                </a:solidFill>
              </a:rPr>
              <a:t>(3) i</a:t>
            </a:r>
            <a:r>
              <a:rPr lang="en-US" sz="1000" dirty="0" smtClean="0"/>
              <a:t>ncrease the risk of schizophrenia in vulnerable individuals. The</a:t>
            </a:r>
            <a:r>
              <a:rPr lang="en-US" sz="1000" baseline="0" dirty="0" smtClean="0"/>
              <a:t> age of </a:t>
            </a:r>
            <a:r>
              <a:rPr lang="en-US" sz="1000" dirty="0" smtClean="0">
                <a:solidFill>
                  <a:schemeClr val="tx2"/>
                </a:solidFill>
              </a:rPr>
              <a:t>onset of marijuana use is directly associated with age at onset of psychosis and age of first hospitalization. Marijuana</a:t>
            </a:r>
            <a:r>
              <a:rPr lang="en-US" sz="1000" baseline="0" dirty="0" smtClean="0">
                <a:solidFill>
                  <a:schemeClr val="tx2"/>
                </a:solidFill>
              </a:rPr>
              <a:t> use may</a:t>
            </a:r>
            <a:r>
              <a:rPr lang="en-US" sz="1000" dirty="0" smtClean="0"/>
              <a:t> increase the risk of anxiety, depression, and amotivational syndrome, and new</a:t>
            </a:r>
            <a:r>
              <a:rPr lang="en-US" sz="1000" baseline="0" dirty="0" smtClean="0"/>
              <a:t> research findings suggest that the neurotoxic </a:t>
            </a:r>
            <a:r>
              <a:rPr lang="en-US" sz="1000" dirty="0" smtClean="0">
                <a:solidFill>
                  <a:schemeClr val="tx2"/>
                </a:solidFill>
              </a:rPr>
              <a:t>effect of cannabis on the adolescent brain and cessation did not fully restore functioning. </a:t>
            </a:r>
          </a:p>
          <a:p>
            <a:endParaRPr lang="en-US" sz="1000" dirty="0" smtClean="0">
              <a:solidFill>
                <a:schemeClr val="tx2"/>
              </a:solidFill>
            </a:endParaRPr>
          </a:p>
          <a:p>
            <a:r>
              <a:rPr lang="en-US" sz="1000" b="1" dirty="0" smtClean="0">
                <a:solidFill>
                  <a:schemeClr val="tx2"/>
                </a:solidFill>
              </a:rPr>
              <a:t>REFERENCE:</a:t>
            </a:r>
          </a:p>
          <a:p>
            <a:pPr lvl="0"/>
            <a:r>
              <a:rPr lang="en-US" sz="1000" kern="1200" dirty="0" smtClean="0">
                <a:solidFill>
                  <a:schemeClr val="tx1"/>
                </a:solidFill>
                <a:effectLst/>
                <a:latin typeface="+mn-lt"/>
                <a:ea typeface="+mn-ea"/>
                <a:cs typeface="+mn-cs"/>
              </a:rPr>
              <a:t>NIDA. (2012). </a:t>
            </a:r>
            <a:r>
              <a:rPr lang="en-US" sz="1000" i="1" kern="1200" dirty="0" smtClean="0">
                <a:solidFill>
                  <a:schemeClr val="tx1"/>
                </a:solidFill>
                <a:effectLst/>
                <a:latin typeface="+mn-lt"/>
                <a:ea typeface="+mn-ea"/>
                <a:cs typeface="+mn-cs"/>
              </a:rPr>
              <a:t>Messages from the Director: Marijuana’s Lasting Effects on the Brain</a:t>
            </a:r>
            <a:r>
              <a:rPr lang="en-US" sz="1000" kern="1200" dirty="0" smtClean="0">
                <a:solidFill>
                  <a:schemeClr val="tx1"/>
                </a:solidFill>
                <a:effectLst/>
                <a:latin typeface="+mn-lt"/>
                <a:ea typeface="+mn-ea"/>
                <a:cs typeface="+mn-cs"/>
              </a:rPr>
              <a:t> (September 2012). Available at: </a:t>
            </a:r>
            <a:r>
              <a:rPr lang="en-US" sz="1000" u="sng" kern="1200" dirty="0" smtClean="0">
                <a:solidFill>
                  <a:schemeClr val="tx1"/>
                </a:solidFill>
                <a:effectLst/>
                <a:latin typeface="+mn-lt"/>
                <a:ea typeface="+mn-ea"/>
                <a:cs typeface="+mn-cs"/>
                <a:hlinkClick r:id="rId3"/>
              </a:rPr>
              <a:t>http://www.drugabuse.gov/about-nida/directors-page/messages-director/2012/09/marijuanas-lasting-effects-brain</a:t>
            </a:r>
            <a:r>
              <a:rPr lang="en-US" sz="1000" kern="1200" dirty="0" smtClean="0">
                <a:solidFill>
                  <a:schemeClr val="tx1"/>
                </a:solidFill>
                <a:effectLst/>
                <a:latin typeface="+mn-lt"/>
                <a:ea typeface="+mn-ea"/>
                <a:cs typeface="+mn-cs"/>
              </a:rPr>
              <a:t>.</a:t>
            </a:r>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Photo credit: NIDA, September </a:t>
            </a:r>
            <a:r>
              <a:rPr lang="en-US" sz="1000" baseline="0" dirty="0" smtClean="0"/>
              <a:t>2012.</a:t>
            </a:r>
            <a:endParaRPr lang="en-US" sz="100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31</a:t>
            </a:fld>
            <a:endParaRPr lang="en-US" dirty="0"/>
          </a:p>
        </p:txBody>
      </p:sp>
    </p:spTree>
    <p:extLst>
      <p:ext uri="{BB962C8B-B14F-4D97-AF65-F5344CB8AC3E}">
        <p14:creationId xmlns:p14="http://schemas.microsoft.com/office/powerpoint/2010/main" val="4216886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Spice, sometimes</a:t>
            </a:r>
            <a:r>
              <a:rPr lang="en-US" sz="1000" kern="1200" baseline="0" dirty="0" smtClean="0">
                <a:solidFill>
                  <a:schemeClr val="tx1"/>
                </a:solidFill>
                <a:effectLst/>
                <a:latin typeface="+mn-lt"/>
                <a:ea typeface="+mn-ea"/>
                <a:cs typeface="+mn-cs"/>
              </a:rPr>
              <a:t> known as an “herbal marijuana alternative,” </a:t>
            </a:r>
            <a:r>
              <a:rPr lang="en-US" sz="1000" kern="1200" dirty="0" smtClean="0">
                <a:solidFill>
                  <a:schemeClr val="tx1"/>
                </a:solidFill>
                <a:effectLst/>
                <a:latin typeface="+mn-lt"/>
                <a:ea typeface="+mn-ea"/>
                <a:cs typeface="+mn-cs"/>
              </a:rPr>
              <a:t>looks like plant material or potpourri and is similarly coated in chemicals</a:t>
            </a:r>
            <a:r>
              <a:rPr lang="en-US" sz="1000" kern="1200" baseline="0" dirty="0" smtClean="0">
                <a:solidFill>
                  <a:schemeClr val="tx1"/>
                </a:solidFill>
                <a:effectLst/>
                <a:latin typeface="+mn-lt"/>
                <a:ea typeface="+mn-ea"/>
                <a:cs typeface="+mn-cs"/>
              </a:rPr>
              <a:t> that </a:t>
            </a:r>
            <a:r>
              <a:rPr lang="en-US" sz="1000" kern="1200" dirty="0" smtClean="0">
                <a:solidFill>
                  <a:schemeClr val="tx1"/>
                </a:solidFill>
                <a:effectLst/>
                <a:latin typeface="+mn-lt"/>
                <a:ea typeface="+mn-ea"/>
                <a:cs typeface="+mn-cs"/>
              </a:rPr>
              <a:t>mimic the effects of marijuana when it is smoked or steeped for a hot drink. These synthetic drugs are attractive to users because the chemicals used to create them defy detection in traditional drug tests. </a:t>
            </a:r>
            <a:r>
              <a:rPr lang="en-US" sz="1000" b="0" i="0" u="none" strike="noStrike" kern="1200" baseline="0" dirty="0" smtClean="0">
                <a:solidFill>
                  <a:schemeClr val="tx1"/>
                </a:solidFill>
                <a:latin typeface="+mn-lt"/>
                <a:ea typeface="+mn-ea"/>
                <a:cs typeface="+mn-cs"/>
              </a:rPr>
              <a:t>Labels on Spice products often claim that they contain “natural” psychoactive material taken from a variety of plants. Spice products do contain dried plant material, but chemical analyses show that their active ingredients are </a:t>
            </a:r>
            <a:r>
              <a:rPr lang="en-US" sz="1000" b="0" i="1" u="none" strike="noStrike" kern="1200" baseline="0" dirty="0" smtClean="0">
                <a:solidFill>
                  <a:schemeClr val="tx1"/>
                </a:solidFill>
                <a:latin typeface="+mn-lt"/>
                <a:ea typeface="+mn-ea"/>
                <a:cs typeface="+mn-cs"/>
              </a:rPr>
              <a:t>synthetic </a:t>
            </a:r>
            <a:r>
              <a:rPr lang="en-US" sz="1000" b="0" i="0" u="none" strike="noStrike" kern="1200" baseline="0" dirty="0" smtClean="0">
                <a:solidFill>
                  <a:schemeClr val="tx1"/>
                </a:solidFill>
                <a:latin typeface="+mn-lt"/>
                <a:ea typeface="+mn-ea"/>
                <a:cs typeface="+mn-cs"/>
              </a:rPr>
              <a:t>(or designer) cannabinoid compounds.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Spice and K2 is known by a variety of brand names, including: Zohai, Genie, K3, Bliss, Nice, Black Mamba, Incense, Yucatan Fire, Skunk, Smoke, ChillX, Highdi’s Almdröhner, Sence, Earth Impact, Gorillaz, Galaxy Gold, Space Truckin, Solar Flare, Moon Rocks, Blue Lotus, Aroma, Scope, Sky, OG, Potpourri, Bombay Blue, and even fake weed. Spice is sold in colorful three-ounce plastic pouches decorated with psychedelic designs. Experts point out that due to the variation in chemical additives used in Spice, K2, and other synthetics, users don’t know exactly what they’re getting in each packet and the effects can therefore be unpredictable. (SOURCE: Logan et al., 2012, </a:t>
            </a:r>
            <a:r>
              <a:rPr lang="en-US" sz="1000" b="0" i="1" u="none" strike="noStrike" kern="1200" baseline="0" dirty="0" smtClean="0">
                <a:solidFill>
                  <a:schemeClr val="tx1"/>
                </a:solidFill>
                <a:latin typeface="+mn-lt"/>
                <a:ea typeface="+mn-ea"/>
                <a:cs typeface="+mn-cs"/>
              </a:rPr>
              <a:t>Journal of Forensic Sciences</a:t>
            </a:r>
            <a:r>
              <a:rPr lang="en-US" sz="1000" b="0" i="0" u="none" strike="noStrike" kern="1200" baseline="0" dirty="0" smtClean="0">
                <a:solidFill>
                  <a:schemeClr val="tx1"/>
                </a:solidFill>
                <a:latin typeface="+mn-lt"/>
                <a:ea typeface="+mn-ea"/>
                <a:cs typeface="+mn-cs"/>
              </a:rPr>
              <a:t>). According to the U.S. Drug Testing Laboratories (2011), over 250 synthetic cannabis compounds have been identified to date.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tx1"/>
                </a:solidFill>
                <a:latin typeface="+mn-lt"/>
                <a:ea typeface="+mn-ea"/>
                <a:cs typeface="+mn-cs"/>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Logan, B.K., Reinhold, L.E., Xu, A., Diamond, F.X. (2012). Identification of synthetic cannabinoids in herbal incense blends in the United States. </a:t>
            </a:r>
            <a:r>
              <a:rPr lang="en-US" sz="1000" i="1" kern="1200" dirty="0" smtClean="0">
                <a:solidFill>
                  <a:schemeClr val="tx1"/>
                </a:solidFill>
                <a:effectLst/>
                <a:latin typeface="+mn-lt"/>
                <a:ea typeface="+mn-ea"/>
                <a:cs typeface="+mn-cs"/>
              </a:rPr>
              <a:t>Journal of Forensic Sciences, 57</a:t>
            </a:r>
            <a:r>
              <a:rPr lang="en-US" sz="1000" kern="1200" dirty="0" smtClean="0">
                <a:solidFill>
                  <a:schemeClr val="tx1"/>
                </a:solidFill>
                <a:effectLst/>
                <a:latin typeface="+mn-lt"/>
                <a:ea typeface="+mn-ea"/>
                <a:cs typeface="+mn-cs"/>
              </a:rPr>
              <a:t>(5), 1168-1180.</a:t>
            </a:r>
          </a:p>
          <a:p>
            <a:endParaRPr lang="en-US" sz="10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Photo credit: NIDA, April 2012</a:t>
            </a:r>
            <a:r>
              <a:rPr lang="en-US" sz="1000" baseline="0" dirty="0" smtClean="0"/>
              <a:t>.</a:t>
            </a:r>
            <a:endParaRPr lang="en-US" sz="1000" dirty="0" smtClean="0"/>
          </a:p>
          <a:p>
            <a:endParaRPr lang="en-US" sz="1000" baseline="0" dirty="0" smtClean="0"/>
          </a:p>
          <a:p>
            <a:r>
              <a:rPr lang="en-US" sz="1000" b="1" baseline="0" dirty="0" smtClean="0"/>
              <a:t>Note to Trainer(s) regarding terminology used in this presentation:</a:t>
            </a:r>
          </a:p>
          <a:p>
            <a:r>
              <a:rPr lang="en-US" sz="1000" baseline="0" dirty="0" smtClean="0"/>
              <a:t>As the authors worked to update the content for this presentation (August-November 2013), some of the more recent references use the term “synthetic cannabimimetic” in lieu of synthetic cannabinoid. This very recent shift in the language used to describe this specific class of synthetic drugs highlights the rapidly evolving information on the use of synthetic drugs in the United States and beyond. For consistency sake, the authors made the decision to use the term synthetic cannabinoid when referring to synthetic marijuana/cannabis.</a:t>
            </a:r>
          </a:p>
        </p:txBody>
      </p:sp>
      <p:sp>
        <p:nvSpPr>
          <p:cNvPr id="4" name="Slide Number Placeholder 3"/>
          <p:cNvSpPr>
            <a:spLocks noGrp="1"/>
          </p:cNvSpPr>
          <p:nvPr>
            <p:ph type="sldNum" sz="quarter" idx="10"/>
          </p:nvPr>
        </p:nvSpPr>
        <p:spPr/>
        <p:txBody>
          <a:bodyPr/>
          <a:lstStyle/>
          <a:p>
            <a:fld id="{86BA35F5-4231-48C4-90E5-5F88AF55E37D}" type="slidenum">
              <a:rPr lang="en-US" smtClean="0"/>
              <a:t>32</a:t>
            </a:fld>
            <a:endParaRPr lang="en-US" dirty="0"/>
          </a:p>
        </p:txBody>
      </p:sp>
    </p:spTree>
    <p:extLst>
      <p:ext uri="{BB962C8B-B14F-4D97-AF65-F5344CB8AC3E}">
        <p14:creationId xmlns:p14="http://schemas.microsoft.com/office/powerpoint/2010/main" val="4216886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Manufacturers of Spice products attempt to evade legal restrictions by substituting different chemicals in their mixtures. The DEA continues to monitor the situation and evaluate the need for updating the list of banned cannabinoids. The five banned active chemicals are JWH-018, JWH-073, JWH-200, CP-47, 497, and CP-47, 497-C8. Most states have also banned the products, but the list of banned substances varies by state and the states keep revising the lists to try to control new products that are developed to get around the current laws. Toxicology laboratories are developing tests for these drugs, but as of September 2012, only 17 of all the synthetic cannabis variations can be identified in urine tests developed by one lab and most of the blood and oral fluid tests only identify 12.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Different “generations” of cannabinoids have been marketed over time. </a:t>
            </a:r>
            <a:r>
              <a:rPr lang="en-US" sz="1000" b="1" i="0" u="none" strike="noStrike" kern="1200" baseline="0" dirty="0" smtClean="0">
                <a:solidFill>
                  <a:schemeClr val="tx1"/>
                </a:solidFill>
                <a:latin typeface="+mn-lt"/>
                <a:ea typeface="+mn-ea"/>
                <a:cs typeface="+mn-cs"/>
              </a:rPr>
              <a:t>First</a:t>
            </a:r>
            <a:r>
              <a:rPr lang="en-US" sz="1000" b="0" i="0" u="none" strike="noStrike" kern="1200" baseline="0" dirty="0" smtClean="0">
                <a:solidFill>
                  <a:schemeClr val="tx1"/>
                </a:solidFill>
                <a:latin typeface="+mn-lt"/>
                <a:ea typeface="+mn-ea"/>
                <a:cs typeface="+mn-cs"/>
              </a:rPr>
              <a:t> generation products, such as JWH-018, JWH-073, JWH-081, JWH-200, and JWH-205 (brand names include </a:t>
            </a:r>
            <a:r>
              <a:rPr lang="en-US" sz="1000" dirty="0" smtClean="0">
                <a:solidFill>
                  <a:schemeClr val="tx2"/>
                </a:solidFill>
              </a:rPr>
              <a:t>“K2,” “Spice,” “Black Mamba,” and</a:t>
            </a:r>
            <a:r>
              <a:rPr lang="en-US" sz="1000" baseline="0" dirty="0" smtClean="0">
                <a:solidFill>
                  <a:schemeClr val="tx2"/>
                </a:solidFill>
              </a:rPr>
              <a:t> </a:t>
            </a:r>
            <a:r>
              <a:rPr lang="en-US" sz="1000" dirty="0" smtClean="0">
                <a:solidFill>
                  <a:schemeClr val="tx2"/>
                </a:solidFill>
              </a:rPr>
              <a:t>“Red Dragon,” just</a:t>
            </a:r>
            <a:r>
              <a:rPr lang="en-US" sz="1000" baseline="0" dirty="0" smtClean="0">
                <a:solidFill>
                  <a:schemeClr val="tx2"/>
                </a:solidFill>
              </a:rPr>
              <a:t> to name a few) were the initial products found in the U.S. Those gave way to </a:t>
            </a:r>
            <a:r>
              <a:rPr lang="en-US" sz="1000" b="1" baseline="0" dirty="0" smtClean="0">
                <a:solidFill>
                  <a:schemeClr val="tx2"/>
                </a:solidFill>
              </a:rPr>
              <a:t>second</a:t>
            </a:r>
            <a:r>
              <a:rPr lang="en-US" sz="1000" baseline="0" dirty="0" smtClean="0">
                <a:solidFill>
                  <a:schemeClr val="tx2"/>
                </a:solidFill>
              </a:rPr>
              <a:t> generation products, including JWH 122, JWH-201, and AM-2201 (</a:t>
            </a:r>
            <a:r>
              <a:rPr lang="en-US" sz="1000" dirty="0" smtClean="0">
                <a:solidFill>
                  <a:schemeClr val="tx2"/>
                </a:solidFill>
              </a:rPr>
              <a:t>“K3,” “Splice,” “Apocalypse,” “Destiny,” “Cloud Ten,” “Head Trip,” and house mixes. </a:t>
            </a:r>
            <a:r>
              <a:rPr lang="en-US" sz="1000" b="1" dirty="0" smtClean="0">
                <a:solidFill>
                  <a:schemeClr val="tx2"/>
                </a:solidFill>
              </a:rPr>
              <a:t>Thir</a:t>
            </a:r>
            <a:r>
              <a:rPr lang="en-US" sz="1000" b="1" baseline="0" dirty="0" smtClean="0">
                <a:solidFill>
                  <a:schemeClr val="tx2"/>
                </a:solidFill>
              </a:rPr>
              <a:t>d</a:t>
            </a:r>
            <a:r>
              <a:rPr lang="en-US" sz="1000" baseline="0" dirty="0" smtClean="0">
                <a:solidFill>
                  <a:schemeClr val="tx2"/>
                </a:solidFill>
              </a:rPr>
              <a:t> generation products include UR-144 and XLR-11. </a:t>
            </a:r>
            <a:r>
              <a:rPr lang="en-US" sz="1000" b="1" baseline="0" dirty="0" smtClean="0">
                <a:solidFill>
                  <a:schemeClr val="tx2"/>
                </a:solidFill>
              </a:rPr>
              <a:t>Fourth</a:t>
            </a:r>
            <a:r>
              <a:rPr lang="en-US" sz="1000" baseline="0" dirty="0" smtClean="0">
                <a:solidFill>
                  <a:schemeClr val="tx2"/>
                </a:solidFill>
              </a:rPr>
              <a:t> generation products include A-834, A-835, AB-fubinaca, AB-pinaca, AKB-48, PB-22, URB-597, and URB-754. On a DEA tele-briefing held on November 13, 2013, a DEA representative reported that there are even reports of </a:t>
            </a:r>
            <a:r>
              <a:rPr lang="en-US" sz="1000" b="1" baseline="0" dirty="0" smtClean="0">
                <a:solidFill>
                  <a:schemeClr val="tx2"/>
                </a:solidFill>
              </a:rPr>
              <a:t>fifth</a:t>
            </a:r>
            <a:r>
              <a:rPr lang="en-US" sz="1000" baseline="0" dirty="0" smtClean="0">
                <a:solidFill>
                  <a:schemeClr val="tx2"/>
                </a:solidFill>
              </a:rPr>
              <a:t> and </a:t>
            </a:r>
            <a:r>
              <a:rPr lang="en-US" sz="1000" b="1" baseline="0" dirty="0" smtClean="0">
                <a:solidFill>
                  <a:schemeClr val="tx2"/>
                </a:solidFill>
              </a:rPr>
              <a:t>sixth</a:t>
            </a:r>
            <a:r>
              <a:rPr lang="en-US" sz="1000" baseline="0" dirty="0" smtClean="0">
                <a:solidFill>
                  <a:schemeClr val="tx2"/>
                </a:solidFill>
              </a:rPr>
              <a:t> generation synthetics appearing in the United States. A newly formulated synthetic drug appears on the streets approximately every four-six days, which makes the comprehensive control of these substances a very daunting task.</a:t>
            </a:r>
            <a:endParaRPr lang="en-US" sz="1000" dirty="0" smtClean="0">
              <a:solidFill>
                <a:schemeClr val="tx2"/>
              </a:solidFill>
            </a:endParaRP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Photo credit: Erowid, 2012.</a:t>
            </a:r>
          </a:p>
        </p:txBody>
      </p:sp>
      <p:sp>
        <p:nvSpPr>
          <p:cNvPr id="4" name="Slide Number Placeholder 3"/>
          <p:cNvSpPr>
            <a:spLocks noGrp="1"/>
          </p:cNvSpPr>
          <p:nvPr>
            <p:ph type="sldNum" sz="quarter" idx="10"/>
          </p:nvPr>
        </p:nvSpPr>
        <p:spPr/>
        <p:txBody>
          <a:bodyPr/>
          <a:lstStyle/>
          <a:p>
            <a:fld id="{86BA35F5-4231-48C4-90E5-5F88AF55E37D}" type="slidenum">
              <a:rPr lang="en-US" smtClean="0"/>
              <a:t>33</a:t>
            </a:fld>
            <a:endParaRPr lang="en-US" dirty="0"/>
          </a:p>
        </p:txBody>
      </p:sp>
    </p:spTree>
    <p:extLst>
      <p:ext uri="{BB962C8B-B14F-4D97-AF65-F5344CB8AC3E}">
        <p14:creationId xmlns:p14="http://schemas.microsoft.com/office/powerpoint/2010/main" val="4216886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43000" y="685800"/>
            <a:ext cx="4573588" cy="3430588"/>
          </a:xfrm>
          <a:ln/>
        </p:spPr>
      </p:sp>
      <p:sp>
        <p:nvSpPr>
          <p:cNvPr id="54275"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0" i="0" u="none" strike="noStrike" kern="1200" baseline="0" dirty="0" smtClean="0">
                <a:solidFill>
                  <a:schemeClr val="tx1"/>
                </a:solidFill>
                <a:latin typeface="+mn-lt"/>
                <a:ea typeface="+mn-ea"/>
                <a:cs typeface="+mn-cs"/>
              </a:rPr>
              <a:t>Synthetic cannabinoid receptor agonists, often referred to as ‘synthetic cannabinoids,’ are a large family of chemically unrelated structures functionally similar to Δ 9-tetrahydrocannabinol (THC), the active principle of cannabis. Like THC, they bind to the same cannabinoid receptors in the brain and other organs as the endogenous ligand anandamide (a</a:t>
            </a:r>
            <a:r>
              <a:rPr lang="en-US" sz="1000" b="0" i="0" kern="1200" dirty="0" smtClean="0">
                <a:solidFill>
                  <a:schemeClr val="tx1"/>
                </a:solidFill>
                <a:effectLst/>
                <a:latin typeface="+mn-lt"/>
                <a:ea typeface="+mn-ea"/>
                <a:cs typeface="+mn-cs"/>
              </a:rPr>
              <a:t>nandamide is a molecule that acts as a neurotransmitter, and that has a structure very similar to that of THC, the active constituent of cannabis. It is messenger molecule that plays a role in many bodily activities, including appetite, memory, pain, depression, and fertility - hence its name, which is derived from the word 'ananda' which means 'extreme delight' or 'bliss' in the Sanskrit language)</a:t>
            </a:r>
            <a:r>
              <a:rPr lang="en-US" sz="1000" b="0" i="0" u="none" strike="noStrike" kern="1200" baseline="0" dirty="0" smtClean="0">
                <a:solidFill>
                  <a:schemeClr val="tx1"/>
                </a:solidFill>
                <a:latin typeface="+mn-lt"/>
                <a:ea typeface="+mn-ea"/>
                <a:cs typeface="+mn-cs"/>
              </a:rPr>
              <a:t>.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Synthetic cannabinoids were developed over the past 40 years as potential pharmaceutical agents, often intended for pain management. However, it proved difficult to separate the desired properties from unwanted psychoactive effects (1).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This slide depicts two of the more common chemical structures, but so far, little is known about metabolism and toxicology of the synthetic cannabinoid compounds. It cannot be assumed that the risks associated with the use of synthetic cannabinoids will be necessarily comparable to those seen with THC, and indeed there are some reasons for concerns that these drugs may have a greater potential to cause harm. Because the synthetic cannabinoids in the ‘Spice’ products have only been tested in the laboratory (</a:t>
            </a:r>
            <a:r>
              <a:rPr lang="en-US" sz="1000" b="0" i="1" u="none" strike="noStrike" kern="1200" baseline="0" dirty="0" smtClean="0">
                <a:solidFill>
                  <a:schemeClr val="tx1"/>
                </a:solidFill>
                <a:latin typeface="+mn-lt"/>
                <a:ea typeface="+mn-ea"/>
                <a:cs typeface="+mn-cs"/>
              </a:rPr>
              <a:t>in vitro </a:t>
            </a:r>
            <a:r>
              <a:rPr lang="en-US" sz="1000" b="0" i="0" u="none" strike="noStrike" kern="1200" baseline="0" dirty="0" smtClean="0">
                <a:solidFill>
                  <a:schemeClr val="tx1"/>
                </a:solidFill>
                <a:latin typeface="+mn-lt"/>
                <a:ea typeface="+mn-ea"/>
                <a:cs typeface="+mn-cs"/>
              </a:rPr>
              <a:t>or in animals), the health risk of the inhaled smoke is unknown. In the case of JWH-018, it can be speculated that, due to structural features, there may be a certain carcinogenic potential. Furthermore, accidental overdosing with a risk of severe psychiatric complications may be more likely to occur because the type and amount of cannabinoid may vary considerably from batch to batch even within the same product. In general, there may be a risk of the appearance of a full CB receptor agonist leading to life-threatening conditions if overdosed (unlike THC, which acts only as a partial agonist). What is clear is that further studies are needed to assess these risks reliably (2).</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When tested, Spice has been found to contain over 250 artificial chemical compounds, including the ones above and new ones that we will talk about later. None of these chemicals are guaranteed safe for human consumption and the ingredients are not listed nor are instructions for use.  Perhaps most worrisome: HU-210 has been found to be between 100 to 800 times more potent than THC, the main active chemical in marijuana (3).”</a:t>
            </a:r>
          </a:p>
          <a:p>
            <a:endParaRPr lang="en-US" sz="1000" b="0" i="0" u="none" strike="noStrike" kern="1200" baseline="0" dirty="0" smtClean="0">
              <a:solidFill>
                <a:schemeClr val="tx1"/>
              </a:solidFill>
              <a:latin typeface="+mn-lt"/>
              <a:ea typeface="+mn-ea"/>
              <a:cs typeface="+mn-cs"/>
            </a:endParaRPr>
          </a:p>
          <a:p>
            <a:r>
              <a:rPr lang="en-US" sz="1000" b="1" u="none" kern="1200" dirty="0" smtClean="0">
                <a:solidFill>
                  <a:schemeClr val="tx1"/>
                </a:solidFill>
                <a:effectLst/>
                <a:latin typeface="+mn-lt"/>
                <a:ea typeface="+mn-ea"/>
                <a:cs typeface="+mn-cs"/>
              </a:rPr>
              <a:t>REFERENCES</a:t>
            </a:r>
            <a:r>
              <a:rPr lang="en-US" sz="1000" b="1" kern="1200" dirty="0" smtClean="0">
                <a:solidFill>
                  <a:schemeClr val="tx1"/>
                </a:solidFill>
                <a:effectLst/>
                <a:latin typeface="+mn-lt"/>
                <a:ea typeface="+mn-ea"/>
                <a:cs typeface="+mn-cs"/>
              </a:rPr>
              <a:t>:</a:t>
            </a:r>
            <a:endParaRPr lang="en-US" sz="1000"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(1) Agudelo, M., Yndart, A., Morrison, M., Napuri, J., Samikkanu, T., Reddy, V.P., &amp; Nair, M.P. (2012). </a:t>
            </a:r>
            <a:r>
              <a:rPr lang="en-US" sz="1000" i="1" kern="1200" dirty="0" smtClean="0">
                <a:solidFill>
                  <a:schemeClr val="tx1"/>
                </a:solidFill>
                <a:effectLst/>
                <a:latin typeface="+mn-lt"/>
                <a:ea typeface="+mn-ea"/>
                <a:cs typeface="+mn-cs"/>
              </a:rPr>
              <a:t>Effects of Synthetic Cannabinoids on the Blood Brain Barrier</a:t>
            </a:r>
            <a:r>
              <a:rPr lang="en-US" sz="1000" kern="1200" dirty="0" smtClean="0">
                <a:solidFill>
                  <a:schemeClr val="tx1"/>
                </a:solidFill>
                <a:effectLst/>
                <a:latin typeface="+mn-lt"/>
                <a:ea typeface="+mn-ea"/>
                <a:cs typeface="+mn-cs"/>
              </a:rPr>
              <a:t>. Presented at the 74</a:t>
            </a:r>
            <a:r>
              <a:rPr lang="en-US" sz="1000" kern="1200" baseline="30000" dirty="0" smtClean="0">
                <a:solidFill>
                  <a:schemeClr val="tx1"/>
                </a:solidFill>
                <a:effectLst/>
                <a:latin typeface="+mn-lt"/>
                <a:ea typeface="+mn-ea"/>
                <a:cs typeface="+mn-cs"/>
              </a:rPr>
              <a:t>th</a:t>
            </a:r>
            <a:r>
              <a:rPr lang="en-US" sz="1000" kern="1200" dirty="0" smtClean="0">
                <a:solidFill>
                  <a:schemeClr val="tx1"/>
                </a:solidFill>
                <a:effectLst/>
                <a:latin typeface="+mn-lt"/>
                <a:ea typeface="+mn-ea"/>
                <a:cs typeface="+mn-cs"/>
              </a:rPr>
              <a:t> Annual College on Problems of Drug Dependence, La Quinta, California.</a:t>
            </a:r>
          </a:p>
          <a:p>
            <a:pPr lvl="0"/>
            <a:r>
              <a:rPr lang="en-US" sz="1000" kern="1200" dirty="0" smtClean="0">
                <a:solidFill>
                  <a:schemeClr val="tx1"/>
                </a:solidFill>
                <a:effectLst/>
                <a:latin typeface="+mn-lt"/>
                <a:ea typeface="+mn-ea"/>
                <a:cs typeface="+mn-cs"/>
              </a:rPr>
              <a:t>(2) EMCDDA. (2009</a:t>
            </a:r>
            <a:r>
              <a:rPr lang="en-US" sz="1000" i="1" kern="1200" dirty="0" smtClean="0">
                <a:solidFill>
                  <a:schemeClr val="tx1"/>
                </a:solidFill>
                <a:effectLst/>
                <a:latin typeface="+mn-lt"/>
                <a:ea typeface="+mn-ea"/>
                <a:cs typeface="+mn-cs"/>
              </a:rPr>
              <a:t>). Thematic paper – Understanding the “Spice” phenomenon</a:t>
            </a:r>
            <a:r>
              <a:rPr lang="en-US" sz="1000" kern="1200" dirty="0" smtClean="0">
                <a:solidFill>
                  <a:schemeClr val="tx1"/>
                </a:solidFill>
                <a:effectLst/>
                <a:latin typeface="+mn-lt"/>
                <a:ea typeface="+mn-ea"/>
                <a:cs typeface="+mn-cs"/>
              </a:rPr>
              <a:t>. Luxembourg: Office for Official Publications of the European Communities.</a:t>
            </a:r>
          </a:p>
          <a:p>
            <a:r>
              <a:rPr lang="en-US" sz="1000" kern="1200" dirty="0" smtClean="0">
                <a:solidFill>
                  <a:schemeClr val="tx1"/>
                </a:solidFill>
                <a:effectLst/>
                <a:latin typeface="+mn-lt"/>
                <a:ea typeface="+mn-ea"/>
                <a:cs typeface="+mn-cs"/>
              </a:rPr>
              <a:t>(3) Devane, W.A. et al. (1992). A novel probe for the cannabinoid receptor. </a:t>
            </a:r>
            <a:r>
              <a:rPr lang="en-US" sz="1000" i="1" kern="1200" dirty="0" smtClean="0">
                <a:solidFill>
                  <a:schemeClr val="tx1"/>
                </a:solidFill>
                <a:effectLst/>
                <a:latin typeface="+mn-lt"/>
                <a:ea typeface="+mn-ea"/>
                <a:cs typeface="+mn-cs"/>
              </a:rPr>
              <a:t>Journal of Medical Chemistry 35</a:t>
            </a:r>
            <a:r>
              <a:rPr lang="en-US" sz="1000" kern="1200" dirty="0" smtClean="0">
                <a:solidFill>
                  <a:schemeClr val="tx1"/>
                </a:solidFill>
                <a:effectLst/>
                <a:latin typeface="+mn-lt"/>
                <a:ea typeface="+mn-ea"/>
                <a:cs typeface="+mn-cs"/>
              </a:rPr>
              <a:t>(11), 2065-2069.</a:t>
            </a:r>
            <a:endParaRPr lang="en-US" sz="1000" b="0" i="0" u="none" strike="noStrike" kern="1200" baseline="0" dirty="0" smtClean="0">
              <a:solidFill>
                <a:schemeClr val="tx1"/>
              </a:solidFill>
              <a:latin typeface="+mn-lt"/>
              <a:ea typeface="+mn-ea"/>
              <a:cs typeface="+mn-cs"/>
            </a:endParaRPr>
          </a:p>
        </p:txBody>
      </p:sp>
      <p:sp>
        <p:nvSpPr>
          <p:cNvPr id="2" name="Header Placeholder 1"/>
          <p:cNvSpPr>
            <a:spLocks noGrp="1"/>
          </p:cNvSpPr>
          <p:nvPr>
            <p:ph type="hdr"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1D520EA-27E9-4C1A-A22A-1391A9D6D3C7}" type="slidenum">
              <a:rPr lang="en-US" sz="1200" smtClean="0">
                <a:solidFill>
                  <a:srgbClr val="000000"/>
                </a:solidFill>
              </a:rPr>
              <a:pPr/>
              <a:t>35</a:t>
            </a:fld>
            <a:endParaRPr lang="en-US" sz="1200" dirty="0" smtClean="0">
              <a:solidFill>
                <a:srgbClr val="000000"/>
              </a:solidFill>
            </a:endParaRPr>
          </a:p>
        </p:txBody>
      </p:sp>
      <p:sp>
        <p:nvSpPr>
          <p:cNvPr id="69635"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normAutofit fontScale="55000" lnSpcReduction="20000"/>
          </a:bodyPr>
          <a:lstStyle/>
          <a:p>
            <a:pPr eaLnBrk="1" hangingPunct="1">
              <a:defRPr/>
            </a:pPr>
            <a:r>
              <a:rPr lang="en-US" sz="1000" dirty="0" smtClean="0"/>
              <a:t>This slide shows the way the chemical formulas of Spice products change (quite</a:t>
            </a:r>
            <a:r>
              <a:rPr lang="en-US" sz="1000" baseline="0" dirty="0" smtClean="0"/>
              <a:t> </a:t>
            </a:r>
            <a:r>
              <a:rPr lang="en-US" sz="1000" dirty="0" smtClean="0"/>
              <a:t>rapidly</a:t>
            </a:r>
            <a:r>
              <a:rPr lang="en-US" sz="1000" baseline="0" dirty="0" smtClean="0"/>
              <a:t> at times) </a:t>
            </a:r>
            <a:r>
              <a:rPr lang="en-US" sz="1000" dirty="0" smtClean="0"/>
              <a:t>and come and go (or don’t go away) over time (1). This pattern of emerging compounds shows how</a:t>
            </a:r>
            <a:r>
              <a:rPr lang="en-US" sz="1000" baseline="0" dirty="0" smtClean="0"/>
              <a:t> difficult it is to develop toxicology tests that can identify the current synthetic cannabinoid drugs, as they each emerge and become a problem. </a:t>
            </a:r>
            <a:r>
              <a:rPr lang="en-US" sz="1000" dirty="0" smtClean="0"/>
              <a:t>“The family of JWH compounds is the most numerous, and although</a:t>
            </a:r>
            <a:r>
              <a:rPr lang="en-US" sz="1000" baseline="0" dirty="0" smtClean="0"/>
              <a:t> their chemical structures differ greatly from those of THC, they have a higher affinity to CB1 and/or CB2 receptors and are more potent than THC (2).”</a:t>
            </a:r>
          </a:p>
          <a:p>
            <a:pPr eaLnBrk="1" hangingPunct="1">
              <a:defRPr/>
            </a:pPr>
            <a:endParaRPr lang="en-US" sz="1000" baseline="0" dirty="0" smtClean="0"/>
          </a:p>
          <a:p>
            <a:pPr eaLnBrk="1" hangingPunct="1">
              <a:defRPr/>
            </a:pPr>
            <a:r>
              <a:rPr lang="en-US" sz="1000" baseline="0" dirty="0" smtClean="0"/>
              <a:t>It is important to note that other psychoactive substances besides cannabinoids can be found in Spice products. One such substance is the synthetic opioid </a:t>
            </a:r>
            <a:r>
              <a:rPr lang="en-US" sz="1000" i="1" baseline="0" dirty="0" smtClean="0"/>
              <a:t>O</a:t>
            </a:r>
            <a:r>
              <a:rPr lang="en-US" sz="1000" i="0" baseline="0" dirty="0" smtClean="0"/>
              <a:t>-desmethyltramadol, an active metabolite of the opioid tramadol. And Oleamide (cis-9,10-octadecenoamide), a fatty acid derivative with cannabinoid-like activity and hypnotic properties is one of the most frequently non-cannabinoid ingredients associated with Spice products (2).</a:t>
            </a:r>
          </a:p>
          <a:p>
            <a:pPr eaLnBrk="1" hangingPunct="1">
              <a:defRPr/>
            </a:pPr>
            <a:endParaRPr lang="en-US" sz="1000" i="0" baseline="0" dirty="0" smtClean="0"/>
          </a:p>
          <a:p>
            <a:pPr eaLnBrk="1" hangingPunct="1">
              <a:defRPr/>
            </a:pPr>
            <a:r>
              <a:rPr lang="en-US" sz="1000" b="1" i="0" baseline="0" dirty="0" smtClean="0"/>
              <a:t>REFERENCES:</a:t>
            </a:r>
          </a:p>
          <a:p>
            <a:pPr lvl="0"/>
            <a:r>
              <a:rPr lang="en-US" sz="1000" kern="1200" dirty="0" smtClean="0">
                <a:solidFill>
                  <a:schemeClr val="tx1"/>
                </a:solidFill>
                <a:effectLst/>
                <a:latin typeface="+mn-lt"/>
                <a:ea typeface="+mn-ea"/>
                <a:cs typeface="+mn-cs"/>
              </a:rPr>
              <a:t>(1) Logan, B.K. (2012). </a:t>
            </a:r>
            <a:r>
              <a:rPr lang="en-US" sz="1000" i="1" kern="1200" dirty="0" smtClean="0">
                <a:solidFill>
                  <a:schemeClr val="tx1"/>
                </a:solidFill>
                <a:effectLst/>
                <a:latin typeface="+mn-lt"/>
                <a:ea typeface="+mn-ea"/>
                <a:cs typeface="+mn-cs"/>
              </a:rPr>
              <a:t>Testing Strategies to Monitor Novel/Emerging/Designer Drug Use in At-Risk Populations.</a:t>
            </a:r>
            <a:r>
              <a:rPr lang="en-US" sz="1000" kern="1200" dirty="0" smtClean="0">
                <a:solidFill>
                  <a:schemeClr val="tx1"/>
                </a:solidFill>
                <a:effectLst/>
                <a:latin typeface="+mn-lt"/>
                <a:ea typeface="+mn-ea"/>
                <a:cs typeface="+mn-cs"/>
              </a:rPr>
              <a:t> Presented at the 74</a:t>
            </a:r>
            <a:r>
              <a:rPr lang="en-US" sz="1000" kern="1200" baseline="30000" dirty="0" smtClean="0">
                <a:solidFill>
                  <a:schemeClr val="tx1"/>
                </a:solidFill>
                <a:effectLst/>
                <a:latin typeface="+mn-lt"/>
                <a:ea typeface="+mn-ea"/>
                <a:cs typeface="+mn-cs"/>
              </a:rPr>
              <a:t>th</a:t>
            </a:r>
            <a:r>
              <a:rPr lang="en-US" sz="1000" kern="1200" dirty="0" smtClean="0">
                <a:solidFill>
                  <a:schemeClr val="tx1"/>
                </a:solidFill>
                <a:effectLst/>
                <a:latin typeface="+mn-lt"/>
                <a:ea typeface="+mn-ea"/>
                <a:cs typeface="+mn-cs"/>
              </a:rPr>
              <a:t> Annual College on Problems of Drug Dependence, La Quinta, California.</a:t>
            </a:r>
          </a:p>
          <a:p>
            <a:r>
              <a:rPr lang="en-US" sz="1000" kern="1200" dirty="0" smtClean="0">
                <a:solidFill>
                  <a:schemeClr val="tx1"/>
                </a:solidFill>
                <a:effectLst/>
                <a:latin typeface="+mn-lt"/>
                <a:ea typeface="+mn-ea"/>
                <a:cs typeface="+mn-cs"/>
              </a:rPr>
              <a:t>(2) Fattore, L. &amp; Fratta, W. (2011). Beyond THC: The new generation of cannabinoid designer drugs. </a:t>
            </a:r>
            <a:r>
              <a:rPr lang="en-US" sz="1000" i="1" kern="1200" dirty="0" smtClean="0">
                <a:solidFill>
                  <a:schemeClr val="tx1"/>
                </a:solidFill>
                <a:effectLst/>
                <a:latin typeface="+mn-lt"/>
                <a:ea typeface="+mn-ea"/>
                <a:cs typeface="+mn-cs"/>
              </a:rPr>
              <a:t>Frontiers in Behavioral Neuroscience, 5</a:t>
            </a:r>
            <a:r>
              <a:rPr lang="en-US" sz="1000" kern="1200" dirty="0" smtClean="0">
                <a:solidFill>
                  <a:schemeClr val="tx1"/>
                </a:solidFill>
                <a:effectLst/>
                <a:latin typeface="+mn-lt"/>
                <a:ea typeface="+mn-ea"/>
                <a:cs typeface="+mn-cs"/>
              </a:rPr>
              <a:t>(60), 1-12.</a:t>
            </a:r>
            <a:endParaRPr lang="en-US" sz="1000" dirty="0" smtClean="0"/>
          </a:p>
        </p:txBody>
      </p:sp>
      <p:sp>
        <p:nvSpPr>
          <p:cNvPr id="2" name="Header Placeholder 1"/>
          <p:cNvSpPr>
            <a:spLocks noGrp="1"/>
          </p:cNvSpPr>
          <p:nvPr>
            <p:ph type="hdr" sz="quarter" idx="10"/>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slide maps the creation (synthesis) and spread of Spice products worldwide.</a:t>
            </a:r>
            <a:r>
              <a:rPr lang="en-US" sz="1000" baseline="0" dirty="0" smtClean="0"/>
              <a:t> </a:t>
            </a:r>
            <a:r>
              <a:rPr lang="en-US" sz="1000" dirty="0" smtClean="0"/>
              <a:t>At</a:t>
            </a:r>
            <a:r>
              <a:rPr lang="en-US" sz="1000" baseline="0" dirty="0" smtClean="0"/>
              <a:t> the beginning of 2009, legislation in several European countries subjected all products containing CP-47, 497, CP-47, 497-C8, and JWH-018 to the Narcotics Law, so that Spice and the other cannabinoid-containing “natural” mixtures were no longer accessible in head shops and online stores. What happened, however, is that the banning of these certain ingredients led to the development of a new generation of cannabimimetic substances – JWH-073, JWH-019, JWH-250, and JWH-398.</a:t>
            </a:r>
          </a:p>
          <a:p>
            <a:endParaRPr lang="en-US" sz="1000" baseline="0" dirty="0" smtClean="0"/>
          </a:p>
          <a:p>
            <a:r>
              <a:rPr lang="en-US" sz="1000" baseline="0" dirty="0" smtClean="0"/>
              <a:t>The brightly colored vertical bars across the left-hand part of the figure indicate key milestones in the availability of specific synthetic cannabinoids. The boxes with arrows highlight adverse effects associated with synthetic cannabinoid use, as well as a couple of recent notable case examples.</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36</a:t>
            </a:fld>
            <a:endParaRPr lang="en-US" dirty="0"/>
          </a:p>
        </p:txBody>
      </p:sp>
    </p:spTree>
    <p:extLst>
      <p:ext uri="{BB962C8B-B14F-4D97-AF65-F5344CB8AC3E}">
        <p14:creationId xmlns:p14="http://schemas.microsoft.com/office/powerpoint/2010/main" val="3368732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Many factors are associated with the recent popularity</a:t>
            </a:r>
            <a:r>
              <a:rPr lang="en-US" sz="1000" baseline="0" dirty="0" smtClean="0"/>
              <a:t> of Spice products, especially among younger users. </a:t>
            </a:r>
            <a:r>
              <a:rPr lang="en-US" sz="1000" dirty="0" smtClean="0"/>
              <a:t>Spice smokers</a:t>
            </a:r>
            <a:r>
              <a:rPr lang="en-US" sz="1000" baseline="0" dirty="0" smtClean="0"/>
              <a:t> find the effects similar to those of marijuana; Spice is often referred to as a “legal high;” regulatory mechanisms are difficult to enforce when products are available on the Internet; and Spice is marketed as a natural herb and intuitive language on packaging makes it attractive to young and drug-naïve individuals.</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37</a:t>
            </a:fld>
            <a:endParaRPr lang="en-US" dirty="0"/>
          </a:p>
        </p:txBody>
      </p:sp>
    </p:spTree>
    <p:extLst>
      <p:ext uri="{BB962C8B-B14F-4D97-AF65-F5344CB8AC3E}">
        <p14:creationId xmlns:p14="http://schemas.microsoft.com/office/powerpoint/2010/main" val="614931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Hemodialysis is a treatment for advanced kidney failure. It involves filtering a person’s blood to remove waste and extra fluids, and returning the clean blood to the body.</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38</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Synthetic cannabinoid use during pregnancy can lead to symptoms similar to those caused by dangerous conditions known as preeclampsia and eclampsia. Preeclampsia is marked by high blood pressure and a high level of protein in the urine. It can lead to eclampsia, which can cause a pregnant woman to develop seizures or coma, and in rare cases is fatal.</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39</a:t>
            </a:fld>
            <a:endParaRPr lang="en-US" dirty="0"/>
          </a:p>
        </p:txBody>
      </p:sp>
    </p:spTree>
    <p:extLst>
      <p:ext uri="{BB962C8B-B14F-4D97-AF65-F5344CB8AC3E}">
        <p14:creationId xmlns:p14="http://schemas.microsoft.com/office/powerpoint/2010/main" val="1395929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dirty="0"/>
              <a:t>INSTRUCTIONS</a:t>
            </a:r>
          </a:p>
          <a:p>
            <a:r>
              <a:rPr lang="en-US" sz="1000" b="0" i="0" kern="1200" dirty="0" smtClean="0">
                <a:solidFill>
                  <a:schemeClr val="tx1"/>
                </a:solidFill>
                <a:effectLst/>
                <a:latin typeface="+mn-lt"/>
                <a:ea typeface="+mn-ea"/>
                <a:cs typeface="+mn-cs"/>
              </a:rPr>
              <a:t>In an effort to break the ice and encourage group interaction, take a few minutes to ask training participants to briefly share the answers to one or more of the four questions featured on the slide. You can ask for several volunteers to share their responses, if the size of your audience prevents all participants from sharing.</a:t>
            </a:r>
            <a:endParaRPr lang="en-US" sz="1000" b="0" i="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At the American College of Obstetricians and Gynecologists annual meeting held in May 2013, a doctor described the case of a woman who said she was about 35 weeks pregnant, who suffered a seizure and appeared agitated. She had high blood pressure and protein in her urine, so the doctors treated her for eclampsia. They performed an emergency cesarean section because the baby was in distress. The woman screened negative for drugs, but an anonymous caller reported the woman regularly smoked Spice Gold, a type of synthetic marijuana. Spice Gold cannot be detected with a standard urine test. The baby tested negative for drugs. The woman required psychiatric care for psychotic behavior the day after delivery. “This was not a pregnancy problem but a drug problem,” Dr. Cindy Lee said in a news release. “Eclampsia is cured with delivery of the baby, but she did not get better after delivery.” The doctors noted obstetricians and gynecologists should be aware of emerging drugs, and consider the possibility patients may be taking them when making a diagnosis.</a:t>
            </a:r>
            <a:endParaRPr lang="en-US" sz="1000" b="1" dirty="0"/>
          </a:p>
        </p:txBody>
      </p:sp>
      <p:sp>
        <p:nvSpPr>
          <p:cNvPr id="4" name="Slide Number Placeholder 3"/>
          <p:cNvSpPr>
            <a:spLocks noGrp="1"/>
          </p:cNvSpPr>
          <p:nvPr>
            <p:ph type="sldNum" sz="quarter" idx="10"/>
          </p:nvPr>
        </p:nvSpPr>
        <p:spPr/>
        <p:txBody>
          <a:bodyPr/>
          <a:lstStyle/>
          <a:p>
            <a:fld id="{86BA35F5-4231-48C4-90E5-5F88AF55E37D}" type="slidenum">
              <a:rPr lang="en-US" smtClean="0"/>
              <a:t>40</a:t>
            </a:fld>
            <a:endParaRPr lang="en-US" dirty="0"/>
          </a:p>
        </p:txBody>
      </p:sp>
    </p:spTree>
    <p:extLst>
      <p:ext uri="{BB962C8B-B14F-4D97-AF65-F5344CB8AC3E}">
        <p14:creationId xmlns:p14="http://schemas.microsoft.com/office/powerpoint/2010/main" val="1395929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t>The main psychoactive ingredients in khat are cathine and cathinone, chemicals that are structurally similar to, but less potent than amphetamine, yet result in similar psychomotor stimulant effects. Chewing khat leaves can induce a state of euphoria and elation as well as feelings of increased alertness and arousal. The user can also experience an increase in blood pressure and heart rate. The effects begin to subside after about 90 minutes to 3 hours, but can last 24 hours. At the end of a khat session (some of which last for 8-10 hours), the user may experience a depressive mood, irritability, loss of appetite, and difficulty sleeping. </a:t>
            </a:r>
            <a:r>
              <a:rPr lang="en-US" sz="1000" b="0" i="0" u="none" strike="noStrike" kern="1200" baseline="0" dirty="0" smtClean="0">
                <a:solidFill>
                  <a:schemeClr val="tx1"/>
                </a:solidFill>
                <a:latin typeface="+mn-lt"/>
                <a:ea typeface="+mn-ea"/>
                <a:cs typeface="+mn-cs"/>
              </a:rPr>
              <a:t>Chewing the leaves and twigs of the plant produces amphetamine-like euphoric effects, and also is associated with green drool.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In 2006, there were 10 million khat users worldwide. </a:t>
            </a:r>
            <a:r>
              <a:rPr lang="en-US" sz="1000" baseline="0" dirty="0" smtClean="0"/>
              <a:t>Users may also dry out the khat and brew it as a tea. Khat has been used for hundreds of years in places such as East Africa (Horn of Africa), Saudi Arabia, and Yemen.</a:t>
            </a:r>
          </a:p>
          <a:p>
            <a:endParaRPr lang="en-US" sz="1000" baseline="0" dirty="0" smtClean="0"/>
          </a:p>
          <a:p>
            <a:r>
              <a:rPr lang="en-US" sz="1000" b="0" i="0" u="none" strike="noStrike" kern="1200" baseline="0" dirty="0" smtClean="0">
                <a:solidFill>
                  <a:schemeClr val="tx1"/>
                </a:solidFill>
                <a:latin typeface="+mn-lt"/>
                <a:ea typeface="+mn-ea"/>
                <a:cs typeface="+mn-cs"/>
              </a:rPr>
              <a:t>Photo credit: </a:t>
            </a:r>
            <a:r>
              <a:rPr lang="en-US" sz="1000" baseline="0" dirty="0" smtClean="0"/>
              <a:t>DEA, September 2012.</a:t>
            </a:r>
          </a:p>
        </p:txBody>
      </p:sp>
      <p:sp>
        <p:nvSpPr>
          <p:cNvPr id="4" name="Slide Number Placeholder 3"/>
          <p:cNvSpPr>
            <a:spLocks noGrp="1"/>
          </p:cNvSpPr>
          <p:nvPr>
            <p:ph type="sldNum" sz="quarter" idx="10"/>
          </p:nvPr>
        </p:nvSpPr>
        <p:spPr/>
        <p:txBody>
          <a:bodyPr/>
          <a:lstStyle/>
          <a:p>
            <a:fld id="{86BA35F5-4231-48C4-90E5-5F88AF55E37D}" type="slidenum">
              <a:rPr lang="en-US" smtClean="0"/>
              <a:t>41</a:t>
            </a:fld>
            <a:endParaRPr lang="en-US" dirty="0"/>
          </a:p>
        </p:txBody>
      </p:sp>
    </p:spTree>
    <p:extLst>
      <p:ext uri="{BB962C8B-B14F-4D97-AF65-F5344CB8AC3E}">
        <p14:creationId xmlns:p14="http://schemas.microsoft.com/office/powerpoint/2010/main" val="4216886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Synthetic cathinones, also known</a:t>
            </a:r>
            <a:r>
              <a:rPr lang="en-US" sz="1000" kern="1200" baseline="0" dirty="0" smtClean="0">
                <a:solidFill>
                  <a:schemeClr val="tx1"/>
                </a:solidFill>
                <a:effectLst/>
                <a:latin typeface="+mn-lt"/>
                <a:ea typeface="+mn-ea"/>
                <a:cs typeface="+mn-cs"/>
              </a:rPr>
              <a:t> as </a:t>
            </a:r>
            <a:r>
              <a:rPr lang="en-US" sz="1000" kern="1200" dirty="0" smtClean="0">
                <a:solidFill>
                  <a:schemeClr val="tx1"/>
                </a:solidFill>
                <a:effectLst/>
                <a:latin typeface="+mn-lt"/>
                <a:ea typeface="+mn-ea"/>
                <a:cs typeface="+mn-cs"/>
              </a:rPr>
              <a:t>Bath Salts,</a:t>
            </a:r>
            <a:r>
              <a:rPr lang="en-US" sz="1000" kern="1200" baseline="0" dirty="0" smtClean="0">
                <a:solidFill>
                  <a:schemeClr val="tx1"/>
                </a:solidFill>
                <a:effectLst/>
                <a:latin typeface="+mn-lt"/>
                <a:ea typeface="+mn-ea"/>
                <a:cs typeface="+mn-cs"/>
              </a:rPr>
              <a:t> are one of the latest additions </a:t>
            </a:r>
            <a:r>
              <a:rPr lang="en-US" sz="1000" kern="1200" dirty="0" smtClean="0">
                <a:solidFill>
                  <a:schemeClr val="tx1"/>
                </a:solidFill>
                <a:effectLst/>
                <a:latin typeface="+mn-lt"/>
                <a:ea typeface="+mn-ea"/>
                <a:cs typeface="+mn-cs"/>
              </a:rPr>
              <a:t>to a growing list of substances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young people can use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to get high. Bath Salts is a powder laced with a cocktail of chemicals that comes in either capsules or in loose form. A user can either swallow the capsule whole or use the powder, mixed with liquid, and injected. Sometimes it is snorted directly up the nose. It is said to replicate a cocaine or ecstasy high (1).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Synthetic cathinones are related to the parent compound cathinone,</a:t>
            </a:r>
            <a:r>
              <a:rPr lang="en-US" sz="1000" kern="1200" baseline="0" dirty="0" smtClean="0">
                <a:solidFill>
                  <a:schemeClr val="tx1"/>
                </a:solidFill>
                <a:effectLst/>
                <a:latin typeface="+mn-lt"/>
                <a:ea typeface="+mn-ea"/>
                <a:cs typeface="+mn-cs"/>
              </a:rPr>
              <a:t> one of the psychoactive principals in khat. </a:t>
            </a:r>
            <a:r>
              <a:rPr lang="en-US" sz="1000" kern="1200" dirty="0" smtClean="0">
                <a:solidFill>
                  <a:schemeClr val="tx1"/>
                </a:solidFill>
                <a:effectLst/>
                <a:latin typeface="+mn-lt"/>
                <a:ea typeface="+mn-ea"/>
                <a:cs typeface="+mn-cs"/>
              </a:rPr>
              <a:t>The synthetic powder is sold legally online and in drug paraphernalia stores under a variety of names, such as Ivory Wave, Purple Wave, Red Dove, Blue Silk, Zoom, Bloom, Cloud Nine, Ocean Snow, Lunar Wave, Vanilla Sky, White Lightning, Scarface, and Hurricane Charlie. Because these products are relatively new to the drug abuse scene, knowledge about their precise chemical composition and short- and long-term effects is limited, yet the known information warrants a proactive stance to understand and minimize any potential dangers to the public’s health. </a:t>
            </a:r>
          </a:p>
          <a:p>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These products often contain various amphetamine-like chemicals, such as methylenedioxypyrovalerone (MPDV), mephedrone and pyrovalerone. These drugs are typically administered orally, by inhalation, or by injection, with the worst outcomes apparently associated with snorting or intravenous administration. Mephedrone is of particular concern because, according to the United Kingdom experience, it presents a high risk for overdose. These chemicals act in the brain like stimulant drugs (indeed they are sometimes touted as cocaine substitutes); thus they present a high abuse and addiction liability. Consistent with this notion, these products have been reported to trigger intense cravings not unlike those experienced by methamphetamine users, and clinical reports from other countries appear to corroborate their addictiveness. They can also confer a high risk for other medical adverse effects. Some of these may be linked to the fact that, beyond their known psychoactive ingredients, the contents of "bath salts" are largely unknown, which makes the practice of abusing them, by any route, that much more dangerous (2).</a:t>
            </a:r>
          </a:p>
          <a:p>
            <a:endParaRPr lang="en-US" sz="1000" dirty="0" smtClean="0"/>
          </a:p>
          <a:p>
            <a:r>
              <a:rPr lang="en-US" sz="1000" b="1" dirty="0" smtClean="0"/>
              <a:t>Additional Information</a:t>
            </a:r>
            <a:r>
              <a:rPr lang="en-US" sz="1000" b="1" baseline="0" dirty="0" smtClean="0"/>
              <a:t> for the Trainer(s)</a:t>
            </a:r>
            <a:endParaRPr lang="en-US" sz="1000" b="1" dirty="0" smtClean="0"/>
          </a:p>
          <a:p>
            <a:r>
              <a:rPr lang="en-US" sz="1000" b="0" i="0" u="none" strike="noStrike" kern="1200" baseline="0" dirty="0" smtClean="0">
                <a:solidFill>
                  <a:schemeClr val="tx1"/>
                </a:solidFill>
                <a:latin typeface="+mn-lt"/>
                <a:ea typeface="+mn-ea"/>
                <a:cs typeface="+mn-cs"/>
              </a:rPr>
              <a:t>The list of synthetic cathinones is long: butylone, dimethylcathinone, ethcathinone, ethylone, 3- and 4- flouromethcathinone, methadone, mephedrone, methlenedioxypyrovalerone (MDPV), methylone and pyrovalerone, among others. Bupropion is the only cathinone derivative that has a medical indication in the U.S. and Europe. The first synthetic cathinone, methcathinone, was produced in 1928.</a:t>
            </a: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(1) Wood, D.M. &amp; Dargan, P.I. (2012). Use and acute toxicity associated with the novel psychoactive substances diphenylprolinol (D2PM) and desoxypipradrol (2-DPMP). </a:t>
            </a:r>
            <a:r>
              <a:rPr lang="en-US" sz="1000" i="1" kern="1200" dirty="0" smtClean="0">
                <a:solidFill>
                  <a:schemeClr val="tx1"/>
                </a:solidFill>
                <a:effectLst/>
                <a:latin typeface="+mn-lt"/>
                <a:ea typeface="+mn-ea"/>
                <a:cs typeface="+mn-cs"/>
              </a:rPr>
              <a:t>Clinical Toxicology, 50</a:t>
            </a:r>
            <a:r>
              <a:rPr lang="en-US" sz="1000" kern="1200" dirty="0" smtClean="0">
                <a:solidFill>
                  <a:schemeClr val="tx1"/>
                </a:solidFill>
                <a:effectLst/>
                <a:latin typeface="+mn-lt"/>
                <a:ea typeface="+mn-ea"/>
                <a:cs typeface="+mn-cs"/>
              </a:rPr>
              <a:t>, 727-732.</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(2) Volkow, N. (2011). </a:t>
            </a:r>
            <a:r>
              <a:rPr lang="en-US" sz="1000" i="1" kern="1200" dirty="0" smtClean="0">
                <a:solidFill>
                  <a:schemeClr val="tx1"/>
                </a:solidFill>
                <a:effectLst/>
                <a:latin typeface="+mn-lt"/>
                <a:ea typeface="+mn-ea"/>
                <a:cs typeface="+mn-cs"/>
              </a:rPr>
              <a:t>Message from the Director: “Bath Salts” – Emerging and Dangerous Products. </a:t>
            </a:r>
            <a:r>
              <a:rPr lang="en-US" sz="1000" kern="1200" dirty="0" smtClean="0">
                <a:solidFill>
                  <a:schemeClr val="tx1"/>
                </a:solidFill>
                <a:effectLst/>
                <a:latin typeface="+mn-lt"/>
                <a:ea typeface="+mn-ea"/>
                <a:cs typeface="+mn-cs"/>
              </a:rPr>
              <a:t>Rockville, MD: National Institute on Drug Abuse.</a:t>
            </a:r>
          </a:p>
          <a:p>
            <a:endParaRPr lang="en-US" sz="10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42</a:t>
            </a:fld>
            <a:endParaRPr lang="en-US" dirty="0"/>
          </a:p>
        </p:txBody>
      </p:sp>
    </p:spTree>
    <p:extLst>
      <p:ext uri="{BB962C8B-B14F-4D97-AF65-F5344CB8AC3E}">
        <p14:creationId xmlns:p14="http://schemas.microsoft.com/office/powerpoint/2010/main" val="2406717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b="0" i="0" u="none" strike="noStrike" kern="1200" baseline="0" dirty="0" smtClean="0">
                <a:solidFill>
                  <a:schemeClr val="tx1"/>
                </a:solidFill>
                <a:latin typeface="+mn-lt"/>
                <a:ea typeface="+mn-ea"/>
                <a:cs typeface="+mn-cs"/>
              </a:rPr>
              <a:t>This slide shows how rogue chemists can simply add another molecule to the original formula to change it so it no longer meets the definition of the drug as set by law. Numerous synthetic cathinone derivatives have become popular for use as “legal highs.” Exactly when these derivatives gained popularity amongst club goers and others seeking new drugs of abuse is difficult to pinpoint, but mentions in Internet drug forums began in 2007. Synthetic cathinones that have been found in these products include butylone, dimethylcathinone, ethcathinone, ethylone, 3 and 4-fluoromethcathinone, mephedrone, methedrone, MDPV, methylone, and pyrovalerone.</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Studies have identified two general classes of chemicals in bath salt mixtures – compounds with stimulant activity related to amphetamines, and compounds with serotonergic effects that appear to contribute to the hallucinogenic properties of these mixtures. The amphetamine related compounds are derivatives of cathinone that differ from amphetamine in the beta carbon, or the carbon attached to the aromatic ring.</a:t>
            </a: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Prosser, J.M. &amp; Nelson, L.S. (2012). The toxicology of bath salts: A review of synthetic cathinones. </a:t>
            </a:r>
            <a:r>
              <a:rPr lang="en-US" sz="1000" i="1" kern="1200" dirty="0" smtClean="0">
                <a:solidFill>
                  <a:schemeClr val="tx1"/>
                </a:solidFill>
                <a:effectLst/>
                <a:latin typeface="+mn-lt"/>
                <a:ea typeface="+mn-ea"/>
                <a:cs typeface="+mn-cs"/>
              </a:rPr>
              <a:t>Journal of Medical Toxicology 8</a:t>
            </a:r>
            <a:r>
              <a:rPr lang="en-US" sz="1000" kern="1200" dirty="0" smtClean="0">
                <a:solidFill>
                  <a:schemeClr val="tx1"/>
                </a:solidFill>
                <a:effectLst/>
                <a:latin typeface="+mn-lt"/>
                <a:ea typeface="+mn-ea"/>
                <a:cs typeface="+mn-cs"/>
              </a:rPr>
              <a:t>(1), 33-42.</a:t>
            </a:r>
          </a:p>
          <a:p>
            <a:endParaRPr lang="en-US" sz="10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8F25111A-2960-4695-B28A-BA0AED834102}" type="slidenum">
              <a:rPr lang="en-US" smtClean="0">
                <a:solidFill>
                  <a:prstClr val="black"/>
                </a:solidFill>
                <a:latin typeface="Calibri"/>
              </a:rPr>
              <a:pPr>
                <a:defRPr/>
              </a:pPr>
              <a:t>43</a:t>
            </a:fld>
            <a:endParaRPr lang="en-US" dirty="0">
              <a:solidFill>
                <a:prstClr val="black"/>
              </a:solidFill>
              <a:latin typeface="Calibri"/>
            </a:endParaRPr>
          </a:p>
        </p:txBody>
      </p:sp>
      <p:sp>
        <p:nvSpPr>
          <p:cNvPr id="2" name="Header Placeholder 1"/>
          <p:cNvSpPr>
            <a:spLocks noGrp="1"/>
          </p:cNvSpPr>
          <p:nvPr>
            <p:ph type="hdr" sz="quarter" idx="10"/>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L</a:t>
            </a:r>
            <a:r>
              <a:rPr lang="en-US" sz="1000" dirty="0" smtClean="0"/>
              <a:t>aw enforcement personnel have also encountered the manufacture of herbal incense products in such places as residential neighborhoods. These products and associated synthetic cannabinoids are readily accessible via the Internet. While the drugs may be made by rogue chemists in China or India,</a:t>
            </a:r>
            <a:r>
              <a:rPr lang="en-US" sz="1000" baseline="0" dirty="0" smtClean="0"/>
              <a:t> a</a:t>
            </a:r>
            <a:r>
              <a:rPr lang="en-US" sz="1000" dirty="0" smtClean="0"/>
              <a:t> study by the European</a:t>
            </a:r>
            <a:r>
              <a:rPr lang="en-US" sz="1000" baseline="0" dirty="0" smtClean="0"/>
              <a:t> Monitoring Centre for Drugs and Drug Addiction (EMCDDA) found that in 2011, the United Kingdom and the United States accounted for 83% of the online shops selling “legal highs.” English was the most common language of these websites, but it is difficult to establish the actual country of origin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(1) Office of National Drug Control Policy (ONCDP). (2012). Synthetic Drugs (a.k.a., K2, Spice, Bath Salts, etc.). Available at: </a:t>
            </a:r>
            <a:r>
              <a:rPr lang="en-US" sz="1000" u="sng" kern="1200" dirty="0" smtClean="0">
                <a:solidFill>
                  <a:schemeClr val="tx1"/>
                </a:solidFill>
                <a:effectLst/>
                <a:latin typeface="+mn-lt"/>
                <a:ea typeface="+mn-ea"/>
                <a:cs typeface="+mn-cs"/>
                <a:hlinkClick r:id="rId3"/>
              </a:rPr>
              <a:t>http://www.whitehouse.gov/ondcp/ondcp-fact-sheets/synthetic-drugs-k2-spice-bath-salts</a:t>
            </a:r>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(2) EMCDDA. (2011). </a:t>
            </a:r>
            <a:r>
              <a:rPr lang="en-US" sz="1000" i="1" kern="1200" dirty="0" smtClean="0">
                <a:solidFill>
                  <a:schemeClr val="tx1"/>
                </a:solidFill>
                <a:effectLst/>
                <a:latin typeface="+mn-lt"/>
                <a:ea typeface="+mn-ea"/>
                <a:cs typeface="+mn-cs"/>
              </a:rPr>
              <a:t>Annual Report, 2011: The State of the Drugs Problem in Europe</a:t>
            </a:r>
            <a:r>
              <a:rPr lang="en-US" sz="1000" kern="1200" dirty="0" smtClean="0">
                <a:solidFill>
                  <a:schemeClr val="tx1"/>
                </a:solidFill>
                <a:effectLst/>
                <a:latin typeface="+mn-lt"/>
                <a:ea typeface="+mn-ea"/>
                <a:cs typeface="+mn-cs"/>
              </a:rPr>
              <a:t>. Luxembourg: Office for Official Publications of the European Communities (p. 96).</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44</a:t>
            </a:fld>
            <a:endParaRPr lang="en-US" dirty="0"/>
          </a:p>
        </p:txBody>
      </p:sp>
    </p:spTree>
    <p:extLst>
      <p:ext uri="{BB962C8B-B14F-4D97-AF65-F5344CB8AC3E}">
        <p14:creationId xmlns:p14="http://schemas.microsoft.com/office/powerpoint/2010/main" val="21742122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Thi</a:t>
            </a:r>
            <a:r>
              <a:rPr lang="en-US" sz="1000" b="0" baseline="0" dirty="0" smtClean="0"/>
              <a:t>s slide explains the difficulties toxicologists face when attempting to identify some of  these synthetic drugs. While traditional chemical techniques can identify many of the compounds in them, there are products that contain no identifiable drug. In addition, there is no homogeneity in the various packages of the same brand, nor a standard chemical combination that can be used to identify the substance. Products purchased after the November 2010 DEA scheduling are more likely to contain new versions of the drug. The synthetic cannabis market is extremely dynamic with new compounds being substituted for existing ones as legislation attempts to restrict their distribution or use.  </a:t>
            </a:r>
          </a:p>
          <a:p>
            <a:endParaRPr lang="en-US" sz="1000" b="0" baseline="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45</a:t>
            </a:fld>
            <a:endParaRPr lang="en-US" dirty="0"/>
          </a:p>
        </p:txBody>
      </p:sp>
    </p:spTree>
    <p:extLst>
      <p:ext uri="{BB962C8B-B14F-4D97-AF65-F5344CB8AC3E}">
        <p14:creationId xmlns:p14="http://schemas.microsoft.com/office/powerpoint/2010/main" val="2912090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Testing for synthetic/designer drugs is challenging to</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employers, courts, and treatment providers. Legislation to regulate possession, use and sale of these drugs varies widely from</a:t>
            </a:r>
            <a:r>
              <a:rPr lang="en-US" sz="1000" kern="1200" baseline="0" dirty="0" smtClean="0">
                <a:solidFill>
                  <a:schemeClr val="tx1"/>
                </a:solidFill>
                <a:effectLst/>
                <a:latin typeface="+mn-lt"/>
                <a:ea typeface="+mn-ea"/>
                <a:cs typeface="+mn-cs"/>
              </a:rPr>
              <a:t> state to state</a:t>
            </a:r>
            <a:r>
              <a:rPr lang="en-US" sz="1000" kern="1200" dirty="0" smtClean="0">
                <a:solidFill>
                  <a:schemeClr val="tx1"/>
                </a:solidFill>
                <a:effectLst/>
                <a:latin typeface="+mn-lt"/>
                <a:ea typeface="+mn-ea"/>
                <a:cs typeface="+mn-cs"/>
              </a:rPr>
              <a:t>. Formulations of the drugs are in constant flux, making relevant legislation and testing a challenge. Testing for synthetic</a:t>
            </a:r>
            <a:r>
              <a:rPr lang="en-US" sz="1000" kern="1200" baseline="0" dirty="0" smtClean="0">
                <a:solidFill>
                  <a:schemeClr val="tx1"/>
                </a:solidFill>
                <a:effectLst/>
                <a:latin typeface="+mn-lt"/>
                <a:ea typeface="+mn-ea"/>
                <a:cs typeface="+mn-cs"/>
              </a:rPr>
              <a:t> drugs </a:t>
            </a:r>
            <a:r>
              <a:rPr lang="en-US" sz="1000" kern="1200" dirty="0" smtClean="0">
                <a:solidFill>
                  <a:schemeClr val="tx1"/>
                </a:solidFill>
                <a:effectLst/>
                <a:latin typeface="+mn-lt"/>
                <a:ea typeface="+mn-ea"/>
                <a:cs typeface="+mn-cs"/>
              </a:rPr>
              <a:t>is not widely available and is often expensive.</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An effective testing program for designer drugs must address the following: (1) does it test for all the current versions of the drug or does it only test</a:t>
            </a:r>
            <a:r>
              <a:rPr lang="en-US" sz="1000" kern="1200" baseline="0" dirty="0" smtClean="0">
                <a:solidFill>
                  <a:schemeClr val="tx1"/>
                </a:solidFill>
                <a:effectLst/>
                <a:latin typeface="+mn-lt"/>
                <a:ea typeface="+mn-ea"/>
                <a:cs typeface="+mn-cs"/>
              </a:rPr>
              <a:t> for the versions that existed several years ago</a:t>
            </a:r>
            <a:r>
              <a:rPr lang="en-US" sz="1000" kern="1200" dirty="0" smtClean="0">
                <a:solidFill>
                  <a:schemeClr val="tx1"/>
                </a:solidFill>
                <a:effectLst/>
                <a:latin typeface="+mn-lt"/>
                <a:ea typeface="+mn-ea"/>
                <a:cs typeface="+mn-cs"/>
              </a:rPr>
              <a:t>? (2) is the test affordable?</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Some toxicology</a:t>
            </a:r>
            <a:r>
              <a:rPr lang="en-US" sz="1000" kern="1200" baseline="0" dirty="0" smtClean="0">
                <a:solidFill>
                  <a:schemeClr val="tx1"/>
                </a:solidFill>
                <a:effectLst/>
                <a:latin typeface="+mn-lt"/>
                <a:ea typeface="+mn-ea"/>
                <a:cs typeface="+mn-cs"/>
              </a:rPr>
              <a:t> laboratories have synthetic drug testing kits but the number and types of drugs to be tested varies.  Some only test for the first generation JWH drugs, while others test for a variety of cannabinoid and cathinone drugs.  In this presentation, you will learn about the latest varieties, and use them as the guide in choosing the test panel. A recent study planned to only test for 10 cannabinoids but added in two more and found that only 5 specimens tested positive for the panel of 10 but all 118 tested positive when the panel was expanded to 12.</a:t>
            </a:r>
          </a:p>
          <a:p>
            <a:endParaRPr lang="en-US" sz="1000" kern="1200" baseline="0" dirty="0" smtClean="0">
              <a:solidFill>
                <a:schemeClr val="tx1"/>
              </a:solidFill>
              <a:effectLst/>
              <a:latin typeface="+mn-lt"/>
              <a:ea typeface="+mn-ea"/>
              <a:cs typeface="+mn-cs"/>
            </a:endParaRPr>
          </a:p>
          <a:p>
            <a:r>
              <a:rPr lang="en-US" sz="1000" b="1" kern="1200" baseline="0" dirty="0" smtClean="0">
                <a:solidFill>
                  <a:schemeClr val="tx1"/>
                </a:solidFill>
                <a:effectLst/>
                <a:latin typeface="+mn-lt"/>
                <a:ea typeface="+mn-ea"/>
                <a:cs typeface="+mn-cs"/>
              </a:rPr>
              <a:t>REFERENCE: </a:t>
            </a:r>
          </a:p>
          <a:p>
            <a:pPr rtl="0"/>
            <a:r>
              <a:rPr lang="en-US" sz="1000" kern="1200" dirty="0" smtClean="0">
                <a:solidFill>
                  <a:schemeClr val="tx1"/>
                </a:solidFill>
                <a:effectLst/>
                <a:latin typeface="+mn-lt"/>
                <a:ea typeface="+mn-ea"/>
                <a:cs typeface="+mn-cs"/>
              </a:rPr>
              <a:t>Wish, E.D., Artigiani, E.E. and Billing, A. S. (2013). Community Drug Early Warning System: The CDEWS Pilot Project. Office of National Drug Control Policy. Washington, DC.</a:t>
            </a:r>
            <a:endParaRPr lang="en-US" sz="1000" kern="1200" baseline="0" dirty="0" smtClean="0">
              <a:solidFill>
                <a:schemeClr val="tx1"/>
              </a:solidFill>
              <a:effectLst/>
              <a:latin typeface="+mn-lt"/>
              <a:ea typeface="+mn-ea"/>
              <a:cs typeface="+mn-cs"/>
            </a:endParaRPr>
          </a:p>
          <a:p>
            <a:endParaRPr lang="en-US" sz="10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Photo credit: Join Together Online, September 2013</a:t>
            </a:r>
            <a:r>
              <a:rPr lang="en-US" sz="1000" baseline="0" dirty="0" smtClean="0"/>
              <a:t>.</a:t>
            </a:r>
            <a:endParaRPr lang="en-US" sz="1000" dirty="0" smtClean="0"/>
          </a:p>
          <a:p>
            <a:endParaRPr lang="en-US" sz="10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46</a:t>
            </a:fld>
            <a:endParaRPr lang="en-US" dirty="0"/>
          </a:p>
        </p:txBody>
      </p:sp>
    </p:spTree>
    <p:extLst>
      <p:ext uri="{BB962C8B-B14F-4D97-AF65-F5344CB8AC3E}">
        <p14:creationId xmlns:p14="http://schemas.microsoft.com/office/powerpoint/2010/main" val="21742122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Federal Efforts</a:t>
            </a:r>
            <a:r>
              <a:rPr lang="en-US" sz="1000" b="1" baseline="0" dirty="0" smtClean="0"/>
              <a:t> to Ban Synthetic Cannabinoids:</a:t>
            </a:r>
          </a:p>
          <a:p>
            <a:pPr marL="171450" indent="-171450">
              <a:buClr>
                <a:schemeClr val="accent4">
                  <a:lumMod val="50000"/>
                </a:schemeClr>
              </a:buClr>
              <a:buFont typeface="Arial" panose="020B0604020202020204" pitchFamily="34" charset="0"/>
              <a:buChar char="•"/>
            </a:pPr>
            <a:r>
              <a:rPr lang="en-US" sz="1000" b="0" u="sng" dirty="0" smtClean="0">
                <a:solidFill>
                  <a:schemeClr val="tx2"/>
                </a:solidFill>
              </a:rPr>
              <a:t>March 2011</a:t>
            </a:r>
            <a:r>
              <a:rPr lang="en-US" sz="1000" b="0" dirty="0" smtClean="0">
                <a:solidFill>
                  <a:schemeClr val="tx2"/>
                </a:solidFill>
              </a:rPr>
              <a:t>: DEA places JWH-018, JWH-073, JWH-200, CP-47, 497, and CP-497 C8 homologues into temporary Schedule I.</a:t>
            </a:r>
          </a:p>
          <a:p>
            <a:pPr marL="171450" indent="-171450">
              <a:buClr>
                <a:schemeClr val="accent4">
                  <a:lumMod val="50000"/>
                </a:schemeClr>
              </a:buClr>
              <a:buFont typeface="Arial" panose="020B0604020202020204" pitchFamily="34" charset="0"/>
              <a:buChar char="•"/>
            </a:pPr>
            <a:r>
              <a:rPr lang="en-US" sz="1000" b="0" u="sng" dirty="0" smtClean="0"/>
              <a:t>July 2012</a:t>
            </a:r>
            <a:r>
              <a:rPr lang="en-US" sz="1000" b="0" dirty="0" smtClean="0"/>
              <a:t>: Synthetic Drug Abuse Prevention Act places more than a dozen synthetic cannabinoid homologues permanently into Schedule I.</a:t>
            </a:r>
          </a:p>
          <a:p>
            <a:pPr marL="171450" indent="-171450">
              <a:buClr>
                <a:schemeClr val="accent4">
                  <a:lumMod val="50000"/>
                </a:schemeClr>
              </a:buClr>
              <a:buFont typeface="Arial" panose="020B0604020202020204" pitchFamily="34" charset="0"/>
              <a:buChar char="•"/>
            </a:pPr>
            <a:r>
              <a:rPr lang="en-US" sz="1000" b="0" u="sng" dirty="0" smtClean="0">
                <a:solidFill>
                  <a:schemeClr val="tx2"/>
                </a:solidFill>
              </a:rPr>
              <a:t>April 2013</a:t>
            </a:r>
            <a:r>
              <a:rPr lang="en-US" sz="1000" b="0" dirty="0" smtClean="0">
                <a:solidFill>
                  <a:schemeClr val="tx2"/>
                </a:solidFill>
              </a:rPr>
              <a:t>: Notice of Intent published to temporarily schedule UR-144, XLR 11, and AKB48.</a:t>
            </a:r>
          </a:p>
          <a:p>
            <a:pPr marL="0" indent="0">
              <a:buClr>
                <a:schemeClr val="accent4">
                  <a:lumMod val="50000"/>
                </a:schemeClr>
              </a:buClr>
              <a:buFont typeface="Arial" panose="020B0604020202020204" pitchFamily="34" charset="0"/>
              <a:buNone/>
            </a:pPr>
            <a:endParaRPr lang="en-US" sz="1000" b="0" dirty="0" smtClean="0">
              <a:solidFill>
                <a:schemeClr val="tx2"/>
              </a:solidFill>
            </a:endParaRPr>
          </a:p>
          <a:p>
            <a:pPr marL="0" indent="0">
              <a:buClr>
                <a:schemeClr val="accent4">
                  <a:lumMod val="50000"/>
                </a:schemeClr>
              </a:buClr>
              <a:buFont typeface="Arial" panose="020B0604020202020204" pitchFamily="34" charset="0"/>
              <a:buNone/>
            </a:pPr>
            <a:r>
              <a:rPr lang="en-US" sz="1000" b="1" dirty="0" smtClean="0">
                <a:solidFill>
                  <a:schemeClr val="tx2"/>
                </a:solidFill>
              </a:rPr>
              <a:t>Federal</a:t>
            </a:r>
            <a:r>
              <a:rPr lang="en-US" sz="1000" b="1" baseline="0" dirty="0" smtClean="0">
                <a:solidFill>
                  <a:schemeClr val="tx2"/>
                </a:solidFill>
              </a:rPr>
              <a:t> Efforts to Ban Synthetic Cathinones:</a:t>
            </a:r>
          </a:p>
          <a:p>
            <a:pPr marL="171450" indent="-171450">
              <a:buClr>
                <a:schemeClr val="accent4">
                  <a:lumMod val="50000"/>
                </a:schemeClr>
              </a:buClr>
              <a:buFont typeface="Arial" panose="020B0604020202020204" pitchFamily="34" charset="0"/>
              <a:buChar char="•"/>
            </a:pPr>
            <a:r>
              <a:rPr lang="en-US" sz="1000" b="0" u="sng" dirty="0" smtClean="0">
                <a:solidFill>
                  <a:schemeClr val="tx2"/>
                </a:solidFill>
              </a:rPr>
              <a:t>Oct 2011</a:t>
            </a:r>
            <a:r>
              <a:rPr lang="en-US" sz="1000" b="0" dirty="0" smtClean="0">
                <a:solidFill>
                  <a:schemeClr val="tx2"/>
                </a:solidFill>
              </a:rPr>
              <a:t>: DEA exercised its emergency scheduling authority to control some of the synthetic substances used to manufacture bath salts; these synthetic stimulants are now designated as Schedule I substances. </a:t>
            </a:r>
          </a:p>
          <a:p>
            <a:pPr marL="171450" lvl="0" indent="-171450">
              <a:buClr>
                <a:schemeClr val="accent4">
                  <a:lumMod val="50000"/>
                </a:schemeClr>
              </a:buClr>
              <a:buFont typeface="Arial" panose="020B0604020202020204" pitchFamily="34" charset="0"/>
              <a:buChar char="•"/>
            </a:pPr>
            <a:r>
              <a:rPr lang="en-US" sz="1000" b="0" u="sng" dirty="0" smtClean="0"/>
              <a:t>July 2012</a:t>
            </a:r>
            <a:r>
              <a:rPr lang="en-US" sz="1000" b="0" dirty="0" smtClean="0"/>
              <a:t>: Congress passed and President Obama signed the </a:t>
            </a:r>
            <a:r>
              <a:rPr lang="en-US" sz="1000" b="0" i="1" dirty="0" smtClean="0"/>
              <a:t>Synthetic Drug Abuse Prevention Act</a:t>
            </a:r>
            <a:r>
              <a:rPr lang="en-US" sz="1000" b="0" dirty="0" smtClean="0"/>
              <a:t> (MDPV and mephedrone Schedule I).</a:t>
            </a:r>
          </a:p>
          <a:p>
            <a:pPr marL="171450" lvl="0" indent="-171450">
              <a:buClr>
                <a:schemeClr val="accent4">
                  <a:lumMod val="50000"/>
                </a:schemeClr>
              </a:buClr>
              <a:buFont typeface="Arial" panose="020B0604020202020204" pitchFamily="34" charset="0"/>
              <a:buChar char="•"/>
            </a:pPr>
            <a:r>
              <a:rPr lang="en-US" sz="1000" b="0" u="sng" dirty="0" smtClean="0">
                <a:solidFill>
                  <a:schemeClr val="tx2"/>
                </a:solidFill>
              </a:rPr>
              <a:t>April 3013</a:t>
            </a:r>
            <a:r>
              <a:rPr lang="en-US" sz="1000" b="0" dirty="0" smtClean="0">
                <a:solidFill>
                  <a:schemeClr val="tx2"/>
                </a:solidFill>
              </a:rPr>
              <a:t>: DEA </a:t>
            </a:r>
            <a:r>
              <a:rPr lang="en-US" sz="1000" dirty="0" smtClean="0">
                <a:solidFill>
                  <a:schemeClr val="tx2"/>
                </a:solidFill>
              </a:rPr>
              <a:t>places methylone into Schedule I.</a:t>
            </a:r>
            <a:endParaRPr lang="en-US" sz="1000" b="1" dirty="0" smtClean="0">
              <a:solidFill>
                <a:schemeClr val="tx2"/>
              </a:solidFill>
            </a:endParaRPr>
          </a:p>
          <a:p>
            <a:pPr marL="0" indent="0">
              <a:buClr>
                <a:schemeClr val="accent4">
                  <a:lumMod val="50000"/>
                </a:schemeClr>
              </a:buClr>
              <a:buFont typeface="Arial" panose="020B0604020202020204" pitchFamily="34" charset="0"/>
              <a:buNone/>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Even with new laws and penalties, many users</a:t>
            </a:r>
            <a:r>
              <a:rPr lang="en-US" sz="1000" baseline="0" dirty="0" smtClean="0"/>
              <a:t> continue to use synthetic drugs, namely synthetic cannabinoids and synthetic cathinones. These graphs represent the latest calls made to U.S.  poison control centers. The vertical line in each graph indicates the date in which the control laws went into effect. Notice that even after the laws took effect, people continued to use synthetic drugs and continued to report unpleasant (adverse) effects, leading them to call their local poison control center. In other words, even as the laws change, people continue to seek out and use illegal drugs. </a:t>
            </a:r>
            <a:r>
              <a:rPr lang="en-US" sz="1000" dirty="0" smtClean="0"/>
              <a:t>It is important</a:t>
            </a:r>
            <a:r>
              <a:rPr lang="en-US" sz="1000" baseline="0" dirty="0" smtClean="0"/>
              <a:t> to keep in mind that w</a:t>
            </a:r>
            <a:r>
              <a:rPr lang="en-US" sz="1000" dirty="0" smtClean="0"/>
              <a:t>hen the number</a:t>
            </a:r>
            <a:r>
              <a:rPr lang="en-US" sz="1000" baseline="0" dirty="0" smtClean="0"/>
              <a:t> of exposure calls decrease</a:t>
            </a:r>
            <a:r>
              <a:rPr lang="en-US" sz="1000" dirty="0" smtClean="0"/>
              <a:t>, part of the reason is as</a:t>
            </a:r>
            <a:r>
              <a:rPr lang="en-US" sz="1000" baseline="0" dirty="0" smtClean="0"/>
              <a:t> we learn more about these synthetic drugs, ER staff don’t need to call the Poison Control Center as much as they did in the past. Medical personnel are more familiar with the cases that are coming in, and do not need to seek outside advice from a Poison Control Center.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According to the October 29, 2013 issue of </a:t>
            </a:r>
            <a:r>
              <a:rPr lang="en-US" sz="1000" i="1" baseline="0" dirty="0" smtClean="0"/>
              <a:t>Join Together Online</a:t>
            </a:r>
            <a:r>
              <a:rPr lang="en-US" sz="1000" baseline="0" dirty="0" smtClean="0"/>
              <a:t>, a total of 26 synthetic drugs were banned in 2012; 250 other formulations are still available and sold in the United States. Chemists continually introduce slight variations of banned products and sell them under a different brand name and stay one step ahead of the federal legislation.</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47</a:t>
            </a:fld>
            <a:endParaRPr lang="en-US" dirty="0"/>
          </a:p>
        </p:txBody>
      </p:sp>
    </p:spTree>
    <p:extLst>
      <p:ext uri="{BB962C8B-B14F-4D97-AF65-F5344CB8AC3E}">
        <p14:creationId xmlns:p14="http://schemas.microsoft.com/office/powerpoint/2010/main" val="423726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mn-lt"/>
                <a:ea typeface="+mn-ea"/>
                <a:cs typeface="+mn-cs"/>
              </a:rPr>
              <a:t>In</a:t>
            </a:r>
            <a:r>
              <a:rPr lang="en-US" sz="1000" b="0" i="0" kern="1200" baseline="0" dirty="0" smtClean="0">
                <a:solidFill>
                  <a:schemeClr val="tx1"/>
                </a:solidFill>
                <a:effectLst/>
                <a:latin typeface="+mn-lt"/>
                <a:ea typeface="+mn-ea"/>
                <a:cs typeface="+mn-cs"/>
              </a:rPr>
              <a:t> July 2013 in </a:t>
            </a:r>
            <a:r>
              <a:rPr lang="en-US" sz="1000" b="0" i="0" kern="1200" dirty="0" smtClean="0">
                <a:solidFill>
                  <a:schemeClr val="tx1"/>
                </a:solidFill>
                <a:effectLst/>
                <a:latin typeface="+mn-lt"/>
                <a:ea typeface="+mn-ea"/>
                <a:cs typeface="+mn-cs"/>
              </a:rPr>
              <a:t>New Zealand, a law was passed which offers drug designers the chance of getting official approval for their products. If they can persuade a new “Psychoactive Substances Regulatory Authority” that their pills and powders are low risk, they will be licensed to market them, whether or not they get people high. Drugs will have to undergo clinical trials, which the government expects to take around 18 months—much less than for medicines, because the drugs will be tested only for toxicity, not for efficacy. Drugs that are already banned internationally, such as cocaine and cannabis, are ineligible. Only licensed shops will sell the drugs, without advertising and not to children. This</a:t>
            </a:r>
            <a:r>
              <a:rPr lang="en-US" sz="1000" b="0" i="0" kern="1200" baseline="0" dirty="0" smtClean="0">
                <a:solidFill>
                  <a:schemeClr val="tx1"/>
                </a:solidFill>
                <a:effectLst/>
                <a:latin typeface="+mn-lt"/>
                <a:ea typeface="+mn-ea"/>
                <a:cs typeface="+mn-cs"/>
              </a:rPr>
              <a:t> </a:t>
            </a:r>
            <a:r>
              <a:rPr lang="en-US" sz="1000" b="0" i="0" u="none" strike="noStrike" kern="1200" baseline="0" dirty="0" smtClean="0">
                <a:solidFill>
                  <a:schemeClr val="tx1"/>
                </a:solidFill>
                <a:latin typeface="+mn-lt"/>
                <a:ea typeface="+mn-ea"/>
                <a:cs typeface="+mn-cs"/>
              </a:rPr>
              <a:t>offers an alternative approach that could be more effective than retroactive banning of substances, since the government would not regulate the chemical ingredients but instead target the control of these drugs through the effects of the substance, such as stimulation or depression of the central nervous system and association with dependency, hallucinations, or disturbances in motor function or behavior, regardless of the chemical components. </a:t>
            </a:r>
            <a:endParaRPr lang="en-US" sz="1000" b="0" i="0" kern="1200" dirty="0" smtClean="0">
              <a:solidFill>
                <a:schemeClr val="tx1"/>
              </a:solidFill>
              <a:effectLst/>
              <a:latin typeface="+mn-lt"/>
              <a:ea typeface="+mn-ea"/>
              <a:cs typeface="+mn-cs"/>
            </a:endParaRPr>
          </a:p>
          <a:p>
            <a:endParaRPr lang="en-US" sz="1000" b="0" i="0" kern="1200" dirty="0" smtClean="0">
              <a:solidFill>
                <a:schemeClr val="tx1"/>
              </a:solidFill>
              <a:effectLst/>
              <a:latin typeface="+mn-lt"/>
              <a:ea typeface="+mn-ea"/>
              <a:cs typeface="+mn-cs"/>
            </a:endParaRPr>
          </a:p>
          <a:p>
            <a:r>
              <a:rPr lang="en-US" sz="1000" b="1" i="0" u="none" kern="1200" dirty="0" smtClean="0">
                <a:solidFill>
                  <a:schemeClr val="tx1"/>
                </a:solidFill>
                <a:effectLst/>
                <a:latin typeface="+mn-lt"/>
                <a:ea typeface="+mn-ea"/>
                <a:cs typeface="+mn-cs"/>
              </a:rPr>
              <a:t>REFERENCES:</a:t>
            </a:r>
          </a:p>
          <a:p>
            <a:r>
              <a:rPr lang="en-US" sz="1000" b="0" i="0" u="none" kern="1200" dirty="0" smtClean="0">
                <a:solidFill>
                  <a:schemeClr val="tx1"/>
                </a:solidFill>
                <a:effectLst/>
                <a:latin typeface="+mn-lt"/>
                <a:ea typeface="+mn-ea"/>
                <a:cs typeface="+mn-cs"/>
              </a:rPr>
              <a:t>(1)</a:t>
            </a:r>
            <a:r>
              <a:rPr lang="en-US" sz="1000" b="0" i="0" u="none" kern="1200" baseline="0" dirty="0" smtClean="0">
                <a:solidFill>
                  <a:schemeClr val="tx1"/>
                </a:solidFill>
                <a:effectLst/>
                <a:latin typeface="+mn-lt"/>
                <a:ea typeface="+mn-ea"/>
                <a:cs typeface="+mn-cs"/>
              </a:rPr>
              <a:t> Maxwell, J.C. (In Press). </a:t>
            </a:r>
            <a:r>
              <a:rPr lang="en-US" sz="1000" b="0" i="0" u="none" strike="noStrike" kern="1200" baseline="0" dirty="0" smtClean="0">
                <a:solidFill>
                  <a:schemeClr val="tx1"/>
                </a:solidFill>
                <a:latin typeface="+mn-lt"/>
                <a:ea typeface="+mn-ea"/>
                <a:cs typeface="+mn-cs"/>
              </a:rPr>
              <a:t>Psychoactive substances—Some new, some old: A scan of the situation in the U.S. </a:t>
            </a:r>
            <a:r>
              <a:rPr lang="en-US" sz="1000" b="0" i="1" u="none" strike="noStrike" kern="1200" baseline="0" dirty="0" smtClean="0">
                <a:solidFill>
                  <a:schemeClr val="tx1"/>
                </a:solidFill>
                <a:latin typeface="+mn-lt"/>
                <a:ea typeface="+mn-ea"/>
                <a:cs typeface="+mn-cs"/>
              </a:rPr>
              <a:t>Drug and Alcohol Dependence, e-Pub ahead of print.</a:t>
            </a:r>
            <a:endParaRPr lang="en-US" sz="1000" b="0" i="0" u="none" kern="1200" dirty="0" smtClean="0">
              <a:solidFill>
                <a:schemeClr val="tx1"/>
              </a:solidFill>
              <a:effectLst/>
              <a:latin typeface="+mn-lt"/>
              <a:ea typeface="+mn-ea"/>
              <a:cs typeface="+mn-cs"/>
            </a:endParaRPr>
          </a:p>
          <a:p>
            <a:r>
              <a:rPr lang="en-US" sz="1000" b="0" i="0" u="none" kern="1200" dirty="0" smtClean="0">
                <a:solidFill>
                  <a:schemeClr val="tx1"/>
                </a:solidFill>
                <a:effectLst/>
                <a:latin typeface="+mn-lt"/>
                <a:ea typeface="+mn-ea"/>
                <a:cs typeface="+mn-cs"/>
              </a:rPr>
              <a:t>(2)</a:t>
            </a:r>
            <a:r>
              <a:rPr lang="en-US" sz="1000" b="0" i="0" u="none" kern="1200" baseline="0" dirty="0" smtClean="0">
                <a:solidFill>
                  <a:schemeClr val="tx1"/>
                </a:solidFill>
                <a:effectLst/>
                <a:latin typeface="+mn-lt"/>
                <a:ea typeface="+mn-ea"/>
                <a:cs typeface="+mn-cs"/>
              </a:rPr>
              <a:t> </a:t>
            </a:r>
            <a:r>
              <a:rPr lang="en-US" sz="1000" b="0" i="0" u="none" kern="1200" dirty="0" smtClean="0">
                <a:solidFill>
                  <a:schemeClr val="tx1"/>
                </a:solidFill>
                <a:effectLst/>
                <a:latin typeface="+mn-lt"/>
                <a:ea typeface="+mn-ea"/>
                <a:cs typeface="+mn-cs"/>
              </a:rPr>
              <a:t>The Economist.</a:t>
            </a:r>
            <a:r>
              <a:rPr lang="en-US" sz="1000" b="0" i="0" u="none" kern="1200" baseline="0" dirty="0" smtClean="0">
                <a:solidFill>
                  <a:schemeClr val="tx1"/>
                </a:solidFill>
                <a:effectLst/>
                <a:latin typeface="+mn-lt"/>
                <a:ea typeface="+mn-ea"/>
                <a:cs typeface="+mn-cs"/>
              </a:rPr>
              <a:t> (2</a:t>
            </a:r>
            <a:r>
              <a:rPr lang="en-US" sz="1000" b="0" i="0" u="none" kern="1200" dirty="0" smtClean="0">
                <a:solidFill>
                  <a:schemeClr val="tx1"/>
                </a:solidFill>
                <a:effectLst/>
                <a:latin typeface="+mn-lt"/>
                <a:ea typeface="+mn-ea"/>
                <a:cs typeface="+mn-cs"/>
              </a:rPr>
              <a:t>013). Available at: </a:t>
            </a:r>
            <a:r>
              <a:rPr lang="en-CA" sz="1000" u="sng" kern="1200" dirty="0" smtClean="0">
                <a:solidFill>
                  <a:schemeClr val="tx1"/>
                </a:solidFill>
                <a:effectLst/>
                <a:latin typeface="+mn-lt"/>
                <a:ea typeface="+mn-ea"/>
                <a:cs typeface="+mn-cs"/>
                <a:hlinkClick r:id="rId3"/>
              </a:rPr>
              <a:t>http://www.economist.com/news/leaders/21583270-new-zealands-plan-regulate-designer-drugs-better-trying-ban-them-and-failing-new</a:t>
            </a:r>
            <a:r>
              <a:rPr lang="en-CA" sz="1000" u="sng" kern="1200" dirty="0" smtClean="0">
                <a:solidFill>
                  <a:schemeClr val="tx1"/>
                </a:solidFill>
                <a:effectLst/>
                <a:latin typeface="+mn-lt"/>
                <a:ea typeface="+mn-ea"/>
                <a:cs typeface="+mn-cs"/>
              </a:rPr>
              <a:t>.</a:t>
            </a:r>
          </a:p>
          <a:p>
            <a:r>
              <a:rPr lang="en-US" sz="1000" kern="1200" dirty="0" smtClean="0">
                <a:solidFill>
                  <a:schemeClr val="tx1"/>
                </a:solidFill>
                <a:effectLst/>
                <a:latin typeface="+mn-lt"/>
                <a:ea typeface="+mn-ea"/>
                <a:cs typeface="+mn-cs"/>
              </a:rPr>
              <a:t>(3)</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CBS News. (</a:t>
            </a:r>
            <a:r>
              <a:rPr lang="en-US" sz="1000" kern="1200" baseline="0" dirty="0" smtClean="0">
                <a:solidFill>
                  <a:schemeClr val="tx1"/>
                </a:solidFill>
                <a:effectLst/>
                <a:latin typeface="+mn-lt"/>
                <a:ea typeface="+mn-ea"/>
                <a:cs typeface="+mn-cs"/>
              </a:rPr>
              <a:t>2013). Available at: </a:t>
            </a:r>
            <a:r>
              <a:rPr lang="en-CA" sz="1000" u="sng" kern="1200" dirty="0" smtClean="0">
                <a:solidFill>
                  <a:schemeClr val="tx1"/>
                </a:solidFill>
                <a:effectLst/>
                <a:latin typeface="+mn-lt"/>
                <a:ea typeface="+mn-ea"/>
                <a:cs typeface="+mn-cs"/>
                <a:hlinkClick r:id="rId4"/>
              </a:rPr>
              <a:t>http://www.cbsnews.com/8301-202_162-57596751/new-zealands-designer-drug-law-draws-global-interest/</a:t>
            </a:r>
            <a:r>
              <a:rPr lang="en-CA" sz="1000" u="sng" kern="1200" dirty="0" smtClean="0">
                <a:solidFill>
                  <a:schemeClr val="tx1"/>
                </a:solidFill>
                <a:effectLst/>
                <a:latin typeface="+mn-lt"/>
                <a:ea typeface="+mn-ea"/>
                <a:cs typeface="+mn-cs"/>
              </a:rPr>
              <a:t>.</a:t>
            </a:r>
            <a:endParaRPr lang="en-US" sz="100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48</a:t>
            </a:fld>
            <a:endParaRPr lang="en-US" dirty="0"/>
          </a:p>
        </p:txBody>
      </p:sp>
    </p:spTree>
    <p:extLst>
      <p:ext uri="{BB962C8B-B14F-4D97-AF65-F5344CB8AC3E}">
        <p14:creationId xmlns:p14="http://schemas.microsoft.com/office/powerpoint/2010/main" val="21572073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Health warnings have been issued by numerous State and local public health authorities and poison control centers describing the adverse health effects associated with the use of synthetic cannabinoids, substituted cathinones, and their related products.</a:t>
            </a:r>
          </a:p>
          <a:p>
            <a:endParaRPr lang="en-US" sz="1000" dirty="0" smtClean="0"/>
          </a:p>
          <a:p>
            <a:r>
              <a:rPr lang="en-US" sz="1000" b="0" i="0" u="none" strike="noStrike" kern="1200" baseline="0" dirty="0" smtClean="0">
                <a:solidFill>
                  <a:schemeClr val="tx1"/>
                </a:solidFill>
                <a:latin typeface="+mn-lt"/>
                <a:ea typeface="+mn-ea"/>
                <a:cs typeface="+mn-cs"/>
              </a:rPr>
              <a:t>Photo credit: </a:t>
            </a:r>
            <a:r>
              <a:rPr lang="en-US" sz="1000" baseline="0" dirty="0" smtClean="0"/>
              <a:t>Wikipedia, 2012.</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49</a:t>
            </a:fld>
            <a:endParaRPr lang="en-US" dirty="0"/>
          </a:p>
        </p:txBody>
      </p:sp>
    </p:spTree>
    <p:extLst>
      <p:ext uri="{BB962C8B-B14F-4D97-AF65-F5344CB8AC3E}">
        <p14:creationId xmlns:p14="http://schemas.microsoft.com/office/powerpoint/2010/main" val="99877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dirty="0" smtClean="0">
                <a:latin typeface="+mj-lt"/>
              </a:rPr>
              <a:t>OPTIONAL ACTIVITY</a:t>
            </a:r>
            <a:r>
              <a:rPr lang="en-US" sz="1000" b="1" baseline="0" dirty="0" smtClean="0">
                <a:latin typeface="+mj-lt"/>
              </a:rPr>
              <a:t> – </a:t>
            </a:r>
            <a:r>
              <a:rPr lang="en-US" sz="1000" b="1" dirty="0" smtClean="0">
                <a:latin typeface="+mj-lt"/>
              </a:rPr>
              <a:t>INSTRUCTIONS</a:t>
            </a:r>
          </a:p>
          <a:p>
            <a:r>
              <a:rPr lang="en-US" sz="1000" b="1" i="0" dirty="0" smtClean="0">
                <a:latin typeface="+mj-lt"/>
              </a:rPr>
              <a:t>**Allow </a:t>
            </a:r>
            <a:r>
              <a:rPr lang="en-US" sz="1000" b="1" i="0" baseline="0" dirty="0" smtClean="0">
                <a:latin typeface="+mj-lt"/>
              </a:rPr>
              <a:t>10 minutes to show the brief video (6:37 in length) and facilitate a brief conversation with the audience about what they thought of the video**</a:t>
            </a:r>
          </a:p>
          <a:p>
            <a:endParaRPr lang="en-US" sz="1000" i="0" baseline="0" dirty="0" smtClean="0">
              <a:latin typeface="+mj-lt"/>
            </a:endParaRPr>
          </a:p>
          <a:p>
            <a:r>
              <a:rPr lang="en-US" sz="1000" b="0" i="0" baseline="0" dirty="0" smtClean="0">
                <a:latin typeface="+mj-lt"/>
              </a:rPr>
              <a:t>The source for the U.S. Navy video entitled “Bath Salts: It’s Not a Fad, it’s a Nightmare” is: </a:t>
            </a:r>
            <a:r>
              <a:rPr lang="en-US" sz="1000" b="0" i="0" dirty="0" smtClean="0">
                <a:latin typeface="+mj-lt"/>
                <a:hlinkClick r:id="rId3"/>
              </a:rPr>
              <a:t>http://www.youtube.com/watch?v=iEdMFTamc7c</a:t>
            </a:r>
            <a:r>
              <a:rPr lang="en-US" sz="1000" b="0" i="0" dirty="0" smtClean="0">
                <a:latin typeface="+mj-lt"/>
              </a:rPr>
              <a:t>. Save the video to your computer as an MP4</a:t>
            </a:r>
            <a:r>
              <a:rPr lang="en-US" sz="1000" b="0" i="0" baseline="0" dirty="0" smtClean="0">
                <a:latin typeface="+mj-lt"/>
              </a:rPr>
              <a:t> file. B</a:t>
            </a:r>
            <a:r>
              <a:rPr lang="en-US" sz="1000" b="0" i="0" dirty="0" smtClean="0">
                <a:latin typeface="+mj-lt"/>
                <a:cs typeface="Arial" pitchFamily="34" charset="0"/>
              </a:rPr>
              <a:t>e sure to practice with the video ahead of time. If you have difficulty playing the video, refer</a:t>
            </a:r>
            <a:r>
              <a:rPr lang="en-US" sz="1000" b="0" i="0" baseline="0" dirty="0" smtClean="0">
                <a:latin typeface="+mj-lt"/>
                <a:cs typeface="Arial" pitchFamily="34" charset="0"/>
              </a:rPr>
              <a:t> to the instructions below or the </a:t>
            </a:r>
            <a:r>
              <a:rPr lang="en-US" sz="1000" b="0" i="0" dirty="0" smtClean="0">
                <a:latin typeface="+mj-lt"/>
                <a:cs typeface="Arial" pitchFamily="34" charset="0"/>
              </a:rPr>
              <a:t>trainer’s guide for alternate ways of accessing it.</a:t>
            </a:r>
          </a:p>
          <a:p>
            <a:pPr>
              <a:defRPr/>
            </a:pPr>
            <a:endParaRPr lang="en-US" sz="1000" b="0" i="0" dirty="0" smtClean="0">
              <a:latin typeface="+mj-lt"/>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i="0" kern="1200" dirty="0" smtClean="0">
                <a:solidFill>
                  <a:schemeClr val="tx1"/>
                </a:solidFill>
                <a:effectLst/>
                <a:latin typeface="+mj-lt"/>
                <a:ea typeface="+mn-ea"/>
                <a:cs typeface="+mn-cs"/>
              </a:rPr>
              <a:t>**</a:t>
            </a:r>
            <a:r>
              <a:rPr lang="en-US" sz="1000" b="1" i="0" u="sng" kern="1200" dirty="0" smtClean="0">
                <a:solidFill>
                  <a:schemeClr val="tx1"/>
                </a:solidFill>
                <a:effectLst/>
                <a:latin typeface="+mj-lt"/>
                <a:ea typeface="+mn-ea"/>
                <a:cs typeface="+mn-cs"/>
              </a:rPr>
              <a:t>How</a:t>
            </a:r>
            <a:r>
              <a:rPr lang="en-US" sz="1000" b="1" i="0" u="sng" kern="1200" baseline="0" dirty="0" smtClean="0">
                <a:solidFill>
                  <a:schemeClr val="tx1"/>
                </a:solidFill>
                <a:effectLst/>
                <a:latin typeface="+mj-lt"/>
                <a:ea typeface="+mn-ea"/>
                <a:cs typeface="+mn-cs"/>
              </a:rPr>
              <a:t> to Insert the Video</a:t>
            </a:r>
            <a:r>
              <a:rPr lang="en-US" sz="1000" b="1" i="0" kern="1200" baseline="0" dirty="0" smtClean="0">
                <a:solidFill>
                  <a:schemeClr val="tx1"/>
                </a:solidFill>
                <a:effectLst/>
                <a:latin typeface="+mj-lt"/>
                <a:ea typeface="+mn-ea"/>
                <a:cs typeface="+mn-cs"/>
              </a:rPr>
              <a:t>:</a:t>
            </a:r>
            <a:r>
              <a:rPr lang="en-US" sz="1000" b="0" i="0" kern="1200" baseline="0" dirty="0" smtClean="0">
                <a:solidFill>
                  <a:schemeClr val="tx1"/>
                </a:solidFill>
                <a:effectLst/>
                <a:latin typeface="+mj-lt"/>
                <a:ea typeface="+mn-ea"/>
                <a:cs typeface="+mn-cs"/>
              </a:rPr>
              <a:t> </a:t>
            </a:r>
            <a:r>
              <a:rPr lang="en-US" sz="1000" b="0" i="0" kern="1200" dirty="0" smtClean="0">
                <a:solidFill>
                  <a:schemeClr val="tx1"/>
                </a:solidFill>
                <a:effectLst/>
                <a:latin typeface="+mj-lt"/>
                <a:ea typeface="+mn-ea"/>
                <a:cs typeface="+mn-cs"/>
              </a:rPr>
              <a:t>This slide </a:t>
            </a:r>
            <a:r>
              <a:rPr lang="en-US" sz="1000" b="0" i="0" kern="1200" baseline="0" dirty="0" smtClean="0">
                <a:solidFill>
                  <a:schemeClr val="tx1"/>
                </a:solidFill>
                <a:effectLst/>
                <a:latin typeface="+mj-lt"/>
                <a:ea typeface="+mn-ea"/>
                <a:cs typeface="+mn-cs"/>
              </a:rPr>
              <a:t>should </a:t>
            </a:r>
            <a:r>
              <a:rPr lang="en-US" sz="1000" b="0" i="0" kern="1200" dirty="0" smtClean="0">
                <a:solidFill>
                  <a:schemeClr val="tx1"/>
                </a:solidFill>
                <a:effectLst/>
                <a:latin typeface="+mj-lt"/>
                <a:ea typeface="+mn-ea"/>
                <a:cs typeface="+mn-cs"/>
              </a:rPr>
              <a:t>contain a short video clip that will play when the trainer clicks on the</a:t>
            </a:r>
            <a:r>
              <a:rPr lang="en-US" sz="1000" b="0" i="0" kern="1200" baseline="0" dirty="0" smtClean="0">
                <a:solidFill>
                  <a:schemeClr val="tx1"/>
                </a:solidFill>
                <a:effectLst/>
                <a:latin typeface="+mj-lt"/>
                <a:ea typeface="+mn-ea"/>
                <a:cs typeface="+mn-cs"/>
              </a:rPr>
              <a:t> static image</a:t>
            </a:r>
            <a:r>
              <a:rPr lang="en-US" sz="1000" b="0" i="0" kern="1200" dirty="0" smtClean="0">
                <a:solidFill>
                  <a:schemeClr val="tx1"/>
                </a:solidFill>
                <a:effectLst/>
                <a:latin typeface="+mj-lt"/>
                <a:ea typeface="+mn-ea"/>
                <a:cs typeface="+mn-cs"/>
              </a:rPr>
              <a:t>.  In order for this to work, the video</a:t>
            </a:r>
            <a:r>
              <a:rPr lang="en-US" sz="1000" b="0" i="0" kern="1200" baseline="0" dirty="0" smtClean="0">
                <a:solidFill>
                  <a:schemeClr val="tx1"/>
                </a:solidFill>
                <a:effectLst/>
                <a:latin typeface="+mj-lt"/>
                <a:ea typeface="+mn-ea"/>
                <a:cs typeface="+mn-cs"/>
              </a:rPr>
              <a:t> needs to be inserted into the presentation. You can access the video from the link included above. Alternately, the video will be included in the package of training materials that is posted to the PSATTC Products  and Resources page (www.psattc.org). </a:t>
            </a:r>
            <a:r>
              <a:rPr lang="en-US" sz="1000" b="0" i="0" kern="1200" dirty="0" smtClean="0">
                <a:solidFill>
                  <a:schemeClr val="tx1"/>
                </a:solidFill>
                <a:effectLst/>
                <a:latin typeface="+mj-lt"/>
                <a:ea typeface="+mn-ea"/>
                <a:cs typeface="+mn-cs"/>
              </a:rPr>
              <a:t>From the INSERT</a:t>
            </a:r>
            <a:r>
              <a:rPr lang="en-US" sz="1000" b="0" i="0" kern="1200" baseline="0" dirty="0" smtClean="0">
                <a:solidFill>
                  <a:schemeClr val="tx1"/>
                </a:solidFill>
                <a:effectLst/>
                <a:latin typeface="+mj-lt"/>
                <a:ea typeface="+mn-ea"/>
                <a:cs typeface="+mn-cs"/>
              </a:rPr>
              <a:t> </a:t>
            </a:r>
            <a:r>
              <a:rPr lang="en-US" sz="1000" b="0" i="0" kern="1200" dirty="0" smtClean="0">
                <a:solidFill>
                  <a:schemeClr val="tx1"/>
                </a:solidFill>
                <a:effectLst/>
                <a:latin typeface="+mj-lt"/>
                <a:ea typeface="+mn-ea"/>
                <a:cs typeface="+mn-cs"/>
              </a:rPr>
              <a:t>menu in PowerPoint, select “video (or movie).”  Select the “Bath</a:t>
            </a:r>
            <a:r>
              <a:rPr lang="en-US" sz="1000" b="0" i="0" kern="1200" baseline="0" dirty="0" smtClean="0">
                <a:solidFill>
                  <a:schemeClr val="tx1"/>
                </a:solidFill>
                <a:effectLst/>
                <a:latin typeface="+mj-lt"/>
                <a:ea typeface="+mn-ea"/>
                <a:cs typeface="+mn-cs"/>
              </a:rPr>
              <a:t> Salts</a:t>
            </a:r>
            <a:r>
              <a:rPr lang="en-US" sz="1000" b="0" i="0" kern="1200" dirty="0" smtClean="0">
                <a:solidFill>
                  <a:schemeClr val="tx1"/>
                </a:solidFill>
                <a:effectLst/>
                <a:latin typeface="+mj-lt"/>
                <a:ea typeface="+mn-ea"/>
                <a:cs typeface="+mn-cs"/>
              </a:rPr>
              <a:t>”  video file.  When prompted, indicate that the movie should play automatically and full screen. </a:t>
            </a:r>
            <a:r>
              <a:rPr lang="en-US" sz="1000" b="0" i="0" kern="1200" baseline="0" dirty="0" smtClean="0">
                <a:solidFill>
                  <a:schemeClr val="tx1"/>
                </a:solidFill>
                <a:effectLst/>
                <a:latin typeface="+mj-lt"/>
                <a:ea typeface="+mn-ea"/>
                <a:cs typeface="+mn-cs"/>
              </a:rPr>
              <a:t>Once the video is inserted into the PowerPoint presentation, you need to maintain a direct </a:t>
            </a:r>
            <a:r>
              <a:rPr lang="en-US" sz="1000" b="0" i="0" kern="1200" dirty="0" smtClean="0">
                <a:solidFill>
                  <a:schemeClr val="tx1"/>
                </a:solidFill>
                <a:effectLst/>
                <a:latin typeface="+mj-lt"/>
                <a:ea typeface="+mn-ea"/>
                <a:cs typeface="+mn-cs"/>
              </a:rPr>
              <a:t>connection between the PowerPoint presentation and the video file.  When moving the PowerPoint file to another location on your computer or to another computer, make sure to always move the “Bath Salts” video file along with it. If the link becomes broken, the video will need to be reinserted. </a:t>
            </a:r>
            <a:endParaRPr lang="en-US" sz="1000" b="0" i="0" dirty="0" smtClean="0">
              <a:latin typeface="+mj-lt"/>
              <a:cs typeface="Arial" pitchFamily="34" charset="0"/>
            </a:endParaRPr>
          </a:p>
          <a:p>
            <a:pPr>
              <a:defRPr/>
            </a:pPr>
            <a:r>
              <a:rPr lang="en-US" sz="1000" b="0" i="0" dirty="0" smtClean="0">
                <a:latin typeface="+mj-lt"/>
                <a:cs typeface="Arial" pitchFamily="34" charset="0"/>
              </a:rPr>
              <a:t> </a:t>
            </a:r>
          </a:p>
          <a:p>
            <a:pPr>
              <a:defRPr/>
            </a:pPr>
            <a:r>
              <a:rPr lang="en-US" sz="1000" b="0" i="0" dirty="0" smtClean="0">
                <a:latin typeface="+mj-lt"/>
                <a:cs typeface="Arial" pitchFamily="34" charset="0"/>
              </a:rPr>
              <a:t>To play the video, hover over the video image to make the video controls appear. Click on the play button to show the “Bath</a:t>
            </a:r>
            <a:r>
              <a:rPr lang="en-US" sz="1000" b="0" i="0" baseline="0" dirty="0" smtClean="0">
                <a:latin typeface="+mj-lt"/>
                <a:cs typeface="Arial" pitchFamily="34" charset="0"/>
              </a:rPr>
              <a:t> Salts</a:t>
            </a:r>
            <a:r>
              <a:rPr lang="en-US" sz="1000" b="0" i="0" dirty="0" smtClean="0">
                <a:latin typeface="+mj-lt"/>
                <a:cs typeface="Arial" pitchFamily="34" charset="0"/>
              </a:rPr>
              <a:t>” video. The video should display full screen.</a:t>
            </a:r>
            <a:endParaRPr lang="en-US" sz="900" i="0" dirty="0">
              <a:latin typeface="+mj-lt"/>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As was previously</a:t>
            </a:r>
            <a:r>
              <a:rPr lang="en-US" sz="1000" kern="1200" baseline="0" dirty="0" smtClean="0">
                <a:solidFill>
                  <a:schemeClr val="tx1"/>
                </a:solidFill>
                <a:effectLst/>
                <a:latin typeface="+mn-lt"/>
                <a:ea typeface="+mn-ea"/>
                <a:cs typeface="+mn-cs"/>
              </a:rPr>
              <a:t> mentioned, s</a:t>
            </a:r>
            <a:r>
              <a:rPr lang="en-US" sz="1000" kern="1200" dirty="0" smtClean="0">
                <a:solidFill>
                  <a:schemeClr val="tx1"/>
                </a:solidFill>
                <a:effectLst/>
                <a:latin typeface="+mn-lt"/>
                <a:ea typeface="+mn-ea"/>
                <a:cs typeface="+mn-cs"/>
              </a:rPr>
              <a:t>everal recent sensational</a:t>
            </a:r>
            <a:r>
              <a:rPr lang="en-US" sz="1000" kern="1200" baseline="0" dirty="0" smtClean="0">
                <a:solidFill>
                  <a:schemeClr val="tx1"/>
                </a:solidFill>
                <a:effectLst/>
                <a:latin typeface="+mn-lt"/>
                <a:ea typeface="+mn-ea"/>
                <a:cs typeface="+mn-cs"/>
              </a:rPr>
              <a:t> media stories have reported people </a:t>
            </a:r>
            <a:r>
              <a:rPr lang="en-US" sz="1000" kern="1200" dirty="0" smtClean="0">
                <a:solidFill>
                  <a:schemeClr val="tx1"/>
                </a:solidFill>
                <a:effectLst/>
                <a:latin typeface="+mn-lt"/>
                <a:ea typeface="+mn-ea"/>
                <a:cs typeface="+mn-cs"/>
              </a:rPr>
              <a:t>"going crazy" after taking Bath Salts or Spice and committing suicide, murder,</a:t>
            </a:r>
            <a:r>
              <a:rPr lang="en-US" sz="1000" kern="1200" baseline="0" dirty="0" smtClean="0">
                <a:solidFill>
                  <a:schemeClr val="tx1"/>
                </a:solidFill>
                <a:effectLst/>
                <a:latin typeface="+mn-lt"/>
                <a:ea typeface="+mn-ea"/>
                <a:cs typeface="+mn-cs"/>
              </a:rPr>
              <a:t> or other violent crimes</a:t>
            </a:r>
            <a:r>
              <a:rPr lang="en-US" sz="1000" kern="1200" dirty="0" smtClean="0">
                <a:solidFill>
                  <a:schemeClr val="tx1"/>
                </a:solidFill>
                <a:effectLst/>
                <a:latin typeface="+mn-lt"/>
                <a:ea typeface="+mn-ea"/>
                <a:cs typeface="+mn-cs"/>
              </a:rPr>
              <a:t>. Users are said to feel a surge in energy, a flush of fever and delusions of invincibility. The American Association of Poison Control Centers (AAPCC) reports an increasing</a:t>
            </a:r>
            <a:r>
              <a:rPr lang="en-US" sz="1000" kern="1200" baseline="0" dirty="0" smtClean="0">
                <a:solidFill>
                  <a:schemeClr val="tx1"/>
                </a:solidFill>
                <a:effectLst/>
                <a:latin typeface="+mn-lt"/>
                <a:ea typeface="+mn-ea"/>
                <a:cs typeface="+mn-cs"/>
              </a:rPr>
              <a:t> number</a:t>
            </a:r>
            <a:r>
              <a:rPr lang="en-US" sz="1000" kern="1200" dirty="0" smtClean="0">
                <a:solidFill>
                  <a:schemeClr val="tx1"/>
                </a:solidFill>
                <a:effectLst/>
                <a:latin typeface="+mn-lt"/>
                <a:ea typeface="+mn-ea"/>
                <a:cs typeface="+mn-cs"/>
              </a:rPr>
              <a:t> of calls from those who've had serious symptoms after using Bath Salts or Spice. These synthetically manufactured drugs can cause vomiting, hallucinations, and such high blood pressure that lasting heart problems have been reported along with cases of deadly heart attacks. The slide features a quote</a:t>
            </a:r>
            <a:r>
              <a:rPr lang="en-US" sz="1000" kern="1200" baseline="0" dirty="0" smtClean="0">
                <a:solidFill>
                  <a:schemeClr val="tx1"/>
                </a:solidFill>
                <a:effectLst/>
                <a:latin typeface="+mn-lt"/>
                <a:ea typeface="+mn-ea"/>
                <a:cs typeface="+mn-cs"/>
              </a:rPr>
              <a:t> from Dr. Rick Dart, President of AAPCC. </a:t>
            </a:r>
            <a:r>
              <a:rPr lang="en-US" sz="1000" kern="1200" dirty="0" smtClean="0">
                <a:solidFill>
                  <a:schemeClr val="tx1"/>
                </a:solidFill>
                <a:effectLst/>
                <a:latin typeface="+mn-lt"/>
                <a:ea typeface="+mn-ea"/>
                <a:cs typeface="+mn-cs"/>
              </a:rPr>
              <a:t>The</a:t>
            </a:r>
            <a:r>
              <a:rPr lang="en-US" sz="1000" kern="1200" baseline="0" dirty="0" smtClean="0">
                <a:solidFill>
                  <a:schemeClr val="tx1"/>
                </a:solidFill>
                <a:effectLst/>
                <a:latin typeface="+mn-lt"/>
                <a:ea typeface="+mn-ea"/>
                <a:cs typeface="+mn-cs"/>
              </a:rPr>
              <a:t> purpose of this section is to describe the documented effects of synthetic cannabinoids and cathinones. </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50</a:t>
            </a:fld>
            <a:endParaRPr lang="en-US" dirty="0"/>
          </a:p>
        </p:txBody>
      </p:sp>
    </p:spTree>
    <p:extLst>
      <p:ext uri="{BB962C8B-B14F-4D97-AF65-F5344CB8AC3E}">
        <p14:creationId xmlns:p14="http://schemas.microsoft.com/office/powerpoint/2010/main" val="5591628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Short term effects include loss of control, lack of pain response, increased agitation, pale skin, seizures, vomiting, profuse sweating, uncontrolled spastic body movements, elevated blood pressure, heart rate and palpitations. In addition to physical signs of use, users may experience severe paranoia, delusions, hallucinations and increased agitation.</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51</a:t>
            </a:fld>
            <a:endParaRPr lang="en-US" dirty="0"/>
          </a:p>
        </p:txBody>
      </p:sp>
    </p:spTree>
    <p:extLst>
      <p:ext uri="{BB962C8B-B14F-4D97-AF65-F5344CB8AC3E}">
        <p14:creationId xmlns:p14="http://schemas.microsoft.com/office/powerpoint/2010/main" val="29258664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Due to the paucity of medical literature and research regarding synthetic cannabinoids, the clinical effects are primarily known from case reports and case series. </a:t>
            </a:r>
            <a:r>
              <a:rPr lang="en-US" sz="1000" dirty="0" smtClean="0"/>
              <a:t>Effects of synthetic</a:t>
            </a:r>
            <a:r>
              <a:rPr lang="en-US" sz="1000" baseline="0" dirty="0" smtClean="0"/>
              <a:t> cannabinoids are similar to those produced by marijuana, such as: elevated mood, relaxation, and altered perception. In some cases, the effects are even stronger than those reported for marijuana. Some users have reported psychotic effects, including extreme anxiety, paranoia, and hallucinations.</a:t>
            </a:r>
          </a:p>
          <a:p>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So far, there have been no scientific studies of Spice’s effects on the human brain, but it is known that the cannabinoid compounds found in Spice products act on the same cell receptors as THC, the primary psychoactive component of marijuana. Some compounds found in Spice, however, bind more strongly to those receptors, which could lead to a much more powerful and unpredictable effect. Because the chemical composition of many products sold as Spice is unknown, it is likely that some varieties also contain substances that could cause dramatically different effects than the user might expect</a:t>
            </a:r>
            <a:r>
              <a:rPr lang="en-US" sz="10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Spice abusers who have been taken to</a:t>
            </a:r>
            <a:r>
              <a:rPr lang="en-US" sz="1000" baseline="0" dirty="0" smtClean="0"/>
              <a:t> Poison Control Centers report symptoms that include rapid heart rate, vomiting, agitation, confusion, and hallucinations. Spice can also raise blood pressure and cause reduced blood supply to the heart (myocardial ischemia), and in a few cases it has been associated with heart attacks. Regular users may experience withdrawal and addiction symptoms. Based on the more unpleasant effects of cannabinoid intoxication, one would wonder why anyone would voluntarily ingest any of these substances, except perhaps to avoid testing positive for cannabis (1-5).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t>Additional Information for the Trainer(s)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u="sng" baseline="0" dirty="0" smtClean="0"/>
              <a:t>Tachycardia</a:t>
            </a:r>
            <a:r>
              <a:rPr lang="en-US" sz="1000" baseline="0" dirty="0" smtClean="0"/>
              <a:t> = heart rate that exceeds the normal range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u="sng" baseline="0" dirty="0" smtClean="0"/>
              <a:t>Hypokalemia</a:t>
            </a:r>
            <a:r>
              <a:rPr lang="en-US" sz="1000" baseline="0" dirty="0" smtClean="0"/>
              <a:t> = a lower than normal amount of potassium in the blood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(1) Hermanns-Clausen, M., Kneisel, S., Szabo, B., Auwater, V. (In Press). Acute toxicity due to the confirmed consumption of synthetic cannabinoids: Clinical and laboratory findings. </a:t>
            </a:r>
            <a:r>
              <a:rPr lang="en-US" sz="1000" i="1" kern="1200" dirty="0" smtClean="0">
                <a:solidFill>
                  <a:schemeClr val="tx1"/>
                </a:solidFill>
                <a:effectLst/>
                <a:latin typeface="+mn-lt"/>
                <a:ea typeface="+mn-ea"/>
                <a:cs typeface="+mn-cs"/>
              </a:rPr>
              <a:t>Addiction.</a:t>
            </a: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(2) Rosenbaum, C.D., Carreiro, S.P., &amp; Babu, K.M. (2012). Here today, gone tomorrow…and back again? A review of herbal marijuana alternatives (K2, Spice), synthetic cathinones (Bath Salts), Kratom, </a:t>
            </a:r>
            <a:r>
              <a:rPr lang="en-US" sz="1000" i="1" kern="1200" dirty="0" smtClean="0">
                <a:solidFill>
                  <a:schemeClr val="tx1"/>
                </a:solidFill>
                <a:effectLst/>
                <a:latin typeface="+mn-lt"/>
                <a:ea typeface="+mn-ea"/>
                <a:cs typeface="+mn-cs"/>
              </a:rPr>
              <a:t>Salvia divinorum,</a:t>
            </a:r>
            <a:r>
              <a:rPr lang="en-US" sz="1000" kern="1200" dirty="0" smtClean="0">
                <a:solidFill>
                  <a:schemeClr val="tx1"/>
                </a:solidFill>
                <a:effectLst/>
                <a:latin typeface="+mn-lt"/>
                <a:ea typeface="+mn-ea"/>
                <a:cs typeface="+mn-cs"/>
              </a:rPr>
              <a:t> methoxetamine, and piperazines. </a:t>
            </a:r>
            <a:r>
              <a:rPr lang="en-US" sz="1000" i="1" kern="1200" dirty="0" smtClean="0">
                <a:solidFill>
                  <a:schemeClr val="tx1"/>
                </a:solidFill>
                <a:effectLst/>
                <a:latin typeface="+mn-lt"/>
                <a:ea typeface="+mn-ea"/>
                <a:cs typeface="+mn-cs"/>
              </a:rPr>
              <a:t>Journal of Medical Toxicology, 8</a:t>
            </a:r>
            <a:r>
              <a:rPr lang="en-US" sz="1000" kern="1200" dirty="0" smtClean="0">
                <a:solidFill>
                  <a:schemeClr val="tx1"/>
                </a:solidFill>
                <a:effectLst/>
                <a:latin typeface="+mn-lt"/>
                <a:ea typeface="+mn-ea"/>
                <a:cs typeface="+mn-cs"/>
              </a:rPr>
              <a:t>(1), 15-32.</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(3)</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Forrester, M.B., Kleinschmidt, K., Schwarz, E., &amp; Young, A. (2011). Synthetic cannabinoid exposures reported to Texas poison centers. </a:t>
            </a:r>
            <a:r>
              <a:rPr lang="en-US" sz="1000" i="1" kern="1200" dirty="0" smtClean="0">
                <a:solidFill>
                  <a:schemeClr val="tx1"/>
                </a:solidFill>
                <a:effectLst/>
                <a:latin typeface="+mn-lt"/>
                <a:ea typeface="+mn-ea"/>
                <a:cs typeface="+mn-cs"/>
              </a:rPr>
              <a:t>Journal of Addictive Disease, 30</a:t>
            </a:r>
            <a:r>
              <a:rPr lang="en-US" sz="1000" kern="1200" dirty="0" smtClean="0">
                <a:solidFill>
                  <a:schemeClr val="tx1"/>
                </a:solidFill>
                <a:effectLst/>
                <a:latin typeface="+mn-lt"/>
                <a:ea typeface="+mn-ea"/>
                <a:cs typeface="+mn-cs"/>
              </a:rPr>
              <a:t>(4), 351-358.</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(4) Schneir, A.B., Cullen, J., &amp; Ly, B.T. (2011). “Spice” girls: Synthetic cannabinoid intoxication. </a:t>
            </a:r>
            <a:r>
              <a:rPr lang="en-US" sz="1000" i="1" kern="1200" dirty="0" smtClean="0">
                <a:solidFill>
                  <a:schemeClr val="tx1"/>
                </a:solidFill>
                <a:effectLst/>
                <a:latin typeface="+mn-lt"/>
                <a:ea typeface="+mn-ea"/>
                <a:cs typeface="+mn-cs"/>
              </a:rPr>
              <a:t>Journal of Emergency Medicine, 40</a:t>
            </a:r>
            <a:r>
              <a:rPr lang="en-US" sz="1000" kern="1200" dirty="0" smtClean="0">
                <a:solidFill>
                  <a:schemeClr val="tx1"/>
                </a:solidFill>
                <a:effectLst/>
                <a:latin typeface="+mn-lt"/>
                <a:ea typeface="+mn-ea"/>
                <a:cs typeface="+mn-cs"/>
              </a:rPr>
              <a:t>(3), 269-299.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(5) National Institute on Drug Abuse (NIDA). (2012). </a:t>
            </a:r>
            <a:r>
              <a:rPr lang="en-US" sz="1000" i="1" kern="1200" dirty="0" smtClean="0">
                <a:solidFill>
                  <a:schemeClr val="tx1"/>
                </a:solidFill>
                <a:effectLst/>
                <a:latin typeface="+mn-lt"/>
                <a:ea typeface="+mn-ea"/>
                <a:cs typeface="+mn-cs"/>
              </a:rPr>
              <a:t>Drug Facts: Spice (Synthetic Marijuana)</a:t>
            </a:r>
            <a:r>
              <a:rPr lang="en-US" sz="1000" kern="1200" dirty="0" smtClean="0">
                <a:solidFill>
                  <a:schemeClr val="tx1"/>
                </a:solidFill>
                <a:effectLst/>
                <a:latin typeface="+mn-lt"/>
                <a:ea typeface="+mn-ea"/>
                <a:cs typeface="+mn-cs"/>
              </a:rPr>
              <a:t>. Rockville, MD: U.S. Department of Health and Human Services, National Institutes of Health.</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52</a:t>
            </a:fld>
            <a:endParaRPr lang="en-US" dirty="0"/>
          </a:p>
        </p:txBody>
      </p:sp>
    </p:spTree>
    <p:extLst>
      <p:ext uri="{BB962C8B-B14F-4D97-AF65-F5344CB8AC3E}">
        <p14:creationId xmlns:p14="http://schemas.microsoft.com/office/powerpoint/2010/main" val="551918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Unlike cannabis, which contains far more compounds than THC alone</a:t>
            </a:r>
            <a:r>
              <a:rPr lang="en-US" sz="1000" kern="1200" baseline="0" dirty="0" smtClean="0">
                <a:solidFill>
                  <a:schemeClr val="tx1"/>
                </a:solidFill>
                <a:latin typeface="+mn-lt"/>
                <a:ea typeface="+mn-ea"/>
                <a:cs typeface="+mn-cs"/>
              </a:rPr>
              <a:t>, many of which have their own effects on brain and body,</a:t>
            </a:r>
            <a:r>
              <a:rPr lang="en-US" sz="1000" kern="1200" dirty="0" smtClean="0">
                <a:solidFill>
                  <a:schemeClr val="tx1"/>
                </a:solidFill>
                <a:latin typeface="+mn-lt"/>
                <a:ea typeface="+mn-ea"/>
                <a:cs typeface="+mn-cs"/>
              </a:rPr>
              <a:t> synthetic cannabinoid compounds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have no therapeutic potential</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 so you are getting a strong cannabinoid effect without any modulation that might be present when smoking cannabis.  One example is that cannabis smoke also contains cannabidiol, which can prevent anxiety, but in the absence of this </a:t>
            </a:r>
            <a:r>
              <a:rPr lang="en-US" sz="1000" b="0" kern="1200" dirty="0" smtClean="0">
                <a:solidFill>
                  <a:schemeClr val="tx1"/>
                </a:solidFill>
                <a:latin typeface="+mn-lt"/>
                <a:ea typeface="+mn-ea"/>
                <a:cs typeface="+mn-cs"/>
              </a:rPr>
              <a:t>modulator, mood </a:t>
            </a:r>
            <a:r>
              <a:rPr lang="en-US" sz="1000" kern="1200" dirty="0" smtClean="0">
                <a:solidFill>
                  <a:schemeClr val="tx1"/>
                </a:solidFill>
                <a:latin typeface="+mn-lt"/>
                <a:ea typeface="+mn-ea"/>
                <a:cs typeface="+mn-cs"/>
              </a:rPr>
              <a:t>effects from synthetic cannabinoids can be unpredictable. Another issue is that synthetic</a:t>
            </a:r>
            <a:r>
              <a:rPr lang="en-US" sz="1000" kern="1200" baseline="0" dirty="0" smtClean="0">
                <a:solidFill>
                  <a:schemeClr val="tx1"/>
                </a:solidFill>
                <a:latin typeface="+mn-lt"/>
                <a:ea typeface="+mn-ea"/>
                <a:cs typeface="+mn-cs"/>
              </a:rPr>
              <a:t> cannabinoid packets may </a:t>
            </a:r>
            <a:r>
              <a:rPr lang="en-US" sz="1000" kern="1200" dirty="0" smtClean="0">
                <a:solidFill>
                  <a:schemeClr val="tx1"/>
                </a:solidFill>
                <a:latin typeface="+mn-lt"/>
                <a:ea typeface="+mn-ea"/>
                <a:cs typeface="+mn-cs"/>
              </a:rPr>
              <a:t>contain other psychoactive ingredients, like opiates or MAO-Is, which can interact with the cannabinoids present,</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as well as other substances that might be ingested at the same time. Finally, as much as smoking cannabis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may be bad for the user’s lungs, we have NO idea the damage smoking these synthetic</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compounds might</a:t>
            </a:r>
            <a:r>
              <a:rPr lang="en-US" sz="1000" kern="1200" baseline="0" dirty="0" smtClean="0">
                <a:solidFill>
                  <a:schemeClr val="tx1"/>
                </a:solidFill>
                <a:latin typeface="+mn-lt"/>
                <a:ea typeface="+mn-ea"/>
                <a:cs typeface="+mn-cs"/>
              </a:rPr>
              <a:t> do to the user</a:t>
            </a:r>
            <a:r>
              <a:rPr lang="en-US" sz="1000" kern="1200" dirty="0" smtClean="0">
                <a:solidFill>
                  <a:schemeClr val="tx1"/>
                </a:solidFill>
                <a:latin typeface="+mn-lt"/>
                <a:ea typeface="+mn-ea"/>
                <a:cs typeface="+mn-cs"/>
              </a:rPr>
              <a:t>.</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**GROUP ACTIVITY**</a:t>
            </a:r>
            <a:r>
              <a:rPr lang="en-US" sz="1000" b="1" baseline="0" dirty="0" smtClean="0"/>
              <a:t> – provide 7-10 minutes for this discussion. </a:t>
            </a:r>
          </a:p>
          <a:p>
            <a:pPr marL="0" indent="0"/>
            <a:endParaRPr lang="en-US" sz="1000" b="1" dirty="0" smtClean="0"/>
          </a:p>
          <a:p>
            <a:pPr marL="0" indent="0"/>
            <a:r>
              <a:rPr lang="en-US" sz="1000" b="0" dirty="0" smtClean="0"/>
              <a:t>This slide and the subsequent slide detail two individuals</a:t>
            </a:r>
            <a:r>
              <a:rPr lang="en-US" sz="1000" b="0" baseline="0" dirty="0" smtClean="0"/>
              <a:t> who used synthetic marijuana (“herbal incense”). As you will see in just a few minutes, the subjective effects of “herbal incense” differed greatly between the two users.  Inform participants that you will be reading them the two cases, and they will have time as a large group to discuss the cases once you are finished reviewing each one.</a:t>
            </a:r>
          </a:p>
          <a:p>
            <a:pPr marL="0" indent="0"/>
            <a:endParaRPr lang="en-US" sz="1000" b="1" dirty="0" smtClean="0"/>
          </a:p>
          <a:p>
            <a:pPr marL="171450" indent="-171450"/>
            <a:r>
              <a:rPr lang="en-US" sz="1000" b="1" dirty="0" smtClean="0"/>
              <a:t>INSTRUCTIONS</a:t>
            </a:r>
          </a:p>
          <a:p>
            <a:pPr marL="171450" indent="-171450"/>
            <a:r>
              <a:rPr lang="en-US" sz="1000" dirty="0" smtClean="0"/>
              <a:t>Read Case</a:t>
            </a:r>
            <a:r>
              <a:rPr lang="en-US" sz="1000" baseline="0" dirty="0" smtClean="0"/>
              <a:t> #1 </a:t>
            </a:r>
            <a:r>
              <a:rPr lang="en-US" sz="1000" dirty="0" smtClean="0"/>
              <a:t>aloud</a:t>
            </a:r>
            <a:r>
              <a:rPr lang="en-US" sz="1000" baseline="0" dirty="0" smtClean="0"/>
              <a:t> and proceed to the next slide.</a:t>
            </a:r>
            <a:endParaRPr lang="en-US" sz="1000" dirty="0" smtClean="0"/>
          </a:p>
          <a:p>
            <a:pPr marL="171450" indent="-171450"/>
            <a:endParaRPr lang="en-US" sz="120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54</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**GROUP ACTIVITY**</a:t>
            </a:r>
            <a:r>
              <a:rPr lang="en-US" sz="1000" b="1" baseline="0" dirty="0" smtClean="0"/>
              <a:t> – provide 7-10 minutes for this discussion. </a:t>
            </a:r>
          </a:p>
          <a:p>
            <a:pPr marL="0" indent="0"/>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This slide and the previous slide detail two individuals</a:t>
            </a:r>
            <a:r>
              <a:rPr lang="en-US" sz="1000" b="0" baseline="0" dirty="0" smtClean="0"/>
              <a:t> who used synthetic marijuana (“herbal incense”). As you see, the subjective effects of “herbal incense” differed greatly between the two users.  Inform participants that after you finish reading the second case, they will have time as a large group to discuss the differences in the two cases.</a:t>
            </a:r>
          </a:p>
          <a:p>
            <a:pPr marL="0" indent="0"/>
            <a:endParaRPr lang="en-US" sz="1000" b="1" dirty="0" smtClean="0"/>
          </a:p>
          <a:p>
            <a:pPr marL="171450" indent="-171450"/>
            <a:r>
              <a:rPr lang="en-US" sz="1000" b="1" dirty="0" smtClean="0"/>
              <a:t>INSTRUCTIONS</a:t>
            </a:r>
          </a:p>
          <a:p>
            <a:pPr marL="0" indent="0">
              <a:buFontTx/>
              <a:buNone/>
            </a:pPr>
            <a:r>
              <a:rPr lang="en-US" sz="1000" dirty="0" smtClean="0"/>
              <a:t>Read Case</a:t>
            </a:r>
            <a:r>
              <a:rPr lang="en-US" sz="1000" baseline="0" dirty="0" smtClean="0"/>
              <a:t> #2 </a:t>
            </a:r>
            <a:r>
              <a:rPr lang="en-US" sz="1000" dirty="0" smtClean="0"/>
              <a:t>aloud</a:t>
            </a:r>
            <a:r>
              <a:rPr lang="en-US" sz="1000" baseline="0" dirty="0" smtClean="0"/>
              <a:t> and proceed to the next slide.</a:t>
            </a:r>
            <a:endParaRPr lang="en-US" sz="1000" dirty="0" smtClean="0"/>
          </a:p>
          <a:p>
            <a:endParaRPr lang="en-US" sz="100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55</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**GROUP ACTIVITY**</a:t>
            </a:r>
            <a:r>
              <a:rPr lang="en-US" sz="1000" b="1" baseline="0" dirty="0" smtClean="0"/>
              <a:t> – provide 7-10 minutes for this discussion.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The purpose of this discussion is to highlight the fact that users really do not know what they are getting when they purchase and ingest a synthetic cannabinoid. In these two scenarios, the users reported ingesting herbal incense, but had extremely different experiences with the drug.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r>
              <a:rPr lang="en-US" sz="1000" baseline="0" dirty="0" smtClean="0"/>
              <a:t>Elicit responses from the audience to the question portrayed on this slide. </a:t>
            </a:r>
          </a:p>
          <a:p>
            <a:endParaRPr lang="en-US" sz="1000" baseline="0" dirty="0" smtClean="0"/>
          </a:p>
          <a:p>
            <a:r>
              <a:rPr lang="en-US" sz="1000" baseline="0" dirty="0" smtClean="0"/>
              <a:t>Possible factors include:</a:t>
            </a:r>
          </a:p>
          <a:p>
            <a:pPr marL="171450" indent="-171450">
              <a:buFont typeface="Arial" panose="020B0604020202020204" pitchFamily="34" charset="0"/>
              <a:buChar char="•"/>
            </a:pPr>
            <a:r>
              <a:rPr lang="en-US" sz="1000" baseline="0" dirty="0" smtClean="0"/>
              <a:t>Use of other drugs (including alcohol) </a:t>
            </a:r>
          </a:p>
          <a:p>
            <a:pPr marL="171450" indent="-171450">
              <a:buFont typeface="Arial" panose="020B0604020202020204" pitchFamily="34" charset="0"/>
              <a:buChar char="•"/>
            </a:pPr>
            <a:r>
              <a:rPr lang="en-US" sz="1000" baseline="0" dirty="0" smtClean="0"/>
              <a:t>Varying potency</a:t>
            </a:r>
          </a:p>
          <a:p>
            <a:pPr marL="171450" indent="-171450">
              <a:buFont typeface="Arial" panose="020B0604020202020204" pitchFamily="34" charset="0"/>
              <a:buChar char="•"/>
            </a:pPr>
            <a:r>
              <a:rPr lang="en-US" sz="1000" baseline="0" dirty="0" smtClean="0"/>
              <a:t>“hot spots”</a:t>
            </a:r>
          </a:p>
          <a:p>
            <a:pPr marL="171450" indent="-171450">
              <a:buFont typeface="Arial" panose="020B0604020202020204" pitchFamily="34" charset="0"/>
              <a:buChar char="•"/>
            </a:pPr>
            <a:r>
              <a:rPr lang="en-US" sz="1000" baseline="0" dirty="0" smtClean="0"/>
              <a:t>Overdose</a:t>
            </a:r>
          </a:p>
          <a:p>
            <a:pPr marL="171450" indent="-171450">
              <a:buFont typeface="Arial" panose="020B0604020202020204" pitchFamily="34" charset="0"/>
              <a:buChar char="•"/>
            </a:pPr>
            <a:r>
              <a:rPr lang="en-US" sz="1000" baseline="0" dirty="0" smtClean="0"/>
              <a:t>Presence of different cannabinoids</a:t>
            </a:r>
          </a:p>
          <a:p>
            <a:pPr marL="171450" indent="-171450">
              <a:buFont typeface="Arial" panose="020B0604020202020204" pitchFamily="34" charset="0"/>
              <a:buChar char="•"/>
            </a:pPr>
            <a:r>
              <a:rPr lang="en-US" sz="1000" baseline="0" dirty="0" smtClean="0"/>
              <a:t>“Knock-offs”</a:t>
            </a:r>
          </a:p>
          <a:p>
            <a:pPr marL="171450" indent="-171450">
              <a:buFont typeface="Arial" panose="020B0604020202020204" pitchFamily="34" charset="0"/>
              <a:buChar char="•"/>
            </a:pPr>
            <a:r>
              <a:rPr lang="en-US" sz="1000" baseline="0" dirty="0" smtClean="0"/>
              <a:t>User/environment characteristics, such as setting and set (age, psychological stability, previous experience with psychoactive drugs, immediate support system)</a:t>
            </a:r>
          </a:p>
          <a:p>
            <a:pPr marL="171450" indent="-171450">
              <a:buFont typeface="Arial" panose="020B0604020202020204" pitchFamily="34" charset="0"/>
              <a:buChar char="•"/>
            </a:pPr>
            <a:r>
              <a:rPr lang="en-US" sz="1000" baseline="0" dirty="0" smtClean="0"/>
              <a:t>Sensationalism (some user reports taken out of context)</a:t>
            </a:r>
          </a:p>
          <a:p>
            <a:pPr marL="171450" indent="-171450">
              <a:buFont typeface="Arial" panose="020B0604020202020204" pitchFamily="34" charset="0"/>
              <a:buChar char="•"/>
            </a:pPr>
            <a:r>
              <a:rPr lang="en-US" sz="1000" baseline="0" dirty="0" smtClean="0"/>
              <a:t>Family history of mental health or substance use issues</a:t>
            </a:r>
          </a:p>
          <a:p>
            <a:pPr marL="171450" indent="-171450">
              <a:buFont typeface="Arial" panose="020B0604020202020204" pitchFamily="34" charset="0"/>
              <a:buChar char="•"/>
            </a:pPr>
            <a:r>
              <a:rPr lang="en-US" sz="1000" baseline="0" dirty="0" smtClean="0"/>
              <a:t>Anti- or pro-drug attitudes</a:t>
            </a:r>
          </a:p>
          <a:p>
            <a:pPr marL="171450" indent="-171450">
              <a:buFont typeface="Arial" panose="020B0604020202020204" pitchFamily="34" charset="0"/>
              <a:buChar char="•"/>
            </a:pPr>
            <a:r>
              <a:rPr lang="en-US" sz="1000" baseline="0" dirty="0" smtClean="0"/>
              <a:t>Agency funding/Visibility</a:t>
            </a:r>
          </a:p>
          <a:p>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56</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When</a:t>
            </a:r>
            <a:r>
              <a:rPr lang="en-US" sz="1000" baseline="0" dirty="0" smtClean="0"/>
              <a:t> individuals are asked why they use synthetic cathinones, the desired effects they seek are an increase in energy, empathy, openness, and libido (sex drive). These desired effects are very similar to the effects that stimulant users seek to achieve when using cocaine or methamphetamine or ecstasy. </a:t>
            </a:r>
            <a:r>
              <a:rPr lang="en-US" sz="1000" b="0" i="0" u="none" strike="noStrike" kern="1200" baseline="0" dirty="0" smtClean="0">
                <a:solidFill>
                  <a:schemeClr val="tx1"/>
                </a:solidFill>
                <a:latin typeface="+mn-lt"/>
                <a:ea typeface="+mn-ea"/>
                <a:cs typeface="+mn-cs"/>
              </a:rPr>
              <a:t>The acute symptoms reported by users can include euphoria, alertness, energy, talkativeness, increased sexual arousal, and the compulsion to re-dose frequently. Some case reports describe extremely aggressive and psychotic behavior with increased physical strength, as sometimes described in PCP intoxication. The clinical effects of synthetic cathinone intoxication are consistent with sympathomimetic toxicity and include hypertension, tachycardia, hyperthermia, dehydration, and psychomotor agitation. The patients may also report palpitations, headache, chest pain, trismus, bruxism, tremors, insomnia, and paranoia (1). Although much can be drawn from the structural and chemical similarities between synthetic cathinones and amphetamines, continued studies are needed to understand the particular properties including the long-term effects of synthetic cathinones (2).</a:t>
            </a: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a:t>
            </a:r>
            <a:r>
              <a:rPr lang="en-US" sz="1000" kern="1200" baseline="0" dirty="0" smtClean="0">
                <a:solidFill>
                  <a:schemeClr val="tx1"/>
                </a:solidFill>
                <a:effectLst/>
                <a:latin typeface="+mn-lt"/>
                <a:ea typeface="+mn-ea"/>
                <a:cs typeface="+mn-cs"/>
              </a:rPr>
              <a:t> enduring high and extreme behavior seen with synthetic cathinone intoxication may stem from the combination of the compounds present in a packet. Mephedrone acts like methamphetamine in increasing dopamine concentrations; MDPV mimics the way in which cocaine inhibits the reuptake of dopamine, resulting in the brain staying flooded with dopamine. MDPV is purported to be 10 times more potent than cocaine, and when it binds to dopamine receptors, it does not let go when you take the drug away.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Bath Salts have been linked to an increasing number of ER visits across the U.S. Physicians and clinicians at U.S. poison control centers have indicated that ingesting or snorting "bath salts" containing synthetic stimulants can cause chest pains, increased blood pressure, increased heart rate, agitation, hallucinations, extreme paranoia, and delusions. This slide </a:t>
            </a:r>
            <a:r>
              <a:rPr lang="en-US" sz="1000" dirty="0" smtClean="0"/>
              <a:t>shows the problems reported by patients who</a:t>
            </a:r>
            <a:r>
              <a:rPr lang="en-US" sz="1000" baseline="0" dirty="0" smtClean="0"/>
              <a:t> took synthetic cathinones in a 2011 article by Spiller and colleagues. The symptoms are ranked by most commonly reported to least commonly reported.  </a:t>
            </a:r>
            <a:r>
              <a:rPr lang="en-US" sz="1000" b="1" baseline="0" dirty="0" smtClean="0"/>
              <a:t>Tachycardia </a:t>
            </a:r>
            <a:r>
              <a:rPr lang="en-US" sz="1000" baseline="0" dirty="0" smtClean="0"/>
              <a:t>is another term for heart rate that exceeds the normal range. </a:t>
            </a:r>
            <a:r>
              <a:rPr lang="en-US" sz="1000" b="1" baseline="0" dirty="0" smtClean="0"/>
              <a:t>Myoclonus</a:t>
            </a:r>
            <a:r>
              <a:rPr lang="en-US" sz="1000" baseline="0" dirty="0" smtClean="0"/>
              <a:t> is a brief, involuntary twitching of a muscle or group of muscles. </a:t>
            </a:r>
            <a:r>
              <a:rPr lang="en-US" sz="1000" b="1" baseline="0" dirty="0" smtClean="0"/>
              <a:t>CPK</a:t>
            </a:r>
            <a:r>
              <a:rPr lang="en-US" sz="1000" baseline="0" dirty="0" smtClean="0"/>
              <a:t> (creatine phosphokinase) </a:t>
            </a:r>
            <a:r>
              <a:rPr lang="en-US" sz="1000" b="1" baseline="0" dirty="0" smtClean="0"/>
              <a:t>elevations</a:t>
            </a:r>
            <a:r>
              <a:rPr lang="en-US" sz="1000" baseline="0" dirty="0" smtClean="0"/>
              <a:t> are an increase in CPK, which is used as a marker of myocardial infarction (heart attack), rhabdomyolysis (severe muscle breakdown), muscular dystrophy, and acute renal failure.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r>
              <a:rPr lang="en-US" sz="1000" b="1" u="none" kern="1200" dirty="0" smtClean="0">
                <a:solidFill>
                  <a:schemeClr val="tx1"/>
                </a:solidFill>
                <a:effectLst/>
                <a:latin typeface="+mn-lt"/>
                <a:ea typeface="+mn-ea"/>
                <a:cs typeface="+mn-cs"/>
              </a:rPr>
              <a:t>REFERENCES:</a:t>
            </a:r>
            <a:endParaRPr lang="en-US" sz="1000" u="none"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(1)</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Spiller, H.A., Ryan, M.L., Weston, R.G., &amp; Jansen, J. (2011). Clinical experience with and analytical confirmation of “bath salts” and “legal highs” (synthetic cathinones) in the United States. </a:t>
            </a:r>
            <a:r>
              <a:rPr lang="en-US" sz="1000" i="1" kern="1200" dirty="0" smtClean="0">
                <a:solidFill>
                  <a:schemeClr val="tx1"/>
                </a:solidFill>
                <a:effectLst/>
                <a:latin typeface="+mn-lt"/>
                <a:ea typeface="+mn-ea"/>
                <a:cs typeface="+mn-cs"/>
              </a:rPr>
              <a:t>Clinical Toxicology, 49</a:t>
            </a:r>
            <a:r>
              <a:rPr lang="en-US" sz="1000" kern="1200" dirty="0" smtClean="0">
                <a:solidFill>
                  <a:schemeClr val="tx1"/>
                </a:solidFill>
                <a:effectLst/>
                <a:latin typeface="+mn-lt"/>
                <a:ea typeface="+mn-ea"/>
                <a:cs typeface="+mn-cs"/>
              </a:rPr>
              <a:t>, 499-505.</a:t>
            </a:r>
          </a:p>
          <a:p>
            <a:r>
              <a:rPr lang="en-US" sz="1000" kern="1200" dirty="0" smtClean="0">
                <a:solidFill>
                  <a:schemeClr val="tx1"/>
                </a:solidFill>
                <a:effectLst/>
                <a:latin typeface="+mn-lt"/>
                <a:ea typeface="+mn-ea"/>
                <a:cs typeface="+mn-cs"/>
              </a:rPr>
              <a:t>(2) Cheng, S., Yeo, J., Brown, E., &amp; Regan, A. (2012). Bath salts and synthetic cannabinoids: A review. </a:t>
            </a:r>
            <a:r>
              <a:rPr lang="en-US" sz="1000" i="1" kern="1200" dirty="0" smtClean="0">
                <a:solidFill>
                  <a:schemeClr val="tx1"/>
                </a:solidFill>
                <a:effectLst/>
                <a:latin typeface="+mn-lt"/>
                <a:ea typeface="+mn-ea"/>
                <a:cs typeface="+mn-cs"/>
              </a:rPr>
              <a:t>American Academy of Emergency Medicine, 19</a:t>
            </a:r>
            <a:r>
              <a:rPr lang="en-US" sz="1000" kern="1200" dirty="0" smtClean="0">
                <a:solidFill>
                  <a:schemeClr val="tx1"/>
                </a:solidFill>
                <a:effectLst/>
                <a:latin typeface="+mn-lt"/>
                <a:ea typeface="+mn-ea"/>
                <a:cs typeface="+mn-cs"/>
              </a:rPr>
              <a:t>(2), 19-22.</a:t>
            </a:r>
            <a:endParaRPr lang="en-US" sz="1000" baseline="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57</a:t>
            </a:fld>
            <a:endParaRPr lang="en-US" dirty="0"/>
          </a:p>
        </p:txBody>
      </p:sp>
    </p:spTree>
    <p:extLst>
      <p:ext uri="{BB962C8B-B14F-4D97-AF65-F5344CB8AC3E}">
        <p14:creationId xmlns:p14="http://schemas.microsoft.com/office/powerpoint/2010/main" val="14225017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mn-lt"/>
                <a:ea typeface="+mn-ea"/>
                <a:cs typeface="+mn-cs"/>
              </a:rPr>
              <a:t>Mephedrone, also known as 4-methylmethcathinone (4-MMC) or 4-methylephedrone, is a synthetic stimulant</a:t>
            </a:r>
            <a:r>
              <a:rPr lang="en-US" sz="1000" b="0" i="0" kern="1200" baseline="0" dirty="0" smtClean="0">
                <a:solidFill>
                  <a:schemeClr val="tx1"/>
                </a:solidFill>
                <a:effectLst/>
                <a:latin typeface="+mn-lt"/>
                <a:ea typeface="+mn-ea"/>
                <a:cs typeface="+mn-cs"/>
              </a:rPr>
              <a:t> drug of the amphetamine and cathinone classes.</a:t>
            </a:r>
            <a:r>
              <a:rPr lang="en-US" sz="1000" b="0" i="0" kern="1200" dirty="0" smtClean="0">
                <a:solidFill>
                  <a:schemeClr val="tx1"/>
                </a:solidFill>
                <a:effectLst/>
                <a:latin typeface="+mn-lt"/>
                <a:ea typeface="+mn-ea"/>
                <a:cs typeface="+mn-cs"/>
              </a:rPr>
              <a:t> Slang names include ”drone” and</a:t>
            </a:r>
            <a:r>
              <a:rPr lang="en-US" sz="1000" b="0" i="0" kern="1200" baseline="0" dirty="0" smtClean="0">
                <a:solidFill>
                  <a:schemeClr val="tx1"/>
                </a:solidFill>
                <a:effectLst/>
                <a:latin typeface="+mn-lt"/>
                <a:ea typeface="+mn-ea"/>
                <a:cs typeface="+mn-cs"/>
              </a:rPr>
              <a:t> “M</a:t>
            </a:r>
            <a:r>
              <a:rPr lang="en-US" sz="1000" b="0" i="0" kern="1200" dirty="0" smtClean="0">
                <a:solidFill>
                  <a:schemeClr val="tx1"/>
                </a:solidFill>
                <a:effectLst/>
                <a:latin typeface="+mn-lt"/>
                <a:ea typeface="+mn-ea"/>
                <a:cs typeface="+mn-cs"/>
              </a:rPr>
              <a:t>CAT.” It is reportedly manufactured in China, comes in the form of tablets or a powder, which users can swallow, snort or inject, producing similar effects to MDMA, amphetamines,</a:t>
            </a:r>
            <a:r>
              <a:rPr lang="en-US" sz="1000" b="0" i="0" kern="1200" baseline="0" dirty="0" smtClean="0">
                <a:solidFill>
                  <a:schemeClr val="tx1"/>
                </a:solidFill>
                <a:effectLst/>
                <a:latin typeface="+mn-lt"/>
                <a:ea typeface="+mn-ea"/>
                <a:cs typeface="+mn-cs"/>
              </a:rPr>
              <a:t> and cocaine.</a:t>
            </a:r>
            <a:endParaRPr lang="en-US" sz="1000" b="0" i="0" kern="1200" dirty="0" smtClean="0">
              <a:solidFill>
                <a:schemeClr val="tx1"/>
              </a:solidFill>
              <a:effectLst/>
              <a:latin typeface="+mn-lt"/>
              <a:ea typeface="+mn-ea"/>
              <a:cs typeface="+mn-cs"/>
            </a:endParaRPr>
          </a:p>
          <a:p>
            <a:endParaRPr lang="en-US" sz="1000" b="0" i="0" kern="120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rPr>
              <a:t>The metabolism of mephedrone has been studied in rats and humans and the metabolites can be detected in urine after usage. Despite similarities to known neurotoxins such as methamphetamine and cathinone derivatives, mephedrone does not appear to produce neurotoxic effects in the dopamine system.</a:t>
            </a:r>
          </a:p>
          <a:p>
            <a:endParaRPr lang="en-US" sz="1000" b="0" i="0" kern="120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rPr>
              <a:t>Mephedrone was first synthesized in 1929, but did not become widely known until it was rediscovered in 2003. By 2007, mephedrone was reported to be available for sale on the internet, by 2008 law enforcement agencies had become aware of the compound, and by 2010, it had been reported in most of Europe, becoming particularly prevalent in the United Kingdom. Mephedrone was first made illegal in Israel in 2008, followed by Sweden later that year. In 2010, it was made illegal in many European countries and in December 2010, the EU ruled it illegal. In Australia, New Zealand and the USA, it is considered an analog of other illegal drugs and can be controlled by laws similar to the Federal Analog Act. </a:t>
            </a:r>
          </a:p>
          <a:p>
            <a:endParaRPr lang="en-US" sz="1000" b="0" dirty="0" smtClean="0"/>
          </a:p>
          <a:p>
            <a:r>
              <a:rPr lang="en-US" sz="1000" b="0" dirty="0" smtClean="0"/>
              <a:t>The left column</a:t>
            </a:r>
            <a:r>
              <a:rPr lang="en-US" sz="1000" b="0" baseline="0" dirty="0" smtClean="0"/>
              <a:t> highlights several possible intended effects of mephedrone ingestion specifically. The right column highlights unintended or adverse effects of mephedrone ingestion. Anecdotally speaking, s</a:t>
            </a:r>
            <a:r>
              <a:rPr lang="en-US" sz="1000" b="0" dirty="0" smtClean="0"/>
              <a:t>ome</a:t>
            </a:r>
            <a:r>
              <a:rPr lang="en-US" sz="1000" b="0" baseline="0" dirty="0" smtClean="0"/>
              <a:t> of the overdoses that have been reported by the media recently, and MDMA pills submitted for testing are actually testing positive for mephedrone/methylone and not MDMA.</a:t>
            </a:r>
          </a:p>
          <a:p>
            <a:endParaRPr lang="en-US" sz="1000" b="0" baseline="0" dirty="0" smtClean="0"/>
          </a:p>
          <a:p>
            <a:r>
              <a:rPr lang="en-US" sz="1000" b="1" baseline="0" dirty="0" smtClean="0"/>
              <a:t>REFERENCE:</a:t>
            </a:r>
          </a:p>
          <a:p>
            <a:r>
              <a:rPr lang="en-US" sz="1000" b="0" i="0" kern="1200" dirty="0" smtClean="0">
                <a:solidFill>
                  <a:schemeClr val="tx1"/>
                </a:solidFill>
                <a:effectLst/>
                <a:latin typeface="+mn-lt"/>
                <a:ea typeface="+mn-ea"/>
                <a:cs typeface="+mn-cs"/>
              </a:rPr>
              <a:t>Angoa-Perez, M., Kane, M.J., Francescutti, D.M., Sykes, K.E., Shah, M.M., Mohammed, A.M., Thomas, D.M., &amp; Kuhn, D.M. (2012). Mephedrone,</a:t>
            </a:r>
            <a:r>
              <a:rPr lang="en-US" sz="1000" b="0" i="0" kern="1200" baseline="0" dirty="0" smtClean="0">
                <a:solidFill>
                  <a:schemeClr val="tx1"/>
                </a:solidFill>
                <a:effectLst/>
                <a:latin typeface="+mn-lt"/>
                <a:ea typeface="+mn-ea"/>
                <a:cs typeface="+mn-cs"/>
              </a:rPr>
              <a:t> an abused psychoactive component of ‘bath salts’ and methamphetamine congener, does not cause neurotoxicity to dopamine nerve endings of the striatum. </a:t>
            </a:r>
            <a:r>
              <a:rPr lang="en-US" sz="1000" b="0" i="1" kern="1200" baseline="0" dirty="0" smtClean="0">
                <a:solidFill>
                  <a:schemeClr val="tx1"/>
                </a:solidFill>
                <a:effectLst/>
                <a:latin typeface="+mn-lt"/>
                <a:ea typeface="+mn-ea"/>
                <a:cs typeface="+mn-cs"/>
              </a:rPr>
              <a:t>Journal of Neurochemistry, 120</a:t>
            </a:r>
            <a:r>
              <a:rPr lang="en-US" sz="1000" b="0" i="0" kern="1200" baseline="0" dirty="0" smtClean="0">
                <a:solidFill>
                  <a:schemeClr val="tx1"/>
                </a:solidFill>
                <a:effectLst/>
                <a:latin typeface="+mn-lt"/>
                <a:ea typeface="+mn-ea"/>
                <a:cs typeface="+mn-cs"/>
              </a:rPr>
              <a:t>(6), 1097-1107. </a:t>
            </a:r>
            <a:r>
              <a:rPr lang="en-US" sz="1000" b="0" i="0" kern="1200" dirty="0" smtClean="0">
                <a:solidFill>
                  <a:schemeClr val="tx1"/>
                </a:solidFill>
                <a:effectLst/>
                <a:latin typeface="+mn-lt"/>
                <a:ea typeface="+mn-ea"/>
                <a:cs typeface="+mn-cs"/>
              </a:rPr>
              <a:t> </a:t>
            </a:r>
            <a:endParaRPr lang="en-US" sz="1000" b="0" dirty="0"/>
          </a:p>
        </p:txBody>
      </p:sp>
      <p:sp>
        <p:nvSpPr>
          <p:cNvPr id="4" name="Slide Number Placeholder 3"/>
          <p:cNvSpPr>
            <a:spLocks noGrp="1"/>
          </p:cNvSpPr>
          <p:nvPr>
            <p:ph type="sldNum" sz="quarter" idx="10"/>
          </p:nvPr>
        </p:nvSpPr>
        <p:spPr/>
        <p:txBody>
          <a:bodyPr/>
          <a:lstStyle/>
          <a:p>
            <a:fld id="{86BA35F5-4231-48C4-90E5-5F88AF55E37D}" type="slidenum">
              <a:rPr lang="en-US" smtClean="0"/>
              <a:t>58</a:t>
            </a:fld>
            <a:endParaRPr lang="en-US" dirty="0"/>
          </a:p>
        </p:txBody>
      </p:sp>
    </p:spTree>
    <p:extLst>
      <p:ext uri="{BB962C8B-B14F-4D97-AF65-F5344CB8AC3E}">
        <p14:creationId xmlns:p14="http://schemas.microsoft.com/office/powerpoint/2010/main" val="13616270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tx1"/>
                </a:solidFill>
                <a:effectLst/>
                <a:latin typeface="+mn-lt"/>
                <a:ea typeface="+mn-ea"/>
                <a:cs typeface="+mn-cs"/>
              </a:rPr>
              <a:t>Methylone, also known as M1, 3,4-methylenedioxy-</a:t>
            </a:r>
            <a:r>
              <a:rPr lang="en-US" sz="1000" b="0" i="1" kern="1200" dirty="0" smtClean="0">
                <a:solidFill>
                  <a:schemeClr val="tx1"/>
                </a:solidFill>
                <a:effectLst/>
                <a:latin typeface="+mn-lt"/>
                <a:ea typeface="+mn-ea"/>
                <a:cs typeface="+mn-cs"/>
              </a:rPr>
              <a:t>N</a:t>
            </a:r>
            <a:r>
              <a:rPr lang="en-US" sz="1000" b="0" i="0" kern="1200" dirty="0" smtClean="0">
                <a:solidFill>
                  <a:schemeClr val="tx1"/>
                </a:solidFill>
                <a:effectLst/>
                <a:latin typeface="+mn-lt"/>
                <a:ea typeface="+mn-ea"/>
                <a:cs typeface="+mn-cs"/>
              </a:rPr>
              <a:t>-methylcathinone, MDMC, or bk-MDMA, is an entactogen and stimulant of the phenethylamine, amphetamine,</a:t>
            </a:r>
            <a:r>
              <a:rPr lang="en-US" sz="1000" b="0" i="0" kern="1200" baseline="0" dirty="0" smtClean="0">
                <a:solidFill>
                  <a:schemeClr val="tx1"/>
                </a:solidFill>
                <a:effectLst/>
                <a:latin typeface="+mn-lt"/>
                <a:ea typeface="+mn-ea"/>
                <a:cs typeface="+mn-cs"/>
              </a:rPr>
              <a:t> and cathinone classes. It was originally patented by Jaboc Peyton and Alexander Shulgin in 1996 as an antidepressant. Methylone is a close structural analogue of MDMA, differing by the addition of a </a:t>
            </a:r>
            <a:r>
              <a:rPr lang="en-US" sz="1000" b="0" i="0" kern="1200" dirty="0" smtClean="0">
                <a:solidFill>
                  <a:schemeClr val="tx1"/>
                </a:solidFill>
                <a:effectLst/>
                <a:latin typeface="+mn-lt"/>
                <a:ea typeface="+mn-ea"/>
                <a:cs typeface="+mn-cs"/>
              </a:rPr>
              <a:t>β-ketone</a:t>
            </a:r>
            <a:r>
              <a:rPr lang="en-US" sz="1000" b="0" i="0" kern="1200" baseline="0" dirty="0" smtClean="0">
                <a:solidFill>
                  <a:schemeClr val="tx1"/>
                </a:solidFill>
                <a:effectLst/>
                <a:latin typeface="+mn-lt"/>
                <a:ea typeface="+mn-ea"/>
                <a:cs typeface="+mn-cs"/>
              </a:rPr>
              <a:t> group. </a:t>
            </a:r>
            <a:r>
              <a:rPr lang="en-US" sz="1000" b="0" dirty="0" smtClean="0"/>
              <a:t>This</a:t>
            </a:r>
            <a:r>
              <a:rPr lang="en-US" sz="1000" b="0" baseline="0" dirty="0" smtClean="0"/>
              <a:t> slide highlights several possible adverse effects of ingesting methylone specifically. </a:t>
            </a:r>
            <a:r>
              <a:rPr lang="en-US" sz="1000" b="0" u="sng" baseline="0" dirty="0" smtClean="0"/>
              <a:t>Dysphoria</a:t>
            </a:r>
            <a:r>
              <a:rPr lang="en-US" sz="1000" b="0" baseline="0" dirty="0" smtClean="0"/>
              <a:t> is a state of feeling unwell or unhappy. </a:t>
            </a:r>
            <a:r>
              <a:rPr lang="en-US" sz="1000" b="0" i="0" kern="1200" dirty="0" smtClean="0">
                <a:solidFill>
                  <a:schemeClr val="tx1"/>
                </a:solidFill>
                <a:effectLst/>
                <a:latin typeface="+mn-lt"/>
                <a:ea typeface="+mn-ea"/>
                <a:cs typeface="+mn-cs"/>
              </a:rPr>
              <a:t>An </a:t>
            </a:r>
            <a:r>
              <a:rPr lang="en-US" sz="1000" b="0" i="0" u="sng" kern="1200" dirty="0" smtClean="0">
                <a:solidFill>
                  <a:schemeClr val="tx1"/>
                </a:solidFill>
                <a:effectLst/>
                <a:latin typeface="+mn-lt"/>
                <a:ea typeface="+mn-ea"/>
                <a:cs typeface="+mn-cs"/>
              </a:rPr>
              <a:t>anxiogenic</a:t>
            </a:r>
            <a:r>
              <a:rPr lang="en-US" sz="1000" b="0" i="0" kern="1200" baseline="0" dirty="0" smtClean="0">
                <a:solidFill>
                  <a:schemeClr val="tx1"/>
                </a:solidFill>
                <a:effectLst/>
                <a:latin typeface="+mn-lt"/>
                <a:ea typeface="+mn-ea"/>
                <a:cs typeface="+mn-cs"/>
              </a:rPr>
              <a:t> substance is one that causes anxiety, whereas an </a:t>
            </a:r>
            <a:r>
              <a:rPr lang="en-US" sz="1000" b="0" i="0" u="sng" kern="1200" baseline="0" dirty="0" smtClean="0">
                <a:solidFill>
                  <a:schemeClr val="tx1"/>
                </a:solidFill>
                <a:effectLst/>
                <a:latin typeface="+mn-lt"/>
                <a:ea typeface="+mn-ea"/>
                <a:cs typeface="+mn-cs"/>
              </a:rPr>
              <a:t>anxiolytic</a:t>
            </a:r>
            <a:r>
              <a:rPr lang="en-US" sz="1000" b="0" i="0" kern="1200" baseline="0" dirty="0" smtClean="0">
                <a:solidFill>
                  <a:schemeClr val="tx1"/>
                </a:solidFill>
                <a:effectLst/>
                <a:latin typeface="+mn-lt"/>
                <a:ea typeface="+mn-ea"/>
                <a:cs typeface="+mn-cs"/>
              </a:rPr>
              <a:t> agent is one that inhibits anxiety.</a:t>
            </a:r>
            <a:r>
              <a:rPr lang="en-US" sz="1000" b="0" baseline="0" dirty="0" smtClean="0"/>
              <a:t> </a:t>
            </a:r>
            <a:r>
              <a:rPr lang="en-US" sz="1000" b="0" u="sng" baseline="0" dirty="0" smtClean="0"/>
              <a:t>Nystagmus</a:t>
            </a:r>
            <a:r>
              <a:rPr lang="en-US" sz="1000" b="0" baseline="0" dirty="0" smtClean="0"/>
              <a:t> is involuntary eye movement.</a:t>
            </a:r>
            <a:endParaRPr lang="en-US" sz="1000" b="1" dirty="0"/>
          </a:p>
        </p:txBody>
      </p:sp>
      <p:sp>
        <p:nvSpPr>
          <p:cNvPr id="4" name="Slide Number Placeholder 3"/>
          <p:cNvSpPr>
            <a:spLocks noGrp="1"/>
          </p:cNvSpPr>
          <p:nvPr>
            <p:ph type="sldNum" sz="quarter" idx="10"/>
          </p:nvPr>
        </p:nvSpPr>
        <p:spPr/>
        <p:txBody>
          <a:bodyPr/>
          <a:lstStyle/>
          <a:p>
            <a:fld id="{86BA35F5-4231-48C4-90E5-5F88AF55E37D}" type="slidenum">
              <a:rPr lang="en-US" smtClean="0"/>
              <a:t>59</a:t>
            </a:fld>
            <a:endParaRPr lang="en-US" dirty="0"/>
          </a:p>
        </p:txBody>
      </p:sp>
    </p:spTree>
    <p:extLst>
      <p:ext uri="{BB962C8B-B14F-4D97-AF65-F5344CB8AC3E}">
        <p14:creationId xmlns:p14="http://schemas.microsoft.com/office/powerpoint/2010/main" val="334777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u="none" strike="noStrike" kern="1200" dirty="0" smtClean="0">
                <a:solidFill>
                  <a:schemeClr val="tx1"/>
                </a:solidFill>
                <a:effectLst/>
                <a:latin typeface="+mn-lt"/>
                <a:ea typeface="+mn-ea"/>
                <a:cs typeface="+mn-cs"/>
              </a:rPr>
              <a:t>This slide illustrates what we do and do not know about synthetic drugs. Unlike the classic illicit drugs we are more familiar</a:t>
            </a:r>
            <a:r>
              <a:rPr lang="en-US" sz="1000" b="0" u="none" strike="noStrike" kern="1200" baseline="0" dirty="0" smtClean="0">
                <a:solidFill>
                  <a:schemeClr val="tx1"/>
                </a:solidFill>
                <a:effectLst/>
                <a:latin typeface="+mn-lt"/>
                <a:ea typeface="+mn-ea"/>
                <a:cs typeface="+mn-cs"/>
              </a:rPr>
              <a:t> with, such as heroin or cocaine, these synthetic drugs have only appeared in the United States in the past few years and because they are constantly changing, our knowledge of them is not as comprehensive as we would like. Unlike other drugs, which have been subjected to years of toxicological and pharmaceutical testing and numerous clinical trials and research on the users, what we know about synthetic drugs is often based on newspaper stories, pro-drug websites, and “street” information from users or from individuals who really do not know the facts. The newspaper story here is a good example of the problems in trying to understand strange behaviors when we may not even know what actual drug has been used.</a:t>
            </a:r>
          </a:p>
          <a:p>
            <a:endParaRPr lang="en-US" sz="1000" b="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baseline="0" dirty="0" smtClean="0">
                <a:solidFill>
                  <a:schemeClr val="tx1"/>
                </a:solidFill>
                <a:effectLst/>
                <a:latin typeface="+mn-lt"/>
                <a:ea typeface="+mn-ea"/>
                <a:cs typeface="+mn-cs"/>
              </a:rPr>
              <a:t>As an example, in June 2010, NIDA’s Community Epidemiology Work Group, which is composed of 22 members from across the U.S. who meet twice per year to report on recent drug trends, focused on “mephedrone,” a term people were using to describe synthetic cathinones. The first article in the U.S. that reported the results of analysis using GC/MS (</a:t>
            </a:r>
            <a:r>
              <a:rPr lang="en-US" sz="1000" b="0" dirty="0" smtClean="0"/>
              <a:t>Gas Chromatography/Mass Spectrometry)</a:t>
            </a:r>
            <a:r>
              <a:rPr lang="en-US" sz="1000" b="0" u="none" strike="noStrike" kern="1200" baseline="0" dirty="0" smtClean="0">
                <a:solidFill>
                  <a:schemeClr val="tx1"/>
                </a:solidFill>
                <a:effectLst/>
                <a:latin typeface="+mn-lt"/>
                <a:ea typeface="+mn-ea"/>
                <a:cs typeface="+mn-cs"/>
              </a:rPr>
              <a:t> came out nearly a year later in May 2011 (Spiller et al.), and the results were not mephedrone, but were MDPV.</a:t>
            </a:r>
          </a:p>
          <a:p>
            <a:endParaRPr lang="en-US" sz="1000" b="0" u="none" strike="noStrike" kern="1200" dirty="0" smtClean="0">
              <a:solidFill>
                <a:schemeClr val="tx1"/>
              </a:solidFill>
              <a:effectLst/>
              <a:latin typeface="+mn-lt"/>
              <a:ea typeface="+mn-ea"/>
              <a:cs typeface="+mn-cs"/>
            </a:endParaRPr>
          </a:p>
          <a:p>
            <a:r>
              <a:rPr lang="en-US" sz="1000" b="1" u="none" strike="noStrike" kern="1200" dirty="0" smtClean="0">
                <a:solidFill>
                  <a:schemeClr val="tx1"/>
                </a:solidFill>
                <a:effectLst/>
                <a:latin typeface="+mn-lt"/>
                <a:ea typeface="+mn-ea"/>
                <a:cs typeface="+mn-cs"/>
              </a:rPr>
              <a:t>REFERENCES:</a:t>
            </a:r>
          </a:p>
          <a:p>
            <a:r>
              <a:rPr lang="en-US" sz="1000" b="1" u="none" strike="noStrike" kern="1200" dirty="0" smtClean="0">
                <a:solidFill>
                  <a:schemeClr val="tx1"/>
                </a:solidFill>
                <a:effectLst/>
                <a:latin typeface="+mn-lt"/>
                <a:ea typeface="+mn-ea"/>
                <a:cs typeface="+mn-cs"/>
              </a:rPr>
              <a:t>The Real Victims of the Zombie Bath Salt Apocalypse, </a:t>
            </a:r>
            <a:r>
              <a:rPr lang="en-US" sz="1000" u="none" strike="noStrike" kern="1200" dirty="0" smtClean="0">
                <a:solidFill>
                  <a:schemeClr val="tx1"/>
                </a:solidFill>
                <a:effectLst/>
                <a:latin typeface="+mn-lt"/>
                <a:ea typeface="+mn-ea"/>
                <a:cs typeface="+mn-cs"/>
              </a:rPr>
              <a:t>By Nick Carbone, July 5, 2012 (Time Magazine</a:t>
            </a:r>
            <a:r>
              <a:rPr lang="en-US" sz="1000" u="none" strike="noStrike" kern="1200" baseline="0" dirty="0" smtClean="0">
                <a:solidFill>
                  <a:schemeClr val="tx1"/>
                </a:solidFill>
                <a:effectLst/>
                <a:latin typeface="+mn-lt"/>
                <a:ea typeface="+mn-ea"/>
                <a:cs typeface="+mn-cs"/>
              </a:rPr>
              <a:t> NewsFeed)</a:t>
            </a:r>
            <a:r>
              <a:rPr lang="en-US" sz="1000" u="none" strike="noStrike" kern="1200" dirty="0" smtClean="0">
                <a:solidFill>
                  <a:schemeClr val="tx1"/>
                </a:solidFill>
                <a:effectLst/>
                <a:latin typeface="+mn-lt"/>
                <a:ea typeface="+mn-ea"/>
                <a:cs typeface="+mn-cs"/>
              </a:rPr>
              <a:t/>
            </a:r>
            <a:br>
              <a:rPr lang="en-US" sz="1000" u="none" strike="noStrike" kern="1200" dirty="0" smtClean="0">
                <a:solidFill>
                  <a:schemeClr val="tx1"/>
                </a:solidFill>
                <a:effectLst/>
                <a:latin typeface="+mn-lt"/>
                <a:ea typeface="+mn-ea"/>
                <a:cs typeface="+mn-cs"/>
              </a:rPr>
            </a:br>
            <a:r>
              <a:rPr lang="en-US" sz="1000" u="sng" strike="noStrike" kern="1200" dirty="0" smtClean="0">
                <a:solidFill>
                  <a:schemeClr val="tx1"/>
                </a:solidFill>
                <a:effectLst/>
                <a:latin typeface="+mn-lt"/>
                <a:ea typeface="+mn-ea"/>
                <a:cs typeface="+mn-cs"/>
              </a:rPr>
              <a:t>http://newsfeed.time.com/2012/07/05/the-real-victims-of-the-zombie-bath-salt-apocalypse/#ixzz26l6yEucQ</a:t>
            </a:r>
          </a:p>
          <a:p>
            <a:endParaRPr lang="en-US" sz="1000" u="none" strike="noStrike" kern="1200" dirty="0" smtClean="0">
              <a:solidFill>
                <a:schemeClr val="tx1"/>
              </a:solidFill>
              <a:effectLst/>
              <a:latin typeface="+mn-lt"/>
              <a:ea typeface="+mn-ea"/>
              <a:cs typeface="+mn-cs"/>
            </a:endParaRPr>
          </a:p>
          <a:p>
            <a:r>
              <a:rPr lang="en-US" sz="1000" i="1" u="none" strike="noStrike" kern="1200" dirty="0" smtClean="0">
                <a:solidFill>
                  <a:schemeClr val="tx1"/>
                </a:solidFill>
                <a:effectLst/>
                <a:latin typeface="+mn-lt"/>
                <a:ea typeface="+mn-ea"/>
                <a:cs typeface="+mn-cs"/>
              </a:rPr>
              <a:t>“It’s become a nearly unquestioned assumption in the annals of bizarre, violent crime: the weirder and more inhuman the assault, the more likely the perpetrator is to have been abusing the synthetic drug known as “bath salts”. Chew a guy’s face off? Bath salts! Throw your intestines at police? Bath salts! Bite a random stranger? Bath Salts! But as it turns out, this hastily slapped-together hypothesis has more than a few holes. For one thing, the case that kicked off the whole zombie cannibal bath salt hysteria — in which 31-year-old Rudy Eugene chowed down on the face of homeless Miami man Ronald Poppo — turned out to be completely unrelated to the drug. Eugene was listed as having only marijuana in his system when he was killed by police after refusing to stop chewing on Poppo’s face.” </a:t>
            </a:r>
          </a:p>
          <a:p>
            <a:endParaRPr lang="en-US" sz="1000" i="1" u="none" strike="noStrike" kern="1200" dirty="0" smtClean="0">
              <a:solidFill>
                <a:schemeClr val="tx1"/>
              </a:solidFill>
              <a:effectLst/>
              <a:latin typeface="+mn-lt"/>
              <a:ea typeface="+mn-ea"/>
              <a:cs typeface="+mn-cs"/>
            </a:endParaRPr>
          </a:p>
          <a:p>
            <a:r>
              <a:rPr lang="en-US" sz="1000" u="none" strike="noStrike" kern="1200" dirty="0" smtClean="0">
                <a:solidFill>
                  <a:schemeClr val="tx1"/>
                </a:solidFill>
                <a:effectLst/>
                <a:latin typeface="+mn-lt"/>
                <a:ea typeface="+mn-ea"/>
                <a:cs typeface="+mn-cs"/>
              </a:rPr>
              <a:t>“</a:t>
            </a:r>
            <a:r>
              <a:rPr lang="en-US" sz="1000" b="1" u="none" strike="noStrike" kern="1200" dirty="0" smtClean="0">
                <a:solidFill>
                  <a:schemeClr val="tx1"/>
                </a:solidFill>
                <a:effectLst/>
                <a:latin typeface="+mn-lt"/>
                <a:ea typeface="+mn-ea"/>
                <a:cs typeface="+mn-cs"/>
              </a:rPr>
              <a:t>The Cannabis</a:t>
            </a:r>
            <a:r>
              <a:rPr lang="en-US" sz="1000" b="1" u="none" strike="noStrike" kern="1200" baseline="0" dirty="0" smtClean="0">
                <a:solidFill>
                  <a:schemeClr val="tx1"/>
                </a:solidFill>
                <a:effectLst/>
                <a:latin typeface="+mn-lt"/>
                <a:ea typeface="+mn-ea"/>
                <a:cs typeface="+mn-cs"/>
              </a:rPr>
              <a:t> Cannibal? Miami Face-Eater Didn’t Take ‘Bath Salts</a:t>
            </a:r>
            <a:r>
              <a:rPr lang="en-US" sz="1000" u="none" strike="noStrike" kern="1200" baseline="0" dirty="0" smtClean="0">
                <a:solidFill>
                  <a:schemeClr val="tx1"/>
                </a:solidFill>
                <a:effectLst/>
                <a:latin typeface="+mn-lt"/>
                <a:ea typeface="+mn-ea"/>
                <a:cs typeface="+mn-cs"/>
              </a:rPr>
              <a:t>’”, available at: </a:t>
            </a:r>
            <a:r>
              <a:rPr lang="en-US" sz="1000" u="sng" strike="noStrike" kern="1200" baseline="0" dirty="0" smtClean="0">
                <a:solidFill>
                  <a:srgbClr val="509CC2"/>
                </a:solidFill>
                <a:effectLst/>
                <a:latin typeface="+mn-lt"/>
                <a:ea typeface="+mn-ea"/>
                <a:cs typeface="+mn-cs"/>
              </a:rPr>
              <a:t>http://healthland.time.com/2012/06/27/the-cannabis-cannibal-miami-face-eater-didnt-take-bath-salts/</a:t>
            </a:r>
            <a:r>
              <a:rPr lang="en-US" sz="1000" u="none" strike="noStrike" kern="1200" baseline="0" dirty="0" smtClean="0">
                <a:solidFill>
                  <a:srgbClr val="509CC2"/>
                </a:solidFill>
                <a:effectLst/>
                <a:latin typeface="+mn-lt"/>
                <a:ea typeface="+mn-ea"/>
                <a:cs typeface="+mn-cs"/>
              </a:rPr>
              <a:t>   </a:t>
            </a:r>
            <a:r>
              <a:rPr lang="en-US" sz="1000" u="none" strike="noStrike" kern="1200" dirty="0" smtClean="0">
                <a:solidFill>
                  <a:schemeClr val="tx1"/>
                </a:solidFill>
                <a:effectLst/>
                <a:latin typeface="+mn-lt"/>
                <a:ea typeface="+mn-ea"/>
                <a:cs typeface="+mn-cs"/>
              </a:rPr>
              <a:t/>
            </a:r>
            <a:br>
              <a:rPr lang="en-US" sz="1000" u="none" strike="noStrike" kern="1200" dirty="0" smtClean="0">
                <a:solidFill>
                  <a:schemeClr val="tx1"/>
                </a:solidFill>
                <a:effectLst/>
                <a:latin typeface="+mn-lt"/>
                <a:ea typeface="+mn-ea"/>
                <a:cs typeface="+mn-cs"/>
              </a:rPr>
            </a:br>
            <a:r>
              <a:rPr lang="en-US" sz="1000" u="none" strike="noStrike" kern="1200" dirty="0" smtClean="0">
                <a:solidFill>
                  <a:schemeClr val="tx1"/>
                </a:solidFill>
                <a:effectLst/>
                <a:latin typeface="+mn-lt"/>
                <a:ea typeface="+mn-ea"/>
                <a:cs typeface="+mn-cs"/>
              </a:rPr>
              <a:t>“</a:t>
            </a:r>
            <a:r>
              <a:rPr lang="en-US" sz="1000" i="1" u="none" strike="noStrike" kern="1200" dirty="0" smtClean="0">
                <a:solidFill>
                  <a:schemeClr val="tx1"/>
                </a:solidFill>
                <a:effectLst/>
                <a:latin typeface="+mn-lt"/>
                <a:ea typeface="+mn-ea"/>
                <a:cs typeface="+mn-cs"/>
              </a:rPr>
              <a:t>The Miami-Dade</a:t>
            </a:r>
            <a:r>
              <a:rPr lang="en-US" sz="1000" i="1" u="none" strike="noStrike" kern="1200" baseline="0" dirty="0" smtClean="0">
                <a:solidFill>
                  <a:schemeClr val="tx1"/>
                </a:solidFill>
                <a:effectLst/>
                <a:latin typeface="+mn-lt"/>
                <a:ea typeface="+mn-ea"/>
                <a:cs typeface="+mn-cs"/>
              </a:rPr>
              <a:t> medical </a:t>
            </a:r>
            <a:r>
              <a:rPr lang="en-US" sz="1000" i="1" u="none" strike="noStrike" kern="1200" dirty="0" smtClean="0">
                <a:solidFill>
                  <a:schemeClr val="tx1"/>
                </a:solidFill>
                <a:effectLst/>
                <a:latin typeface="+mn-lt"/>
                <a:ea typeface="+mn-ea"/>
                <a:cs typeface="+mn-cs"/>
              </a:rPr>
              <a:t>examiner’s office said it sought the help of an outside forensic toxicology lab, which has confirmed the absence of “bath salts,” synthetic marijuana and LSD…The ME’s office said that within the limits of current technology by both laboratories, marijuana was the only drug found in Eugene’s system.”</a:t>
            </a:r>
          </a:p>
          <a:p>
            <a:endParaRPr lang="en-US" sz="1000" i="1" u="none" strike="noStrike"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Spiller, H.A., Ryan, M.L., Weston, R.G., &amp; Jansen, J. (2011). Clinical experience with and analytical confirmation of “bath salts” and “legal highs” (synthetic cathinones) in the United States. </a:t>
            </a:r>
            <a:r>
              <a:rPr lang="en-US" sz="1000" i="1" kern="1200" dirty="0" smtClean="0">
                <a:solidFill>
                  <a:schemeClr val="tx1"/>
                </a:solidFill>
                <a:effectLst/>
                <a:latin typeface="+mn-lt"/>
                <a:ea typeface="+mn-ea"/>
                <a:cs typeface="+mn-cs"/>
              </a:rPr>
              <a:t>Clinical Toxicology, 49</a:t>
            </a:r>
            <a:r>
              <a:rPr lang="en-US" sz="1000" kern="1200" dirty="0" smtClean="0">
                <a:solidFill>
                  <a:schemeClr val="tx1"/>
                </a:solidFill>
                <a:effectLst/>
                <a:latin typeface="+mn-lt"/>
                <a:ea typeface="+mn-ea"/>
                <a:cs typeface="+mn-cs"/>
              </a:rPr>
              <a:t>, 499-505.</a:t>
            </a:r>
          </a:p>
          <a:p>
            <a:endParaRPr lang="en-US" sz="1000" i="1" u="none" strike="noStrike" kern="1200" dirty="0" smtClean="0">
              <a:solidFill>
                <a:schemeClr val="tx1"/>
              </a:solidFill>
              <a:effectLst/>
              <a:latin typeface="+mn-lt"/>
              <a:ea typeface="+mn-ea"/>
              <a:cs typeface="+mn-cs"/>
            </a:endParaRPr>
          </a:p>
          <a:p>
            <a:endParaRPr lang="en-US" sz="1000" i="1"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6</a:t>
            </a:fld>
            <a:endParaRPr lang="en-US" dirty="0"/>
          </a:p>
        </p:txBody>
      </p:sp>
    </p:spTree>
    <p:extLst>
      <p:ext uri="{BB962C8B-B14F-4D97-AF65-F5344CB8AC3E}">
        <p14:creationId xmlns:p14="http://schemas.microsoft.com/office/powerpoint/2010/main" val="20465816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Cognitive</a:t>
            </a:r>
            <a:r>
              <a:rPr lang="en-US" sz="1000" kern="1200" baseline="0" dirty="0" smtClean="0">
                <a:solidFill>
                  <a:schemeClr val="tx1"/>
                </a:solidFill>
                <a:latin typeface="+mn-lt"/>
                <a:ea typeface="+mn-ea"/>
                <a:cs typeface="+mn-cs"/>
              </a:rPr>
              <a:t> function is the ability of the brain to “do its thing,” and can be impacted by stimulant use</a:t>
            </a:r>
            <a:r>
              <a:rPr lang="en-US" sz="1000" kern="1200" dirty="0" smtClean="0">
                <a:solidFill>
                  <a:schemeClr val="tx1"/>
                </a:solidFill>
                <a:latin typeface="+mn-lt"/>
                <a:ea typeface="+mn-ea"/>
                <a:cs typeface="+mn-cs"/>
              </a:rPr>
              <a:t>, </a:t>
            </a:r>
            <a:r>
              <a:rPr lang="en-US" sz="1000" kern="1200" baseline="0" dirty="0" smtClean="0">
                <a:solidFill>
                  <a:schemeClr val="tx1"/>
                </a:solidFill>
                <a:latin typeface="+mn-lt"/>
                <a:ea typeface="+mn-ea"/>
                <a:cs typeface="+mn-cs"/>
              </a:rPr>
              <a:t>which in addition to mental state while under the influence of the drug, also includes long-term abilities, like memory, reasoning, etc. </a:t>
            </a:r>
            <a:r>
              <a:rPr lang="en-US" sz="1000" kern="1200" dirty="0" smtClean="0">
                <a:solidFill>
                  <a:schemeClr val="tx1"/>
                </a:solidFill>
                <a:latin typeface="+mn-lt"/>
                <a:ea typeface="+mn-ea"/>
                <a:cs typeface="+mn-cs"/>
              </a:rPr>
              <a:t> </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In general, research on synthetic</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stimulants finds the same changes in mental state while high </a:t>
            </a:r>
            <a:r>
              <a:rPr lang="en-US" sz="1000" kern="1200" baseline="0" dirty="0" smtClean="0">
                <a:solidFill>
                  <a:schemeClr val="tx1"/>
                </a:solidFill>
                <a:latin typeface="+mn-lt"/>
                <a:ea typeface="+mn-ea"/>
                <a:cs typeface="+mn-cs"/>
              </a:rPr>
              <a:t>as are seen with classic stimulants such as cocaine or methamphetamine; behavior becomes more impulsive, decision-making is impaired, and judgment becomes worse.  While this is part of the thrill of doing the drug, it can lead to risky behaviors like unsafe sex, aggression, impaired driving, etc. (in addition to taking more drug and winding up in a binge).</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Amazingly, there has actually been a human study here (although again behavioral, no neurobiological), where researchers </a:t>
            </a:r>
            <a:r>
              <a:rPr lang="en-US" sz="1000" kern="1200" dirty="0" smtClean="0">
                <a:solidFill>
                  <a:schemeClr val="tx1"/>
                </a:solidFill>
                <a:latin typeface="+mn-lt"/>
                <a:ea typeface="+mn-ea"/>
                <a:cs typeface="+mn-cs"/>
              </a:rPr>
              <a:t>visited 20 mephedrone users on two occasions, once while high and once when</a:t>
            </a:r>
            <a:r>
              <a:rPr lang="en-US" sz="1000" kern="1200" baseline="0" dirty="0" smtClean="0">
                <a:solidFill>
                  <a:schemeClr val="tx1"/>
                </a:solidFill>
                <a:latin typeface="+mn-lt"/>
                <a:ea typeface="+mn-ea"/>
                <a:cs typeface="+mn-cs"/>
              </a:rPr>
              <a:t> they were not under the influence</a:t>
            </a:r>
            <a:r>
              <a:rPr lang="en-US" sz="1000" kern="1200" dirty="0" smtClean="0">
                <a:solidFill>
                  <a:schemeClr val="tx1"/>
                </a:solidFill>
                <a:latin typeface="+mn-lt"/>
                <a:ea typeface="+mn-ea"/>
                <a:cs typeface="+mn-cs"/>
              </a:rPr>
              <a:t>, and compared them to non-users.  The researchers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found that in general, regardless</a:t>
            </a:r>
            <a:r>
              <a:rPr lang="en-US" sz="1000" kern="1200" baseline="0" dirty="0" smtClean="0">
                <a:solidFill>
                  <a:schemeClr val="tx1"/>
                </a:solidFill>
                <a:latin typeface="+mn-lt"/>
                <a:ea typeface="+mn-ea"/>
                <a:cs typeface="+mn-cs"/>
              </a:rPr>
              <a:t> of being high or not, </a:t>
            </a:r>
            <a:r>
              <a:rPr lang="en-US" sz="1000" kern="1200" dirty="0" smtClean="0">
                <a:solidFill>
                  <a:schemeClr val="tx1"/>
                </a:solidFill>
                <a:latin typeface="+mn-lt"/>
                <a:ea typeface="+mn-ea"/>
                <a:cs typeface="+mn-cs"/>
              </a:rPr>
              <a:t>the mephedrone users had more memory</a:t>
            </a:r>
            <a:r>
              <a:rPr lang="en-US" sz="1000" kern="1200" baseline="0" dirty="0" smtClean="0">
                <a:solidFill>
                  <a:schemeClr val="tx1"/>
                </a:solidFill>
                <a:latin typeface="+mn-lt"/>
                <a:ea typeface="+mn-ea"/>
                <a:cs typeface="+mn-cs"/>
              </a:rPr>
              <a:t> impairment </a:t>
            </a:r>
            <a:r>
              <a:rPr lang="en-US" sz="1000" kern="1200" dirty="0" smtClean="0">
                <a:solidFill>
                  <a:schemeClr val="tx1"/>
                </a:solidFill>
                <a:latin typeface="+mn-lt"/>
                <a:ea typeface="+mn-ea"/>
                <a:cs typeface="+mn-cs"/>
              </a:rPr>
              <a:t>than the controls, and some personality differences</a:t>
            </a:r>
            <a:r>
              <a:rPr lang="en-US" sz="1000" kern="1200" baseline="0" dirty="0" smtClean="0">
                <a:solidFill>
                  <a:schemeClr val="tx1"/>
                </a:solidFill>
                <a:latin typeface="+mn-lt"/>
                <a:ea typeface="+mn-ea"/>
                <a:cs typeface="+mn-cs"/>
              </a:rPr>
              <a:t> (including schizotypy, which is a personality pattern on the schizophrenia spectrum, and depression)</a:t>
            </a:r>
            <a:r>
              <a:rPr lang="en-US" sz="1000" kern="1200" dirty="0" smtClean="0">
                <a:solidFill>
                  <a:schemeClr val="tx1"/>
                </a:solidFill>
                <a:latin typeface="+mn-lt"/>
                <a:ea typeface="+mn-ea"/>
                <a:cs typeface="+mn-cs"/>
              </a:rPr>
              <a:t>, which suggests</a:t>
            </a:r>
            <a:r>
              <a:rPr lang="en-US" sz="1000" kern="1200" baseline="0" dirty="0" smtClean="0">
                <a:solidFill>
                  <a:schemeClr val="tx1"/>
                </a:solidFill>
                <a:latin typeface="+mn-lt"/>
                <a:ea typeface="+mn-ea"/>
                <a:cs typeface="+mn-cs"/>
              </a:rPr>
              <a:t> either that it is a certain type of crowd that is drawn to these types of drugs, or that these are some of the long-term effects - or both.  Results from comparing the high vs. not high sessions were not too surprising; after getting high, people wanted more and felt speedy and hyperactive, but also showed more impaired working memory (the ability to keep things in mind or “online” in your head), which again can be risky when trying to do complex tasks.</a:t>
            </a:r>
            <a:r>
              <a:rPr lang="en-US" sz="1000"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u="none"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Freeman, T. P., Morgan, C. J. a, Vaughn-Jones, J., Hussain, N., Karimi, K., &amp; Curran, H. V. (2012). Cognitive and subjective effects of mephedrone and factors influencing use of a “new legal high”. </a:t>
            </a:r>
            <a:r>
              <a:rPr lang="en-US" sz="1000" i="1" kern="1200" dirty="0" smtClean="0">
                <a:solidFill>
                  <a:schemeClr val="tx1"/>
                </a:solidFill>
                <a:latin typeface="+mn-lt"/>
                <a:ea typeface="+mn-ea"/>
                <a:cs typeface="+mn-cs"/>
              </a:rPr>
              <a:t>Addiction (Abingdon, England)</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107</a:t>
            </a:r>
            <a:r>
              <a:rPr lang="en-US" sz="1000" kern="1200" dirty="0" smtClean="0">
                <a:solidFill>
                  <a:schemeClr val="tx1"/>
                </a:solidFill>
                <a:latin typeface="+mn-lt"/>
                <a:ea typeface="+mn-ea"/>
                <a:cs typeface="+mn-cs"/>
              </a:rPr>
              <a:t>(4), 792-800.</a:t>
            </a:r>
          </a:p>
        </p:txBody>
      </p:sp>
      <p:sp>
        <p:nvSpPr>
          <p:cNvPr id="4" name="Slide Number Placeholder 3"/>
          <p:cNvSpPr>
            <a:spLocks noGrp="1"/>
          </p:cNvSpPr>
          <p:nvPr>
            <p:ph type="sldNum" sz="quarter" idx="10"/>
          </p:nvPr>
        </p:nvSpPr>
        <p:spPr/>
        <p:txBody>
          <a:bodyPr/>
          <a:lstStyle/>
          <a:p>
            <a:fld id="{35C85D73-AC84-8F47-87A0-1261F060EA60}"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The Michigan Department of Community Health (MDCH) instituted a mandate requiring hospitals to report all cases of possible bath salts intoxication. The MDCH also started an investigation into bath salt abuse, and ultimately identified 35 patients who visited a Michigan ED during the period between November 13, 2010, and March 31, 2011. The patients ranged from 20-55 years of age: 19 (54%) were men and 16 (46%) were women. Twenty-four (69%) of the patients identified had a self-reported history of drug abuse, with 11 (31%) reporting poly-substance abuse and 12 (34%) intravenous drug abuse. Sixteen patients (46%) had a history of mental illness reported in their medical records including bipolar disorder, schizophrenia and depression. The method of abuse varied as 22 (63%) of the patients injected the drug, 9 (26%) snorted it, and 4 (11%) had ingested it.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The clinical findings in the investigation (published in the CDC’s Morbidity and Mortality Weekly Report) were consistent with stimulant intoxication. Of the 35 identified patients, 32 (91%) had neurologic symptoms, 27 (77%) had cardiovascular symptoms, and 17 (49%) had psychological symptoms. Agitation (66%) and tachycardia (63%) were the two most common symptoms found in these patients. Delusions/hallucinations were also a frequent symptom seen in 40% of patients. Seventeen of the 35 patients were hospitalized, 15 were treated then discharged from the ED, 2 left against medical advice, and 1 was dead on arrival to the ED. Of the 17 hospitalized patients, 9 were admitted to the ICU, 5 to the general floor, and 3 were admitted directly to a psychiatric unit. Treatment consisted of supportive care, and benzodiazepines were used to control agitation.</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Although bath salt abuse has been documented nationwide, this report is the first to summarize the epidemiology of a number of ED cases. The investigation demonstrated collaboration between public health, law enforcement and health care. The Marquette County Health Department issued an emergency order to decrease local bath salt abuse locally. In addition, a statewide system was established to mandate reporting of detected cases in other counties. These methods demonstrate the importance of identifying a potentially dangerous substance in a timely manner and implementing appropriate strategies to reduce further drug-related morbidity and mortality.</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61</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In December 2012, Maine public officials reported four cases of serious infections that resulted from people injecting “bath salts.” All four patients had to be hospitalized for invasive “Group A” streptococcal infections. “It can be very dangerous because it can cause infections of your heart and infections of your bloodstream,” said Dr. Sheila G. Pinette, Director of the Maine Center for Disease Control and Prevention. “It’s very serious if you get a strep infection. Our major concern is to try and discourage this type of drug use.”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Two of the patients developed Streptococcal Toxic Shock Syndrome, which can cause a rapid drop in blood pressure and organ failure. One patient developed necrotizing fasciitis, a disease that progresses quickly, destroying muscles, fat and skin tissue.</a:t>
            </a:r>
          </a:p>
          <a:p>
            <a:r>
              <a:rPr lang="en-US" sz="1000" b="0" i="0" u="none" strike="noStrike" kern="1200" baseline="0" dirty="0" smtClean="0">
                <a:solidFill>
                  <a:schemeClr val="tx1"/>
                </a:solidFill>
                <a:latin typeface="+mn-lt"/>
                <a:ea typeface="+mn-ea"/>
                <a:cs typeface="+mn-cs"/>
              </a:rPr>
              <a:t>About one-quarter of patients with necrotizing fasciitis die, as do more than 35 percent with Streptococcal Toxic Shock Syndrome, the Maine health agency noted in a health alert. Early signs of the syndrome include fever, low blood pressure, abrupt onset of severe pain, often in the arm or leg, dizziness, confusion, and a flat red rash over large areas of the body.</a:t>
            </a:r>
            <a:endParaRPr lang="en-US" sz="1000" b="1" dirty="0"/>
          </a:p>
        </p:txBody>
      </p:sp>
      <p:sp>
        <p:nvSpPr>
          <p:cNvPr id="4" name="Slide Number Placeholder 3"/>
          <p:cNvSpPr>
            <a:spLocks noGrp="1"/>
          </p:cNvSpPr>
          <p:nvPr>
            <p:ph type="sldNum" sz="quarter" idx="10"/>
          </p:nvPr>
        </p:nvSpPr>
        <p:spPr/>
        <p:txBody>
          <a:bodyPr/>
          <a:lstStyle/>
          <a:p>
            <a:fld id="{86BA35F5-4231-48C4-90E5-5F88AF55E37D}" type="slidenum">
              <a:rPr lang="en-US" smtClean="0"/>
              <a:t>62</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This</a:t>
            </a:r>
            <a:r>
              <a:rPr lang="en-US" sz="1000" kern="1200" baseline="0" dirty="0" smtClean="0">
                <a:solidFill>
                  <a:schemeClr val="tx1"/>
                </a:solidFill>
                <a:effectLst/>
                <a:latin typeface="+mn-lt"/>
                <a:ea typeface="+mn-ea"/>
                <a:cs typeface="+mn-cs"/>
              </a:rPr>
              <a:t> section of the presentation will focus on the neurobiological concerns of synthetic drug use (focusing on stimulants, cannabinoids, psychedelics, and dissociatives), and the differential neurobiological impact of synthetic drugs vs. “classic” drugs (marijuana, cocaine, methamphetamine, etc.).</a:t>
            </a:r>
            <a:endParaRPr lang="en-US" sz="1000" dirty="0" smtClean="0"/>
          </a:p>
          <a:p>
            <a:endParaRPr lang="en-US" sz="1000" dirty="0" smtClean="0"/>
          </a:p>
          <a:p>
            <a:r>
              <a:rPr lang="en-US" sz="1000" dirty="0" smtClean="0"/>
              <a:t>Photo</a:t>
            </a:r>
            <a:r>
              <a:rPr lang="en-US" sz="1000" baseline="0" dirty="0" smtClean="0"/>
              <a:t> credit: National Geographic Channel, 2013.</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63</a:t>
            </a:fld>
            <a:endParaRPr lang="en-US" dirty="0"/>
          </a:p>
        </p:txBody>
      </p:sp>
    </p:spTree>
    <p:extLst>
      <p:ext uri="{BB962C8B-B14F-4D97-AF65-F5344CB8AC3E}">
        <p14:creationId xmlns:p14="http://schemas.microsoft.com/office/powerpoint/2010/main" val="9987766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smtClean="0"/>
              <a:t>First, a few words about addictive potential. </a:t>
            </a:r>
            <a:r>
              <a:rPr lang="en-US" sz="1000" b="0" kern="1200" dirty="0" smtClean="0">
                <a:solidFill>
                  <a:schemeClr val="tx1"/>
                </a:solidFill>
                <a:latin typeface="+mn-lt"/>
                <a:ea typeface="+mn-ea"/>
                <a:cs typeface="+mn-cs"/>
              </a:rPr>
              <a:t>What is generally true about drugs is that if they manage to increase the level of dopamine in the brain’s reward system, we need to be concerned. T</a:t>
            </a:r>
            <a:r>
              <a:rPr lang="en-US" sz="1000" b="0" kern="1200" baseline="0" dirty="0" smtClean="0">
                <a:solidFill>
                  <a:schemeClr val="tx1"/>
                </a:solidFill>
                <a:latin typeface="+mn-lt"/>
                <a:ea typeface="+mn-ea"/>
                <a:cs typeface="+mn-cs"/>
              </a:rPr>
              <a:t>he </a:t>
            </a:r>
            <a:r>
              <a:rPr lang="en-US" sz="1000" b="0" kern="1200" dirty="0" smtClean="0">
                <a:solidFill>
                  <a:schemeClr val="tx1"/>
                </a:solidFill>
                <a:latin typeface="+mn-lt"/>
                <a:ea typeface="+mn-ea"/>
                <a:cs typeface="+mn-cs"/>
              </a:rPr>
              <a:t>brain’s reward system includes dopamine neurons  (neuron = brain cell) whose bodies are housed in the brainstem, in an area</a:t>
            </a:r>
            <a:r>
              <a:rPr lang="en-US" sz="1000" b="0" kern="1200" baseline="0" dirty="0" smtClean="0">
                <a:solidFill>
                  <a:schemeClr val="tx1"/>
                </a:solidFill>
                <a:latin typeface="+mn-lt"/>
                <a:ea typeface="+mn-ea"/>
                <a:cs typeface="+mn-cs"/>
              </a:rPr>
              <a:t> called the </a:t>
            </a:r>
            <a:r>
              <a:rPr lang="en-US" sz="1000" b="0" kern="1200" dirty="0" smtClean="0">
                <a:solidFill>
                  <a:schemeClr val="tx1"/>
                </a:solidFill>
                <a:latin typeface="+mn-lt"/>
                <a:ea typeface="+mn-ea"/>
                <a:cs typeface="+mn-cs"/>
              </a:rPr>
              <a:t>ventral tegmental area (abbreviated VTA), and send their axons to another area, called the nucleus accumbens (abbreviated NAc</a:t>
            </a:r>
            <a:r>
              <a:rPr lang="en-US" sz="1000" b="0" kern="1200" baseline="0" dirty="0" smtClean="0">
                <a:solidFill>
                  <a:schemeClr val="tx1"/>
                </a:solidFill>
                <a:latin typeface="+mn-lt"/>
                <a:ea typeface="+mn-ea"/>
                <a:cs typeface="+mn-cs"/>
              </a:rPr>
              <a:t>)</a:t>
            </a:r>
            <a:r>
              <a:rPr lang="en-US" sz="1000" b="0" kern="1200" dirty="0" smtClean="0">
                <a:solidFill>
                  <a:schemeClr val="tx1"/>
                </a:solidFill>
                <a:latin typeface="+mn-lt"/>
                <a:ea typeface="+mn-ea"/>
                <a:cs typeface="+mn-cs"/>
              </a:rPr>
              <a:t>. The axon is the long part of the brain cell where,</a:t>
            </a:r>
            <a:r>
              <a:rPr lang="en-US" sz="1000" b="0" kern="1200" baseline="0" dirty="0" smtClean="0">
                <a:solidFill>
                  <a:schemeClr val="tx1"/>
                </a:solidFill>
                <a:latin typeface="+mn-lt"/>
                <a:ea typeface="+mn-ea"/>
                <a:cs typeface="+mn-cs"/>
              </a:rPr>
              <a:t> at its tip, the neurotransmitter is released.  This d</a:t>
            </a:r>
            <a:r>
              <a:rPr lang="en-US" sz="1000" b="0" kern="1200" dirty="0" smtClean="0">
                <a:solidFill>
                  <a:schemeClr val="tx1"/>
                </a:solidFill>
                <a:latin typeface="+mn-lt"/>
                <a:ea typeface="+mn-ea"/>
                <a:cs typeface="+mn-cs"/>
              </a:rPr>
              <a:t>opamine release</a:t>
            </a:r>
            <a:r>
              <a:rPr lang="en-US" sz="1000" b="0" kern="1200" baseline="0" dirty="0" smtClean="0">
                <a:solidFill>
                  <a:schemeClr val="tx1"/>
                </a:solidFill>
                <a:latin typeface="+mn-lt"/>
                <a:ea typeface="+mn-ea"/>
                <a:cs typeface="+mn-cs"/>
              </a:rPr>
              <a:t>, and consequent </a:t>
            </a:r>
            <a:r>
              <a:rPr lang="en-US" sz="1000" b="0" kern="1200" dirty="0" smtClean="0">
                <a:solidFill>
                  <a:schemeClr val="tx1"/>
                </a:solidFill>
                <a:latin typeface="+mn-lt"/>
                <a:ea typeface="+mn-ea"/>
                <a:cs typeface="+mn-cs"/>
              </a:rPr>
              <a:t>binding </a:t>
            </a:r>
            <a:r>
              <a:rPr lang="en-US" sz="1000" b="0" kern="1200" baseline="0" dirty="0" smtClean="0">
                <a:solidFill>
                  <a:schemeClr val="tx1"/>
                </a:solidFill>
                <a:latin typeface="+mn-lt"/>
                <a:ea typeface="+mn-ea"/>
                <a:cs typeface="+mn-cs"/>
              </a:rPr>
              <a:t>to the receptor on the receiving cell in the nucleus accumbens,</a:t>
            </a:r>
            <a:r>
              <a:rPr lang="en-US" sz="1000" b="0" kern="1200" dirty="0" smtClean="0">
                <a:solidFill>
                  <a:schemeClr val="tx1"/>
                </a:solidFill>
                <a:latin typeface="+mn-lt"/>
                <a:ea typeface="+mn-ea"/>
                <a:cs typeface="+mn-cs"/>
              </a:rPr>
              <a:t> is the brain’s signal for “this is good, I like this, I will pursue this feeling,” which is normally</a:t>
            </a:r>
            <a:r>
              <a:rPr lang="en-US" sz="1000" b="0" kern="1200" baseline="0" dirty="0" smtClean="0">
                <a:solidFill>
                  <a:schemeClr val="tx1"/>
                </a:solidFill>
                <a:latin typeface="+mn-lt"/>
                <a:ea typeface="+mn-ea"/>
                <a:cs typeface="+mn-cs"/>
              </a:rPr>
              <a:t> useful for things like food, sex, or other actions and behaviors essential to survival.</a:t>
            </a:r>
            <a:r>
              <a:rPr lang="en-US" sz="1000" b="0" kern="1200" dirty="0" smtClean="0">
                <a:solidFill>
                  <a:schemeClr val="tx1"/>
                </a:solidFill>
                <a:latin typeface="+mn-lt"/>
                <a:ea typeface="+mn-ea"/>
                <a:cs typeface="+mn-cs"/>
              </a:rPr>
              <a:t> </a:t>
            </a:r>
            <a:r>
              <a:rPr lang="en-US" sz="1000" b="0" kern="1200" baseline="0" dirty="0" smtClean="0">
                <a:solidFill>
                  <a:schemeClr val="tx1"/>
                </a:solidFill>
                <a:latin typeface="+mn-lt"/>
                <a:ea typeface="+mn-ea"/>
                <a:cs typeface="+mn-cs"/>
              </a:rPr>
              <a:t>W</a:t>
            </a:r>
            <a:r>
              <a:rPr lang="en-US" sz="1000" b="0" kern="1200" dirty="0" smtClean="0">
                <a:solidFill>
                  <a:schemeClr val="tx1"/>
                </a:solidFill>
                <a:latin typeface="+mn-lt"/>
                <a:ea typeface="+mn-ea"/>
                <a:cs typeface="+mn-cs"/>
              </a:rPr>
              <a:t>hat drugs of abuse have in common is that they manage to manipulate nerve </a:t>
            </a:r>
            <a:r>
              <a:rPr lang="en-US" sz="1000" b="0" kern="1200" baseline="0" dirty="0" smtClean="0">
                <a:solidFill>
                  <a:schemeClr val="tx1"/>
                </a:solidFill>
                <a:latin typeface="+mn-lt"/>
                <a:ea typeface="+mn-ea"/>
                <a:cs typeface="+mn-cs"/>
              </a:rPr>
              <a:t>cells </a:t>
            </a:r>
            <a:r>
              <a:rPr lang="en-US" sz="1000" b="0" kern="1200" dirty="0" smtClean="0">
                <a:solidFill>
                  <a:schemeClr val="tx1"/>
                </a:solidFill>
                <a:latin typeface="+mn-lt"/>
                <a:ea typeface="+mn-ea"/>
                <a:cs typeface="+mn-cs"/>
              </a:rPr>
              <a:t>into releasing dopamine into the nucleus accumbens, thereby creating a “fake” signal for “this is good for survival, get more.” </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Here, what we worry about from a neurobiological perspective is compulsive use.  </a:t>
            </a:r>
            <a:r>
              <a:rPr lang="en-US" sz="1000" b="0" kern="1200" dirty="0" smtClean="0">
                <a:solidFill>
                  <a:schemeClr val="tx1"/>
                </a:solidFill>
                <a:latin typeface="+mn-lt"/>
                <a:ea typeface="+mn-ea"/>
                <a:cs typeface="+mn-cs"/>
              </a:rPr>
              <a:t>Cannabis smoking induces</a:t>
            </a:r>
            <a:r>
              <a:rPr lang="en-US" sz="1000" b="0" kern="1200" baseline="0" dirty="0" smtClean="0">
                <a:solidFill>
                  <a:schemeClr val="tx1"/>
                </a:solidFill>
                <a:latin typeface="+mn-lt"/>
                <a:ea typeface="+mn-ea"/>
                <a:cs typeface="+mn-cs"/>
              </a:rPr>
              <a:t> </a:t>
            </a:r>
            <a:r>
              <a:rPr lang="en-US" sz="1000" b="0" kern="1200" dirty="0" smtClean="0">
                <a:solidFill>
                  <a:schemeClr val="tx1"/>
                </a:solidFill>
                <a:latin typeface="+mn-lt"/>
                <a:ea typeface="+mn-ea"/>
                <a:cs typeface="+mn-cs"/>
              </a:rPr>
              <a:t>dopamine release in the brain reward system, although in less direct ways than stimulants</a:t>
            </a:r>
            <a:r>
              <a:rPr lang="en-US" sz="1000" b="0" kern="1200" baseline="0" dirty="0" smtClean="0">
                <a:solidFill>
                  <a:schemeClr val="tx1"/>
                </a:solidFill>
                <a:latin typeface="+mn-lt"/>
                <a:ea typeface="+mn-ea"/>
                <a:cs typeface="+mn-cs"/>
              </a:rPr>
              <a:t> (but </a:t>
            </a:r>
            <a:r>
              <a:rPr lang="en-US" sz="1000" b="0" kern="1200" dirty="0" smtClean="0">
                <a:solidFill>
                  <a:schemeClr val="tx1"/>
                </a:solidFill>
                <a:latin typeface="+mn-lt"/>
                <a:ea typeface="+mn-ea"/>
                <a:cs typeface="+mn-cs"/>
              </a:rPr>
              <a:t>whether there is an addictive syndrome is still under debate). </a:t>
            </a:r>
            <a:r>
              <a:rPr lang="en-US" sz="1000" kern="1200" dirty="0" smtClean="0">
                <a:solidFill>
                  <a:schemeClr val="tx1"/>
                </a:solidFill>
                <a:latin typeface="+mn-lt"/>
                <a:ea typeface="+mn-ea"/>
                <a:cs typeface="+mn-cs"/>
              </a:rPr>
              <a:t>Another concern is the profile of impairments while on</a:t>
            </a:r>
            <a:r>
              <a:rPr lang="en-US" sz="1000" kern="1200" baseline="0" dirty="0" smtClean="0">
                <a:solidFill>
                  <a:schemeClr val="tx1"/>
                </a:solidFill>
                <a:latin typeface="+mn-lt"/>
                <a:ea typeface="+mn-ea"/>
                <a:cs typeface="+mn-cs"/>
              </a:rPr>
              <a:t> the drug</a:t>
            </a:r>
            <a:r>
              <a:rPr lang="en-US" sz="1000" kern="1200" dirty="0" smtClean="0">
                <a:solidFill>
                  <a:schemeClr val="tx1"/>
                </a:solidFill>
                <a:latin typeface="+mn-lt"/>
                <a:ea typeface="+mn-ea"/>
                <a:cs typeface="+mn-cs"/>
              </a:rPr>
              <a:t>, like coordination, problem solving, judgment, etc, basically being stoned and some of the negative behavioral consequences this can have</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Other concerns include long-term effects, such</a:t>
            </a:r>
            <a:r>
              <a:rPr lang="en-US" sz="1000" kern="1200" baseline="0" dirty="0" smtClean="0">
                <a:solidFill>
                  <a:schemeClr val="tx1"/>
                </a:solidFill>
                <a:latin typeface="+mn-lt"/>
                <a:ea typeface="+mn-ea"/>
                <a:cs typeface="+mn-cs"/>
              </a:rPr>
              <a:t> as a </a:t>
            </a:r>
            <a:r>
              <a:rPr lang="en-US" sz="1000" kern="1200" dirty="0" smtClean="0">
                <a:solidFill>
                  <a:schemeClr val="tx1"/>
                </a:solidFill>
                <a:latin typeface="+mn-lt"/>
                <a:ea typeface="+mn-ea"/>
                <a:cs typeface="+mn-cs"/>
              </a:rPr>
              <a:t>link between cannabis smoking and psychosis, although we still don’t know the exact nature of the link.</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0" kern="1200" dirty="0" smtClean="0">
                <a:solidFill>
                  <a:schemeClr val="tx1"/>
                </a:solidFill>
                <a:latin typeface="+mn-lt"/>
                <a:ea typeface="+mn-ea"/>
                <a:cs typeface="+mn-cs"/>
              </a:rPr>
              <a:t>Cannabis acts on the brain’s endocannabinoid system (endo = within), that</a:t>
            </a:r>
            <a:r>
              <a:rPr lang="en-US" sz="1000" i="0" kern="1200" baseline="0" dirty="0" smtClean="0">
                <a:solidFill>
                  <a:schemeClr val="tx1"/>
                </a:solidFill>
                <a:latin typeface="+mn-lt"/>
                <a:ea typeface="+mn-ea"/>
                <a:cs typeface="+mn-cs"/>
              </a:rPr>
              <a:t> is, the brain has its own system involving chemicals similar to what is in cannabis that we had no idea about until people started wondering how cannabis worked</a:t>
            </a:r>
            <a:r>
              <a:rPr lang="en-US" sz="1000" i="0" kern="1200" dirty="0" smtClean="0">
                <a:solidFill>
                  <a:schemeClr val="tx1"/>
                </a:solidFill>
                <a:latin typeface="+mn-lt"/>
                <a:ea typeface="+mn-ea"/>
                <a:cs typeface="+mn-cs"/>
              </a:rPr>
              <a:t>. </a:t>
            </a:r>
            <a:r>
              <a:rPr lang="en-US" sz="1000" b="0" i="0" kern="1200" dirty="0" smtClean="0">
                <a:solidFill>
                  <a:schemeClr val="tx1"/>
                </a:solidFill>
                <a:effectLst/>
                <a:latin typeface="+mn-lt"/>
                <a:ea typeface="+mn-ea"/>
                <a:cs typeface="+mn-cs"/>
              </a:rPr>
              <a:t>The endocannabinoid system is involved in a variety of physiological processes including appetite, pain-sensation, mood, and memory; it also mediates the psychoactive</a:t>
            </a:r>
            <a:r>
              <a:rPr lang="en-US" sz="1000" b="0" i="0" kern="1200" baseline="0" dirty="0" smtClean="0">
                <a:solidFill>
                  <a:schemeClr val="tx1"/>
                </a:solidFill>
                <a:effectLst/>
                <a:latin typeface="+mn-lt"/>
                <a:ea typeface="+mn-ea"/>
                <a:cs typeface="+mn-cs"/>
              </a:rPr>
              <a:t> effects of cannabis. </a:t>
            </a:r>
            <a:r>
              <a:rPr lang="en-US" sz="1000" i="0" kern="1200" dirty="0" smtClean="0">
                <a:solidFill>
                  <a:schemeClr val="tx1"/>
                </a:solidFill>
                <a:latin typeface="+mn-lt"/>
                <a:ea typeface="+mn-ea"/>
                <a:cs typeface="+mn-cs"/>
              </a:rPr>
              <a:t>Not much is known about</a:t>
            </a:r>
            <a:r>
              <a:rPr lang="en-US" sz="1000" i="0" kern="1200" baseline="0" dirty="0" smtClean="0">
                <a:solidFill>
                  <a:schemeClr val="tx1"/>
                </a:solidFill>
                <a:latin typeface="+mn-lt"/>
                <a:ea typeface="+mn-ea"/>
                <a:cs typeface="+mn-cs"/>
              </a:rPr>
              <a:t> </a:t>
            </a:r>
            <a:r>
              <a:rPr lang="en-US" sz="1000" i="0" kern="1200" dirty="0" smtClean="0">
                <a:solidFill>
                  <a:schemeClr val="tx1"/>
                </a:solidFill>
                <a:latin typeface="+mn-lt"/>
                <a:ea typeface="+mn-ea"/>
                <a:cs typeface="+mn-cs"/>
              </a:rPr>
              <a:t>this system because it was only recently discovered and is unconventional, but what we do know is that it involves cannabinoid receptors CB1 and CB2, to</a:t>
            </a:r>
            <a:r>
              <a:rPr lang="en-US" sz="1000" i="0" kern="1200" baseline="0" dirty="0" smtClean="0">
                <a:solidFill>
                  <a:schemeClr val="tx1"/>
                </a:solidFill>
                <a:latin typeface="+mn-lt"/>
                <a:ea typeface="+mn-ea"/>
                <a:cs typeface="+mn-cs"/>
              </a:rPr>
              <a:t> which chemicals (including those in cannabis) bind.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i="0" kern="1200" baseline="0" dirty="0" smtClean="0">
              <a:solidFill>
                <a:schemeClr val="tx1"/>
              </a:solidFill>
              <a:latin typeface="+mn-lt"/>
              <a:ea typeface="+mn-ea"/>
              <a:cs typeface="+mn-cs"/>
            </a:endParaRPr>
          </a:p>
          <a:p>
            <a:r>
              <a:rPr lang="en-US" sz="1000" i="0" kern="1200" baseline="0" dirty="0" smtClean="0">
                <a:solidFill>
                  <a:schemeClr val="tx1"/>
                </a:solidFill>
                <a:latin typeface="+mn-lt"/>
                <a:ea typeface="+mn-ea"/>
                <a:cs typeface="+mn-cs"/>
              </a:rPr>
              <a:t>The</a:t>
            </a:r>
            <a:r>
              <a:rPr lang="en-US" sz="1000" i="0" kern="1200" dirty="0" smtClean="0">
                <a:solidFill>
                  <a:schemeClr val="tx1"/>
                </a:solidFill>
                <a:latin typeface="+mn-lt"/>
                <a:ea typeface="+mn-ea"/>
                <a:cs typeface="+mn-cs"/>
              </a:rPr>
              <a:t> neurotransmitters anandamide and 2-AG are the body’s own chemicals originally meant to bind to these</a:t>
            </a:r>
            <a:r>
              <a:rPr lang="en-US" sz="1000" i="0" kern="1200" baseline="0" dirty="0" smtClean="0">
                <a:solidFill>
                  <a:schemeClr val="tx1"/>
                </a:solidFill>
                <a:latin typeface="+mn-lt"/>
                <a:ea typeface="+mn-ea"/>
                <a:cs typeface="+mn-cs"/>
              </a:rPr>
              <a:t> receptors, and are</a:t>
            </a:r>
            <a:r>
              <a:rPr lang="en-US" sz="1000" i="0" kern="1200" dirty="0" smtClean="0">
                <a:solidFill>
                  <a:schemeClr val="tx1"/>
                </a:solidFill>
                <a:latin typeface="+mn-lt"/>
                <a:ea typeface="+mn-ea"/>
                <a:cs typeface="+mn-cs"/>
              </a:rPr>
              <a:t> lipid</a:t>
            </a:r>
            <a:r>
              <a:rPr lang="en-US" sz="1000" i="0" kern="1200" baseline="0" dirty="0" smtClean="0">
                <a:solidFill>
                  <a:schemeClr val="tx1"/>
                </a:solidFill>
                <a:latin typeface="+mn-lt"/>
                <a:ea typeface="+mn-ea"/>
                <a:cs typeface="+mn-cs"/>
              </a:rPr>
              <a:t> molecules</a:t>
            </a:r>
            <a:r>
              <a:rPr lang="en-US" sz="1000" i="0" kern="1200" dirty="0" smtClean="0">
                <a:solidFill>
                  <a:schemeClr val="tx1"/>
                </a:solidFill>
                <a:latin typeface="+mn-lt"/>
                <a:ea typeface="+mn-ea"/>
                <a:cs typeface="+mn-cs"/>
              </a:rPr>
              <a:t> that are synthesized on an as-needed basis.  The way this system works is in reverse: the transmitters (anandamide, 2-AG) are synthesized</a:t>
            </a:r>
            <a:r>
              <a:rPr lang="en-US" sz="1000" i="0" kern="1200" baseline="0" dirty="0" smtClean="0">
                <a:solidFill>
                  <a:schemeClr val="tx1"/>
                </a:solidFill>
                <a:latin typeface="+mn-lt"/>
                <a:ea typeface="+mn-ea"/>
                <a:cs typeface="+mn-cs"/>
              </a:rPr>
              <a:t> </a:t>
            </a:r>
            <a:r>
              <a:rPr lang="en-US" sz="1000" i="0" kern="1200" dirty="0" smtClean="0">
                <a:solidFill>
                  <a:schemeClr val="tx1"/>
                </a:solidFill>
                <a:latin typeface="+mn-lt"/>
                <a:ea typeface="+mn-ea"/>
                <a:cs typeface="+mn-cs"/>
              </a:rPr>
              <a:t>post-synaptically (in the receiving brain</a:t>
            </a:r>
            <a:r>
              <a:rPr lang="en-US" sz="1000" i="0" kern="1200" baseline="0" dirty="0" smtClean="0">
                <a:solidFill>
                  <a:schemeClr val="tx1"/>
                </a:solidFill>
                <a:latin typeface="+mn-lt"/>
                <a:ea typeface="+mn-ea"/>
                <a:cs typeface="+mn-cs"/>
              </a:rPr>
              <a:t> cell</a:t>
            </a:r>
            <a:r>
              <a:rPr lang="en-US" sz="1000" i="0" kern="1200" dirty="0" smtClean="0">
                <a:solidFill>
                  <a:schemeClr val="tx1"/>
                </a:solidFill>
                <a:latin typeface="+mn-lt"/>
                <a:ea typeface="+mn-ea"/>
                <a:cs typeface="+mn-cs"/>
              </a:rPr>
              <a:t>)</a:t>
            </a:r>
            <a:r>
              <a:rPr lang="en-US" sz="1000" i="0" kern="1200" baseline="0" dirty="0" smtClean="0">
                <a:solidFill>
                  <a:schemeClr val="tx1"/>
                </a:solidFill>
                <a:latin typeface="+mn-lt"/>
                <a:ea typeface="+mn-ea"/>
                <a:cs typeface="+mn-cs"/>
              </a:rPr>
              <a:t>,</a:t>
            </a:r>
            <a:r>
              <a:rPr lang="en-US" sz="1000" i="0" kern="1200" dirty="0" smtClean="0">
                <a:solidFill>
                  <a:schemeClr val="tx1"/>
                </a:solidFill>
                <a:latin typeface="+mn-lt"/>
                <a:ea typeface="+mn-ea"/>
                <a:cs typeface="+mn-cs"/>
              </a:rPr>
              <a:t> and the</a:t>
            </a:r>
            <a:r>
              <a:rPr lang="en-US" sz="1000" i="0" kern="1200" baseline="0" dirty="0" smtClean="0">
                <a:solidFill>
                  <a:schemeClr val="tx1"/>
                </a:solidFill>
                <a:latin typeface="+mn-lt"/>
                <a:ea typeface="+mn-ea"/>
                <a:cs typeface="+mn-cs"/>
              </a:rPr>
              <a:t> receptors sit on </a:t>
            </a:r>
            <a:r>
              <a:rPr lang="en-US" sz="1000" i="0" kern="1200" dirty="0" smtClean="0">
                <a:solidFill>
                  <a:schemeClr val="tx1"/>
                </a:solidFill>
                <a:latin typeface="+mn-lt"/>
                <a:ea typeface="+mn-ea"/>
                <a:cs typeface="+mn-cs"/>
              </a:rPr>
              <a:t>the pre-synaptic (sending) brain cell. When </a:t>
            </a:r>
            <a:r>
              <a:rPr lang="en-US" sz="1000" i="0" kern="1200" baseline="0" dirty="0" smtClean="0">
                <a:solidFill>
                  <a:schemeClr val="tx1"/>
                </a:solidFill>
                <a:latin typeface="+mn-lt"/>
                <a:ea typeface="+mn-ea"/>
                <a:cs typeface="+mn-cs"/>
              </a:rPr>
              <a:t>endocannabinoids are released and activate their receptors, they decrease the sending neuron’s likelihood of firing and releasing its neurotransmitter.  For example, cannabis decreases activity of a neuron that normally inhibits the dopamine neuron in the reward system. The likelihood of this neuron sending its inhibitory signal is decreased, and with this inhibition released, the dopamine neuron is free to fire and give lots of reward signal, which is why cannabis is rewarding.</a:t>
            </a:r>
            <a:endParaRPr lang="en-US" sz="1000" i="0" kern="1200" dirty="0" smtClean="0">
              <a:solidFill>
                <a:schemeClr val="tx1"/>
              </a:solidFill>
              <a:latin typeface="+mn-lt"/>
              <a:ea typeface="+mn-ea"/>
              <a:cs typeface="+mn-cs"/>
            </a:endParaRPr>
          </a:p>
          <a:p>
            <a:r>
              <a:rPr lang="en-US" sz="1000" i="0" kern="1200" dirty="0" smtClean="0">
                <a:solidFill>
                  <a:schemeClr val="tx1"/>
                </a:solidFill>
                <a:latin typeface="+mn-lt"/>
                <a:ea typeface="+mn-ea"/>
                <a:cs typeface="+mn-cs"/>
              </a:rPr>
              <a:t> </a:t>
            </a:r>
          </a:p>
          <a:p>
            <a:r>
              <a:rPr lang="en-US" sz="1000" i="0" kern="1200" dirty="0" smtClean="0">
                <a:solidFill>
                  <a:schemeClr val="tx1"/>
                </a:solidFill>
                <a:latin typeface="+mn-lt"/>
                <a:ea typeface="+mn-ea"/>
                <a:cs typeface="+mn-cs"/>
              </a:rPr>
              <a:t>THC, the active compound in cannabis, also binds to the CB1 receptor, and that is how it achieves its effects</a:t>
            </a:r>
            <a:r>
              <a:rPr lang="en-US" sz="1000" b="0" i="0" kern="1200" dirty="0" smtClean="0">
                <a:solidFill>
                  <a:schemeClr val="tx1"/>
                </a:solidFill>
                <a:latin typeface="+mn-lt"/>
                <a:ea typeface="+mn-ea"/>
                <a:cs typeface="+mn-cs"/>
              </a:rPr>
              <a:t>.  However, it is not a very good ligand at CB1 (ligand = molecule that</a:t>
            </a:r>
            <a:r>
              <a:rPr lang="en-US" sz="1000" b="0" i="0" kern="1200" baseline="0" dirty="0" smtClean="0">
                <a:solidFill>
                  <a:schemeClr val="tx1"/>
                </a:solidFill>
                <a:latin typeface="+mn-lt"/>
                <a:ea typeface="+mn-ea"/>
                <a:cs typeface="+mn-cs"/>
              </a:rPr>
              <a:t> binds to something) </a:t>
            </a:r>
            <a:r>
              <a:rPr lang="en-US" sz="1000" b="0" i="0" kern="1200" dirty="0" smtClean="0">
                <a:solidFill>
                  <a:schemeClr val="tx1"/>
                </a:solidFill>
                <a:latin typeface="+mn-lt"/>
                <a:ea typeface="+mn-ea"/>
                <a:cs typeface="+mn-cs"/>
              </a:rPr>
              <a:t>– it has low affinity (lots needed to achieve effect), and when it does bind, it is only a partial agonist (magnitude</a:t>
            </a:r>
            <a:r>
              <a:rPr lang="en-US" sz="1000" b="0" i="0" kern="1200" baseline="0" dirty="0" smtClean="0">
                <a:solidFill>
                  <a:schemeClr val="tx1"/>
                </a:solidFill>
                <a:latin typeface="+mn-lt"/>
                <a:ea typeface="+mn-ea"/>
                <a:cs typeface="+mn-cs"/>
              </a:rPr>
              <a:t> of effect caused by a single binding event is lower than full agonist)</a:t>
            </a:r>
            <a:r>
              <a:rPr lang="en-US" sz="1000" b="0" i="0" kern="1200" dirty="0" smtClean="0">
                <a:solidFill>
                  <a:schemeClr val="tx1"/>
                </a:solidFill>
                <a:latin typeface="+mn-lt"/>
                <a:ea typeface="+mn-ea"/>
                <a:cs typeface="+mn-cs"/>
              </a:rPr>
              <a:t>.  The reason you get high off of THC</a:t>
            </a:r>
            <a:r>
              <a:rPr lang="en-US" sz="1000" b="0" i="0" kern="1200" baseline="0" dirty="0" smtClean="0">
                <a:solidFill>
                  <a:schemeClr val="tx1"/>
                </a:solidFill>
                <a:latin typeface="+mn-lt"/>
                <a:ea typeface="+mn-ea"/>
                <a:cs typeface="+mn-cs"/>
              </a:rPr>
              <a:t> </a:t>
            </a:r>
            <a:r>
              <a:rPr lang="en-US" sz="1000" b="0" i="0" kern="1200" dirty="0" smtClean="0">
                <a:solidFill>
                  <a:schemeClr val="tx1"/>
                </a:solidFill>
                <a:latin typeface="+mn-lt"/>
                <a:ea typeface="+mn-ea"/>
                <a:cs typeface="+mn-cs"/>
              </a:rPr>
              <a:t>but not off of endocannabinoids is that the endocannabinoids are degraded quickly while THC is not, so the activation of CB1 receptors is extended and exaggerated when THC</a:t>
            </a:r>
            <a:r>
              <a:rPr lang="en-US" sz="1000" b="0" i="0" kern="1200" baseline="0" dirty="0" smtClean="0">
                <a:solidFill>
                  <a:schemeClr val="tx1"/>
                </a:solidFill>
                <a:latin typeface="+mn-lt"/>
                <a:ea typeface="+mn-ea"/>
                <a:cs typeface="+mn-cs"/>
              </a:rPr>
              <a:t> is bound</a:t>
            </a:r>
            <a:r>
              <a:rPr lang="en-US" sz="1000" b="0" i="0" kern="1200" dirty="0" smtClean="0">
                <a:solidFill>
                  <a:schemeClr val="tx1"/>
                </a:solidFill>
                <a:latin typeface="+mn-lt"/>
                <a:ea typeface="+mn-ea"/>
                <a:cs typeface="+mn-cs"/>
              </a:rPr>
              <a:t>.</a:t>
            </a:r>
            <a:endParaRPr lang="en-US" sz="10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r>
              <a:rPr lang="en-US" sz="1000" kern="1200" dirty="0" smtClean="0">
                <a:solidFill>
                  <a:schemeClr val="tx1"/>
                </a:solidFill>
                <a:latin typeface="+mn-lt"/>
                <a:ea typeface="+mn-ea"/>
                <a:cs typeface="+mn-cs"/>
              </a:rPr>
              <a:t>Synthetic cannabinoids</a:t>
            </a:r>
            <a:r>
              <a:rPr lang="en-US" sz="1000" kern="1200" baseline="0" dirty="0" smtClean="0">
                <a:solidFill>
                  <a:schemeClr val="tx1"/>
                </a:solidFill>
                <a:latin typeface="+mn-lt"/>
                <a:ea typeface="+mn-ea"/>
                <a:cs typeface="+mn-cs"/>
              </a:rPr>
              <a:t> are made up of a combination of compounds and are named after the company/person who first synthesized them. For example, John W. Huffman, an organic chemist at Clemson University, synthesized analogues and metabolites of THC, such as JWH-018.</a:t>
            </a: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r>
              <a:rPr lang="en-US" sz="1000" kern="1200" baseline="0" dirty="0" smtClean="0">
                <a:solidFill>
                  <a:schemeClr val="tx1"/>
                </a:solidFill>
                <a:latin typeface="+mn-lt"/>
                <a:ea typeface="+mn-ea"/>
                <a:cs typeface="+mn-cs"/>
              </a:rPr>
              <a:t> </a:t>
            </a: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r>
              <a:rPr lang="en-US" sz="1000" kern="1200" baseline="0" dirty="0" smtClean="0">
                <a:solidFill>
                  <a:schemeClr val="tx1"/>
                </a:solidFill>
                <a:latin typeface="+mn-lt"/>
                <a:ea typeface="+mn-ea"/>
                <a:cs typeface="+mn-cs"/>
              </a:rPr>
              <a:t>Synthetic cannabinoids are not structurally similar </a:t>
            </a:r>
            <a:r>
              <a:rPr lang="en-US" sz="1000" kern="1200" dirty="0" smtClean="0">
                <a:solidFill>
                  <a:schemeClr val="tx1"/>
                </a:solidFill>
                <a:latin typeface="+mn-lt"/>
                <a:ea typeface="+mn-ea"/>
                <a:cs typeface="+mn-cs"/>
              </a:rPr>
              <a:t>to THC, but have essentially the same effect profile</a:t>
            </a:r>
            <a:r>
              <a:rPr lang="en-US" sz="1000" kern="1200" baseline="0" dirty="0" smtClean="0">
                <a:solidFill>
                  <a:schemeClr val="tx1"/>
                </a:solidFill>
                <a:latin typeface="+mn-lt"/>
                <a:ea typeface="+mn-ea"/>
                <a:cs typeface="+mn-cs"/>
              </a:rPr>
              <a:t> because like </a:t>
            </a:r>
            <a:r>
              <a:rPr lang="en-US" sz="1000" kern="1200" dirty="0" smtClean="0">
                <a:solidFill>
                  <a:schemeClr val="tx1"/>
                </a:solidFill>
                <a:latin typeface="+mn-lt"/>
                <a:ea typeface="+mn-ea"/>
                <a:cs typeface="+mn-cs"/>
              </a:rPr>
              <a:t>THC, they manage to bind to CB1 and CB2 receptors.  This</a:t>
            </a:r>
            <a:r>
              <a:rPr lang="en-US" sz="1000" kern="1200" baseline="0" dirty="0" smtClean="0">
                <a:solidFill>
                  <a:schemeClr val="tx1"/>
                </a:solidFill>
                <a:latin typeface="+mn-lt"/>
                <a:ea typeface="+mn-ea"/>
                <a:cs typeface="+mn-cs"/>
              </a:rPr>
              <a:t> means the effects, impairments, and experience are similar to THC, which in animals is measured by the “tetrad test,” where lower movement, rigid muscles, lower body temperature, and less pain somehow translate into the human “high” experience.  These effects, however, are seen at a much lower dose of synthetic cannabinoids compared to cannabis</a:t>
            </a:r>
            <a:r>
              <a:rPr lang="en-US" sz="1000" kern="1200" dirty="0" smtClean="0">
                <a:solidFill>
                  <a:schemeClr val="tx1"/>
                </a:solidFill>
                <a:latin typeface="+mn-lt"/>
                <a:ea typeface="+mn-ea"/>
                <a:cs typeface="+mn-cs"/>
              </a:rPr>
              <a:t>.</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Even </a:t>
            </a:r>
            <a:r>
              <a:rPr lang="en-US" sz="1000" kern="1200" baseline="0" dirty="0" smtClean="0">
                <a:solidFill>
                  <a:schemeClr val="tx1"/>
                </a:solidFill>
                <a:latin typeface="+mn-lt"/>
                <a:ea typeface="+mn-ea"/>
                <a:cs typeface="+mn-cs"/>
              </a:rPr>
              <a:t>though the </a:t>
            </a:r>
            <a:r>
              <a:rPr lang="en-US" sz="1000" kern="1200" dirty="0" smtClean="0">
                <a:solidFill>
                  <a:schemeClr val="tx1"/>
                </a:solidFill>
                <a:latin typeface="+mn-lt"/>
                <a:ea typeface="+mn-ea"/>
                <a:cs typeface="+mn-cs"/>
              </a:rPr>
              <a:t>effects don’t seem all that different qualitatively from cannabis, synthetic cannabinoids are much stronger and longer lasting than THC.  That is,</a:t>
            </a:r>
            <a:r>
              <a:rPr lang="en-US" sz="1000" kern="1200" baseline="0" dirty="0" smtClean="0">
                <a:solidFill>
                  <a:schemeClr val="tx1"/>
                </a:solidFill>
                <a:latin typeface="+mn-lt"/>
                <a:ea typeface="+mn-ea"/>
                <a:cs typeface="+mn-cs"/>
              </a:rPr>
              <a:t> even though they use the same brain targets as THC, they do more severe things to those targets.</a:t>
            </a:r>
            <a:r>
              <a:rPr lang="en-US" sz="1000" kern="1200" dirty="0" smtClean="0">
                <a:solidFill>
                  <a:schemeClr val="tx1"/>
                </a:solidFill>
                <a:latin typeface="+mn-lt"/>
                <a:ea typeface="+mn-ea"/>
                <a:cs typeface="+mn-cs"/>
              </a:rPr>
              <a:t>  Synthetic</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cannabinoids have a much higher affinity and potency at the cannabinoid receptors than THC (less needed</a:t>
            </a:r>
            <a:r>
              <a:rPr lang="en-US" sz="1000" kern="1200" baseline="0" dirty="0" smtClean="0">
                <a:solidFill>
                  <a:schemeClr val="tx1"/>
                </a:solidFill>
                <a:latin typeface="+mn-lt"/>
                <a:ea typeface="+mn-ea"/>
                <a:cs typeface="+mn-cs"/>
              </a:rPr>
              <a:t> to get more effect)</a:t>
            </a:r>
            <a:r>
              <a:rPr lang="en-US" sz="1000" kern="1200" dirty="0" smtClean="0">
                <a:solidFill>
                  <a:schemeClr val="tx1"/>
                </a:solidFill>
                <a:latin typeface="+mn-lt"/>
                <a:ea typeface="+mn-ea"/>
                <a:cs typeface="+mn-cs"/>
              </a:rPr>
              <a:t>, they are full agonists (cause full magnitude of effect, whereas THC as a partial agonist causes </a:t>
            </a:r>
            <a:r>
              <a:rPr lang="en-US" sz="1000" kern="1200" baseline="0" dirty="0" smtClean="0">
                <a:solidFill>
                  <a:schemeClr val="tx1"/>
                </a:solidFill>
                <a:latin typeface="+mn-lt"/>
                <a:ea typeface="+mn-ea"/>
                <a:cs typeface="+mn-cs"/>
              </a:rPr>
              <a:t>less effect)</a:t>
            </a:r>
            <a:r>
              <a:rPr lang="en-US" sz="1000" kern="1200" dirty="0" smtClean="0">
                <a:solidFill>
                  <a:schemeClr val="tx1"/>
                </a:solidFill>
                <a:latin typeface="+mn-lt"/>
                <a:ea typeface="+mn-ea"/>
                <a:cs typeface="+mn-cs"/>
              </a:rPr>
              <a:t>, and they have a longer half-life (measure of how long it takes for chemical to be broken down &amp; eliminated), so effects are longer lasting. Some of the compounds also have metabolites (products of break-down</a:t>
            </a:r>
            <a:r>
              <a:rPr lang="en-US" sz="1000" kern="1200" baseline="0" dirty="0" smtClean="0">
                <a:solidFill>
                  <a:schemeClr val="tx1"/>
                </a:solidFill>
                <a:latin typeface="+mn-lt"/>
                <a:ea typeface="+mn-ea"/>
                <a:cs typeface="+mn-cs"/>
              </a:rPr>
              <a:t>)</a:t>
            </a:r>
            <a:r>
              <a:rPr lang="en-US" sz="1000" kern="1200" dirty="0" smtClean="0">
                <a:solidFill>
                  <a:schemeClr val="tx1"/>
                </a:solidFill>
                <a:latin typeface="+mn-lt"/>
                <a:ea typeface="+mn-ea"/>
                <a:cs typeface="+mn-cs"/>
              </a:rPr>
              <a:t> that are themselves psychoactive, so even as the compounds are broken down, the high lasts. </a:t>
            </a:r>
            <a:r>
              <a:rPr lang="en-US" sz="1000" kern="1200" baseline="0" dirty="0" smtClean="0">
                <a:solidFill>
                  <a:schemeClr val="tx1"/>
                </a:solidFill>
                <a:latin typeface="+mn-lt"/>
                <a:ea typeface="+mn-ea"/>
                <a:cs typeface="+mn-cs"/>
              </a:rPr>
              <a:t> T</a:t>
            </a:r>
            <a:r>
              <a:rPr lang="en-US" sz="1000" kern="1200" dirty="0" smtClean="0">
                <a:solidFill>
                  <a:schemeClr val="tx1"/>
                </a:solidFill>
                <a:latin typeface="+mn-lt"/>
                <a:ea typeface="+mn-ea"/>
                <a:cs typeface="+mn-cs"/>
              </a:rPr>
              <a:t>ogether, this means that even though the desired effects might be qualitatively similar to cannabis, they might be overwhelming,</a:t>
            </a:r>
            <a:r>
              <a:rPr lang="en-US" sz="1000" kern="1200" baseline="0" dirty="0" smtClean="0">
                <a:solidFill>
                  <a:schemeClr val="tx1"/>
                </a:solidFill>
                <a:latin typeface="+mn-lt"/>
                <a:ea typeface="+mn-ea"/>
                <a:cs typeface="+mn-cs"/>
              </a:rPr>
              <a:t> and</a:t>
            </a:r>
            <a:r>
              <a:rPr lang="en-US" sz="1000" kern="1200" dirty="0" smtClean="0">
                <a:solidFill>
                  <a:schemeClr val="tx1"/>
                </a:solidFill>
                <a:latin typeface="+mn-lt"/>
                <a:ea typeface="+mn-ea"/>
                <a:cs typeface="+mn-cs"/>
              </a:rPr>
              <a:t> the likelihood and prevalence of adverse effects is increased. Possible</a:t>
            </a:r>
            <a:r>
              <a:rPr lang="en-US" sz="1000" kern="1200" baseline="0" dirty="0" smtClean="0">
                <a:solidFill>
                  <a:schemeClr val="tx1"/>
                </a:solidFill>
                <a:latin typeface="+mn-lt"/>
                <a:ea typeface="+mn-ea"/>
                <a:cs typeface="+mn-cs"/>
              </a:rPr>
              <a:t> adverse effects include s</a:t>
            </a:r>
            <a:r>
              <a:rPr lang="en-US" sz="1000" dirty="0" smtClean="0"/>
              <a:t>eizures, anxiety, agitation, memory changes, sedation, confusion,</a:t>
            </a:r>
            <a:r>
              <a:rPr lang="en-US" sz="1000" baseline="0" dirty="0" smtClean="0"/>
              <a:t> and increased risk of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psychosis.</a:t>
            </a:r>
          </a:p>
          <a:p>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REFERENCES:</a:t>
            </a:r>
            <a:endParaRPr lang="en-US" sz="10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(1) Seely, K. a, Lapoint, J., Moran, J. H., &amp; Fattore, L. (2012). Spice drugs are more than harmless herbal blends: a review of the pharmacology and toxicology of synthetic cannabinoids. </a:t>
            </a:r>
            <a:r>
              <a:rPr lang="en-US" sz="1000" i="1" kern="1200" dirty="0" smtClean="0">
                <a:solidFill>
                  <a:schemeClr val="tx1"/>
                </a:solidFill>
                <a:latin typeface="+mn-lt"/>
                <a:ea typeface="+mn-ea"/>
                <a:cs typeface="+mn-cs"/>
              </a:rPr>
              <a:t>Progress in neuro-psychopharmacology &amp; biological psychiatry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39</a:t>
            </a:r>
            <a:r>
              <a:rPr lang="en-US" sz="1000" kern="1200" dirty="0" smtClean="0">
                <a:solidFill>
                  <a:schemeClr val="tx1"/>
                </a:solidFill>
                <a:latin typeface="+mn-lt"/>
                <a:ea typeface="+mn-ea"/>
                <a:cs typeface="+mn-cs"/>
              </a:rPr>
              <a:t>(2), 234-43.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(2) Fattore, L., &amp; Fratta, W. (2011). Beyond THC: The New Generation of Cannabinoid Designer Drugs. </a:t>
            </a:r>
            <a:r>
              <a:rPr lang="en-US" sz="1000" i="1" kern="1200" dirty="0" smtClean="0">
                <a:solidFill>
                  <a:schemeClr val="tx1"/>
                </a:solidFill>
                <a:latin typeface="+mn-lt"/>
                <a:ea typeface="+mn-ea"/>
                <a:cs typeface="+mn-cs"/>
              </a:rPr>
              <a:t>Frontiers in Behavioral Neuroscience</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5</a:t>
            </a:r>
            <a:r>
              <a:rPr lang="en-US" sz="1000" kern="1200" dirty="0" smtClean="0">
                <a:solidFill>
                  <a:schemeClr val="tx1"/>
                </a:solidFill>
                <a:latin typeface="+mn-lt"/>
                <a:ea typeface="+mn-ea"/>
                <a:cs typeface="+mn-cs"/>
              </a:rPr>
              <a:t>(September), 60.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(3) Rosenbaum, C. D., Carreiro, S. P., &amp; Babu, K. M. (2012). Here today, gone tomorrow…and back again? A review of herbal marijuana alternatives (K2, Spice), synthetic cathinones (bath salts), kratom, Salvia divinorum, methoxetamine, and piperazines. </a:t>
            </a:r>
            <a:r>
              <a:rPr lang="en-US" sz="1000" i="1" kern="1200" dirty="0" smtClean="0">
                <a:solidFill>
                  <a:schemeClr val="tx1"/>
                </a:solidFill>
                <a:latin typeface="+mn-lt"/>
                <a:ea typeface="+mn-ea"/>
                <a:cs typeface="+mn-cs"/>
              </a:rPr>
              <a:t>Journal of Medical Toxicology : Official Journal of the American College of Medical Toxicology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8</a:t>
            </a:r>
            <a:r>
              <a:rPr lang="en-US" sz="1000" kern="1200" dirty="0" smtClean="0">
                <a:solidFill>
                  <a:schemeClr val="tx1"/>
                </a:solidFill>
                <a:latin typeface="+mn-lt"/>
                <a:ea typeface="+mn-ea"/>
                <a:cs typeface="+mn-cs"/>
              </a:rPr>
              <a:t>(1), 15-32.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(4) Vardakou, I., Pistos, C., &amp; Spiliopoulou, C. (2010). Spice drugs as a new trend: mode of action, identification and legislation. </a:t>
            </a:r>
            <a:r>
              <a:rPr lang="en-US" sz="1000" i="1" kern="1200" dirty="0" smtClean="0">
                <a:solidFill>
                  <a:schemeClr val="tx1"/>
                </a:solidFill>
                <a:latin typeface="+mn-lt"/>
                <a:ea typeface="+mn-ea"/>
                <a:cs typeface="+mn-cs"/>
              </a:rPr>
              <a:t>Toxicology Letters</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197</a:t>
            </a:r>
            <a:r>
              <a:rPr lang="en-US" sz="1000" kern="1200" dirty="0" smtClean="0">
                <a:solidFill>
                  <a:schemeClr val="tx1"/>
                </a:solidFill>
                <a:latin typeface="+mn-lt"/>
                <a:ea typeface="+mn-ea"/>
                <a:cs typeface="+mn-cs"/>
              </a:rPr>
              <a:t>(3), 157-62. </a:t>
            </a:r>
          </a:p>
          <a:p>
            <a:endParaRPr lang="en-US" sz="1000" dirty="0"/>
          </a:p>
        </p:txBody>
      </p:sp>
      <p:sp>
        <p:nvSpPr>
          <p:cNvPr id="4" name="Slide Number Placeholder 3"/>
          <p:cNvSpPr>
            <a:spLocks noGrp="1"/>
          </p:cNvSpPr>
          <p:nvPr>
            <p:ph type="sldNum" sz="quarter" idx="10"/>
          </p:nvPr>
        </p:nvSpPr>
        <p:spPr/>
        <p:txBody>
          <a:bodyPr/>
          <a:lstStyle/>
          <a:p>
            <a:fld id="{35C85D73-AC84-8F47-87A0-1261F060EA60}"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This slide provides a word of caution about a recent report that showed a new type of synthetic cannabinoid.  Unlike</a:t>
            </a:r>
            <a:r>
              <a:rPr lang="en-US" sz="1000" kern="1200" baseline="0" dirty="0" smtClean="0">
                <a:solidFill>
                  <a:schemeClr val="tx1"/>
                </a:solidFill>
                <a:latin typeface="+mn-lt"/>
                <a:ea typeface="+mn-ea"/>
                <a:cs typeface="+mn-cs"/>
              </a:rPr>
              <a:t> the previous generation we just talked about, t</a:t>
            </a:r>
            <a:r>
              <a:rPr lang="en-US" sz="1000" kern="1200" dirty="0" smtClean="0">
                <a:solidFill>
                  <a:schemeClr val="tx1"/>
                </a:solidFill>
                <a:latin typeface="+mn-lt"/>
                <a:ea typeface="+mn-ea"/>
                <a:cs typeface="+mn-cs"/>
              </a:rPr>
              <a:t>his compound doesn’t itself</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bind to the CB1 receptor, but rather inhibits the enzyme that deactivates endocannabinoids (the body’s own</a:t>
            </a:r>
            <a:r>
              <a:rPr lang="en-US" sz="1000" kern="1200" baseline="0" dirty="0" smtClean="0">
                <a:solidFill>
                  <a:schemeClr val="tx1"/>
                </a:solidFill>
                <a:latin typeface="+mn-lt"/>
                <a:ea typeface="+mn-ea"/>
                <a:cs typeface="+mn-cs"/>
              </a:rPr>
              <a:t> cannabinoid transmitters, anandamide and 2AG)</a:t>
            </a:r>
            <a:r>
              <a:rPr lang="en-US" sz="1000" kern="1200" dirty="0" smtClean="0">
                <a:solidFill>
                  <a:schemeClr val="tx1"/>
                </a:solidFill>
                <a:latin typeface="+mn-lt"/>
                <a:ea typeface="+mn-ea"/>
                <a:cs typeface="+mn-cs"/>
              </a:rPr>
              <a:t>, so levels that are naturally produced by your body stay elevated. Unlike direct</a:t>
            </a:r>
            <a:r>
              <a:rPr lang="en-US" sz="1000" kern="1200" baseline="0" dirty="0" smtClean="0">
                <a:solidFill>
                  <a:schemeClr val="tx1"/>
                </a:solidFill>
                <a:latin typeface="+mn-lt"/>
                <a:ea typeface="+mn-ea"/>
                <a:cs typeface="+mn-cs"/>
              </a:rPr>
              <a:t> CB receptor activation, the consequences of this mechanism have not been investigated.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Another</a:t>
            </a:r>
            <a:r>
              <a:rPr lang="en-US" sz="1000" kern="1200" baseline="0" dirty="0" smtClean="0">
                <a:solidFill>
                  <a:schemeClr val="tx1"/>
                </a:solidFill>
                <a:latin typeface="+mn-lt"/>
                <a:ea typeface="+mn-ea"/>
                <a:cs typeface="+mn-cs"/>
              </a:rPr>
              <a:t> thing the study found </a:t>
            </a:r>
            <a:r>
              <a:rPr lang="en-US" sz="1000" kern="1200" dirty="0" smtClean="0">
                <a:solidFill>
                  <a:schemeClr val="tx1"/>
                </a:solidFill>
                <a:latin typeface="+mn-lt"/>
                <a:ea typeface="+mn-ea"/>
                <a:cs typeface="+mn-cs"/>
              </a:rPr>
              <a:t>was that one of the packets contained this new URB compound along with a cathinone, and they interacted and formed a whole OTHER compound, whose psychoactive profile we can’t even begin to fathom.</a:t>
            </a:r>
          </a:p>
          <a:p>
            <a:endParaRPr lang="en-US" sz="1000" dirty="0" smtClean="0"/>
          </a:p>
          <a:p>
            <a:r>
              <a:rPr lang="en-US" sz="1000" b="1" u="none" dirty="0" smtClean="0"/>
              <a:t>REFERENCE:</a:t>
            </a:r>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Uchiyama, N., Kawamura, M., Kikura-Hanajiri, R., &amp; Goda, Y. (2013). URB-754: A new class of designer drug and 12 synthetic cannabinoids detected in illegal products. </a:t>
            </a:r>
            <a:r>
              <a:rPr lang="en-US" sz="1000" i="1" kern="1200" dirty="0" smtClean="0">
                <a:solidFill>
                  <a:schemeClr val="tx1"/>
                </a:solidFill>
                <a:latin typeface="+mn-lt"/>
                <a:ea typeface="+mn-ea"/>
                <a:cs typeface="+mn-cs"/>
              </a:rPr>
              <a:t>Forensic science international</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227</a:t>
            </a:r>
            <a:r>
              <a:rPr lang="en-US" sz="1000" kern="1200" dirty="0" smtClean="0">
                <a:solidFill>
                  <a:schemeClr val="tx1"/>
                </a:solidFill>
                <a:latin typeface="+mn-lt"/>
                <a:ea typeface="+mn-ea"/>
                <a:cs typeface="+mn-cs"/>
              </a:rPr>
              <a:t>(1-3), 21–32. </a:t>
            </a:r>
            <a:endParaRPr lang="en-US" sz="1000" dirty="0"/>
          </a:p>
        </p:txBody>
      </p:sp>
      <p:sp>
        <p:nvSpPr>
          <p:cNvPr id="4" name="Slide Number Placeholder 3"/>
          <p:cNvSpPr>
            <a:spLocks noGrp="1"/>
          </p:cNvSpPr>
          <p:nvPr>
            <p:ph type="sldNum" sz="quarter" idx="10"/>
          </p:nvPr>
        </p:nvSpPr>
        <p:spPr/>
        <p:txBody>
          <a:bodyPr/>
          <a:lstStyle/>
          <a:p>
            <a:fld id="{35C85D73-AC84-8F47-87A0-1261F060EA60}"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Neurobiological</a:t>
            </a:r>
            <a:r>
              <a:rPr lang="en-US" sz="1000" kern="1200" baseline="0" dirty="0" smtClean="0">
                <a:solidFill>
                  <a:schemeClr val="tx1"/>
                </a:solidFill>
                <a:latin typeface="+mn-lt"/>
                <a:ea typeface="+mn-ea"/>
                <a:cs typeface="+mn-cs"/>
              </a:rPr>
              <a:t> c</a:t>
            </a:r>
            <a:r>
              <a:rPr lang="en-US" sz="1000" kern="1200" dirty="0" smtClean="0">
                <a:solidFill>
                  <a:schemeClr val="tx1"/>
                </a:solidFill>
                <a:latin typeface="+mn-lt"/>
                <a:ea typeface="+mn-ea"/>
                <a:cs typeface="+mn-cs"/>
              </a:rPr>
              <a:t>oncerns of stimulants</a:t>
            </a:r>
            <a:r>
              <a:rPr lang="en-US" sz="1000" kern="1200" baseline="0" dirty="0" smtClean="0">
                <a:solidFill>
                  <a:schemeClr val="tx1"/>
                </a:solidFill>
                <a:latin typeface="+mn-lt"/>
                <a:ea typeface="+mn-ea"/>
                <a:cs typeface="+mn-cs"/>
              </a:rPr>
              <a:t> include </a:t>
            </a:r>
            <a:r>
              <a:rPr lang="en-US" sz="1000" kern="1200" dirty="0" smtClean="0">
                <a:solidFill>
                  <a:schemeClr val="tx1"/>
                </a:solidFill>
                <a:latin typeface="+mn-lt"/>
                <a:ea typeface="+mn-ea"/>
                <a:cs typeface="+mn-cs"/>
              </a:rPr>
              <a:t>addictive potential, physiologic consequences (i.e., physical rather than mental changes), and cognitive effects (mental state while under the influence</a:t>
            </a:r>
            <a:r>
              <a:rPr lang="en-US" sz="1000" kern="1200" baseline="0" dirty="0" smtClean="0">
                <a:solidFill>
                  <a:schemeClr val="tx1"/>
                </a:solidFill>
                <a:latin typeface="+mn-lt"/>
                <a:ea typeface="+mn-ea"/>
                <a:cs typeface="+mn-cs"/>
              </a:rPr>
              <a:t> of the </a:t>
            </a:r>
            <a:r>
              <a:rPr lang="en-US" sz="1000" kern="1200" dirty="0" smtClean="0">
                <a:solidFill>
                  <a:schemeClr val="tx1"/>
                </a:solidFill>
                <a:latin typeface="+mn-lt"/>
                <a:ea typeface="+mn-ea"/>
                <a:cs typeface="+mn-cs"/>
              </a:rPr>
              <a:t>drug and beyond).  Addictive potential matters because even though recreational use is by far the most common pattern, the ‘compulsive’ pursuit of the drug is easy to slip into here, and is a pattern that is much more difficult to manage, so better to avoid (‘compulsive’</a:t>
            </a:r>
            <a:r>
              <a:rPr lang="en-US" sz="1000" kern="1200" baseline="0" dirty="0" smtClean="0">
                <a:solidFill>
                  <a:schemeClr val="tx1"/>
                </a:solidFill>
                <a:latin typeface="+mn-lt"/>
                <a:ea typeface="+mn-ea"/>
                <a:cs typeface="+mn-cs"/>
              </a:rPr>
              <a:t> refers to the urge to do something again and again even if it’s not pleasurable anymore or the person is aware of negative consequences.)</a:t>
            </a:r>
            <a:r>
              <a:rPr lang="en-US" sz="1000" kern="1200" dirty="0" smtClean="0">
                <a:solidFill>
                  <a:schemeClr val="tx1"/>
                </a:solidFill>
                <a:latin typeface="+mn-lt"/>
                <a:ea typeface="+mn-ea"/>
                <a:cs typeface="+mn-cs"/>
              </a:rPr>
              <a:t> Physical changes like</a:t>
            </a:r>
            <a:r>
              <a:rPr lang="en-US" sz="1000" kern="1200" baseline="0" dirty="0" smtClean="0">
                <a:solidFill>
                  <a:schemeClr val="tx1"/>
                </a:solidFill>
                <a:latin typeface="+mn-lt"/>
                <a:ea typeface="+mn-ea"/>
                <a:cs typeface="+mn-cs"/>
              </a:rPr>
              <a:t> blood pressure and heart rate are relevant, because </a:t>
            </a:r>
            <a:r>
              <a:rPr lang="en-US" sz="1000" kern="1200" dirty="0" smtClean="0">
                <a:solidFill>
                  <a:schemeClr val="tx1"/>
                </a:solidFill>
                <a:latin typeface="+mn-lt"/>
                <a:ea typeface="+mn-ea"/>
                <a:cs typeface="+mn-cs"/>
              </a:rPr>
              <a:t>this is what tends to send people to emergency rooms, and users worry about long-term brain damage or “holes in the brain.” Mental state is relevant because it can lead to impulsivity and poor decision making and judgment, which can then lead to risky behaviors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in social settings and other real-world situations. </a:t>
            </a:r>
          </a:p>
          <a:p>
            <a:endParaRPr lang="en-US" sz="1000" dirty="0" smtClean="0"/>
          </a:p>
          <a:p>
            <a:r>
              <a:rPr lang="en-US" sz="1000" dirty="0" smtClean="0"/>
              <a:t>Photo</a:t>
            </a:r>
            <a:r>
              <a:rPr lang="en-US" sz="1000" baseline="0" dirty="0" smtClean="0"/>
              <a:t> credit: Icon Archive beta (www.iconarchive.com), August 2013. </a:t>
            </a:r>
          </a:p>
          <a:p>
            <a:endParaRPr lang="en-US" dirty="0"/>
          </a:p>
        </p:txBody>
      </p:sp>
      <p:sp>
        <p:nvSpPr>
          <p:cNvPr id="4" name="Slide Number Placeholder 3"/>
          <p:cNvSpPr>
            <a:spLocks noGrp="1"/>
          </p:cNvSpPr>
          <p:nvPr>
            <p:ph type="sldNum" sz="quarter" idx="10"/>
          </p:nvPr>
        </p:nvSpPr>
        <p:spPr/>
        <p:txBody>
          <a:bodyPr/>
          <a:lstStyle/>
          <a:p>
            <a:fld id="{35C85D73-AC84-8F47-87A0-1261F060EA60}"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The synapse</a:t>
            </a:r>
            <a:r>
              <a:rPr lang="en-US" sz="1000" kern="1200" baseline="0" dirty="0" smtClean="0">
                <a:solidFill>
                  <a:schemeClr val="tx1"/>
                </a:solidFill>
                <a:latin typeface="+mn-lt"/>
                <a:ea typeface="+mn-ea"/>
                <a:cs typeface="+mn-cs"/>
              </a:rPr>
              <a:t> is the point where two brain cells interact; one releases the neurotransmitter and the other receives it.  The two cells don’t actually touch; there is a physical gap into which the transmitter is released. </a:t>
            </a:r>
            <a:r>
              <a:rPr lang="en-US" sz="1000" kern="1200" baseline="0" dirty="0" smtClean="0">
                <a:solidFill>
                  <a:srgbClr val="FF0000"/>
                </a:solidFill>
                <a:latin typeface="+mn-lt"/>
                <a:ea typeface="+mn-ea"/>
                <a:cs typeface="+mn-cs"/>
              </a:rPr>
              <a:t>Research</a:t>
            </a:r>
            <a:r>
              <a:rPr lang="en-US" sz="1000" kern="1200" baseline="0" dirty="0" smtClean="0">
                <a:solidFill>
                  <a:schemeClr val="tx1"/>
                </a:solidFill>
                <a:latin typeface="+mn-lt"/>
                <a:ea typeface="+mn-ea"/>
                <a:cs typeface="+mn-cs"/>
              </a:rPr>
              <a:t> has </a:t>
            </a:r>
            <a:r>
              <a:rPr lang="en-US" sz="1000" kern="1200" dirty="0" smtClean="0">
                <a:solidFill>
                  <a:schemeClr val="tx1"/>
                </a:solidFill>
                <a:latin typeface="+mn-lt"/>
                <a:ea typeface="+mn-ea"/>
                <a:cs typeface="+mn-cs"/>
              </a:rPr>
              <a:t>shown that classic stimulants </a:t>
            </a:r>
            <a:r>
              <a:rPr lang="en-US" sz="1000" b="0" kern="1200" dirty="0" smtClean="0">
                <a:solidFill>
                  <a:schemeClr val="tx1"/>
                </a:solidFill>
                <a:latin typeface="+mn-lt"/>
                <a:ea typeface="+mn-ea"/>
                <a:cs typeface="+mn-cs"/>
              </a:rPr>
              <a:t>most definitely act on the dopamine synapse and directly</a:t>
            </a:r>
            <a:r>
              <a:rPr lang="en-US" sz="1000" b="0" kern="1200" baseline="0" dirty="0" smtClean="0">
                <a:solidFill>
                  <a:schemeClr val="tx1"/>
                </a:solidFill>
                <a:latin typeface="+mn-lt"/>
                <a:ea typeface="+mn-ea"/>
                <a:cs typeface="+mn-cs"/>
              </a:rPr>
              <a:t> induce the brain “reward” signal</a:t>
            </a:r>
            <a:r>
              <a:rPr lang="en-US" sz="1000" b="0" kern="1200" dirty="0" smtClean="0">
                <a:solidFill>
                  <a:schemeClr val="tx1"/>
                </a:solidFill>
                <a:latin typeface="+mn-lt"/>
                <a:ea typeface="+mn-ea"/>
                <a:cs typeface="+mn-cs"/>
              </a:rPr>
              <a:t>. </a:t>
            </a:r>
            <a:r>
              <a:rPr lang="en-US" sz="1000" kern="1200" dirty="0" smtClean="0">
                <a:solidFill>
                  <a:schemeClr val="tx1"/>
                </a:solidFill>
                <a:latin typeface="+mn-lt"/>
                <a:ea typeface="+mn-ea"/>
                <a:cs typeface="+mn-cs"/>
              </a:rPr>
              <a:t>Amphetamines and cathinones increase dopamine by inducing release from the pre-synaptic cell</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the sending cell); the drugs get into the tip where neurotransmitter is released and cause dopamine to flow out.</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Cocaine and Ritalin work by blocking dopamine from being sucked</a:t>
            </a:r>
            <a:r>
              <a:rPr lang="en-US" sz="1000" kern="1200" baseline="0" dirty="0" smtClean="0">
                <a:solidFill>
                  <a:schemeClr val="tx1"/>
                </a:solidFill>
                <a:latin typeface="+mn-lt"/>
                <a:ea typeface="+mn-ea"/>
                <a:cs typeface="+mn-cs"/>
              </a:rPr>
              <a:t> back into the pre-synaptic cell after release, which is one of the usual ways to stop the signal</a:t>
            </a:r>
            <a:r>
              <a:rPr lang="en-US" sz="1000" kern="1200" dirty="0" smtClean="0">
                <a:solidFill>
                  <a:schemeClr val="tx1"/>
                </a:solidFill>
                <a:latin typeface="+mn-lt"/>
                <a:ea typeface="+mn-ea"/>
                <a:cs typeface="+mn-cs"/>
              </a:rPr>
              <a:t>. That is, after dopamine is released and has</a:t>
            </a:r>
            <a:r>
              <a:rPr lang="en-US" sz="1000" kern="1200" baseline="0" dirty="0" smtClean="0">
                <a:solidFill>
                  <a:schemeClr val="tx1"/>
                </a:solidFill>
                <a:latin typeface="+mn-lt"/>
                <a:ea typeface="+mn-ea"/>
                <a:cs typeface="+mn-cs"/>
              </a:rPr>
              <a:t> had a chance to bind to the receiving (post-synaptic) cell for a while</a:t>
            </a:r>
            <a:r>
              <a:rPr lang="en-US" sz="1000" kern="1200" dirty="0" smtClean="0">
                <a:solidFill>
                  <a:schemeClr val="tx1"/>
                </a:solidFill>
                <a:latin typeface="+mn-lt"/>
                <a:ea typeface="+mn-ea"/>
                <a:cs typeface="+mn-cs"/>
              </a:rPr>
              <a:t>, it is usually recycled back into the sending</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cell through a protein called the dopamine transporter, and this ends the signal. Cocaine and Ritalin block the dopamine transporter, so it can’t take the dopamine back out of the synapse, leaving dopamine to hang around the synapse and continue binding to the receptors, so the reward signal keeps going.</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MDMA,</a:t>
            </a:r>
            <a:r>
              <a:rPr lang="en-US" sz="1000" kern="1200" baseline="0" dirty="0" smtClean="0">
                <a:solidFill>
                  <a:schemeClr val="tx1"/>
                </a:solidFill>
                <a:latin typeface="+mn-lt"/>
                <a:ea typeface="+mn-ea"/>
                <a:cs typeface="+mn-cs"/>
              </a:rPr>
              <a:t> as </a:t>
            </a:r>
            <a:r>
              <a:rPr lang="en-US" sz="1000" kern="1200" dirty="0" smtClean="0">
                <a:solidFill>
                  <a:schemeClr val="tx1"/>
                </a:solidFill>
                <a:latin typeface="+mn-lt"/>
                <a:ea typeface="+mn-ea"/>
                <a:cs typeface="+mn-cs"/>
              </a:rPr>
              <a:t>an amphetamine derivative, works the way other amphetamines do, but has additional effects on the serotonin system (another important neurotransmitter</a:t>
            </a:r>
            <a:r>
              <a:rPr lang="en-US" sz="1000" kern="1200" baseline="0" dirty="0" smtClean="0">
                <a:solidFill>
                  <a:schemeClr val="tx1"/>
                </a:solidFill>
                <a:latin typeface="+mn-lt"/>
                <a:ea typeface="+mn-ea"/>
                <a:cs typeface="+mn-cs"/>
              </a:rPr>
              <a:t>).  Specifically, MDMA </a:t>
            </a:r>
            <a:r>
              <a:rPr lang="en-US" sz="1000" kern="1200" dirty="0" smtClean="0">
                <a:solidFill>
                  <a:schemeClr val="tx1"/>
                </a:solidFill>
                <a:latin typeface="+mn-lt"/>
                <a:ea typeface="+mn-ea"/>
                <a:cs typeface="+mn-cs"/>
              </a:rPr>
              <a:t>releases serotonin and bocks serotonin recycling, similar</a:t>
            </a:r>
            <a:r>
              <a:rPr lang="en-US" sz="1000" kern="1200" baseline="0" dirty="0" smtClean="0">
                <a:solidFill>
                  <a:schemeClr val="tx1"/>
                </a:solidFill>
                <a:latin typeface="+mn-lt"/>
                <a:ea typeface="+mn-ea"/>
                <a:cs typeface="+mn-cs"/>
              </a:rPr>
              <a:t> to what amphetamine and cocaine do for dopamine</a:t>
            </a:r>
            <a:r>
              <a:rPr lang="en-US" sz="1000" kern="1200" dirty="0" smtClean="0">
                <a:solidFill>
                  <a:schemeClr val="tx1"/>
                </a:solidFill>
                <a:latin typeface="+mn-lt"/>
                <a:ea typeface="+mn-ea"/>
                <a:cs typeface="+mn-cs"/>
              </a:rPr>
              <a:t>.  With MDMA, the serotonin effects outweigh</a:t>
            </a:r>
            <a:r>
              <a:rPr lang="en-US" sz="1000" kern="1200" baseline="0" dirty="0" smtClean="0">
                <a:solidFill>
                  <a:schemeClr val="tx1"/>
                </a:solidFill>
                <a:latin typeface="+mn-lt"/>
                <a:ea typeface="+mn-ea"/>
                <a:cs typeface="+mn-cs"/>
              </a:rPr>
              <a:t> the dopamine effects -- </a:t>
            </a:r>
            <a:r>
              <a:rPr lang="en-US" sz="1000" kern="1200" dirty="0" smtClean="0">
                <a:solidFill>
                  <a:schemeClr val="tx1"/>
                </a:solidFill>
                <a:latin typeface="+mn-lt"/>
                <a:ea typeface="+mn-ea"/>
                <a:cs typeface="+mn-cs"/>
              </a:rPr>
              <a:t>that’s why there is less potential for compulsive use:</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animals don’t self-administer it to</a:t>
            </a:r>
            <a:r>
              <a:rPr lang="en-US" sz="1000" kern="1200" baseline="0" dirty="0" smtClean="0">
                <a:solidFill>
                  <a:schemeClr val="tx1"/>
                </a:solidFill>
                <a:latin typeface="+mn-lt"/>
                <a:ea typeface="+mn-ea"/>
                <a:cs typeface="+mn-cs"/>
              </a:rPr>
              <a:t> the same degree</a:t>
            </a:r>
            <a:r>
              <a:rPr lang="en-US" sz="1000" kern="1200" dirty="0" smtClean="0">
                <a:solidFill>
                  <a:schemeClr val="tx1"/>
                </a:solidFill>
                <a:latin typeface="+mn-lt"/>
                <a:ea typeface="+mn-ea"/>
                <a:cs typeface="+mn-cs"/>
              </a:rPr>
              <a:t>.</a:t>
            </a:r>
          </a:p>
          <a:p>
            <a:r>
              <a:rPr lang="en-US" sz="1000" kern="1200" dirty="0" smtClean="0">
                <a:solidFill>
                  <a:schemeClr val="tx1"/>
                </a:solidFill>
                <a:latin typeface="+mn-lt"/>
                <a:ea typeface="+mn-ea"/>
                <a:cs typeface="+mn-cs"/>
              </a:rPr>
              <a:t> </a:t>
            </a:r>
          </a:p>
          <a:p>
            <a:r>
              <a:rPr lang="en-US" sz="1000" b="0" kern="1200" dirty="0" smtClean="0">
                <a:solidFill>
                  <a:schemeClr val="tx1"/>
                </a:solidFill>
                <a:latin typeface="+mn-lt"/>
                <a:ea typeface="+mn-ea"/>
                <a:cs typeface="+mn-cs"/>
              </a:rPr>
              <a:t>These are the classic examples of what stimulants</a:t>
            </a:r>
            <a:r>
              <a:rPr lang="en-US" sz="1000" b="0" kern="1200" baseline="0" dirty="0" smtClean="0">
                <a:solidFill>
                  <a:schemeClr val="tx1"/>
                </a:solidFill>
                <a:latin typeface="+mn-lt"/>
                <a:ea typeface="+mn-ea"/>
                <a:cs typeface="+mn-cs"/>
              </a:rPr>
              <a:t> do</a:t>
            </a:r>
            <a:r>
              <a:rPr lang="en-US" sz="1000" b="0" kern="1200" dirty="0" smtClean="0">
                <a:solidFill>
                  <a:schemeClr val="tx1"/>
                </a:solidFill>
                <a:latin typeface="+mn-lt"/>
                <a:ea typeface="+mn-ea"/>
                <a:cs typeface="+mn-cs"/>
              </a:rPr>
              <a:t>;</a:t>
            </a:r>
            <a:r>
              <a:rPr lang="en-US" sz="1000" b="0" kern="1200" baseline="0" dirty="0" smtClean="0">
                <a:solidFill>
                  <a:schemeClr val="tx1"/>
                </a:solidFill>
                <a:latin typeface="+mn-lt"/>
                <a:ea typeface="+mn-ea"/>
                <a:cs typeface="+mn-cs"/>
              </a:rPr>
              <a:t> </a:t>
            </a:r>
            <a:r>
              <a:rPr lang="en-US" sz="1000" b="0" kern="1200" dirty="0" smtClean="0">
                <a:solidFill>
                  <a:schemeClr val="tx1"/>
                </a:solidFill>
                <a:latin typeface="+mn-lt"/>
                <a:ea typeface="+mn-ea"/>
                <a:cs typeface="+mn-cs"/>
              </a:rPr>
              <a:t>the synthetic</a:t>
            </a:r>
            <a:r>
              <a:rPr lang="en-US" sz="1000" b="0" kern="1200" baseline="0" dirty="0" smtClean="0">
                <a:solidFill>
                  <a:schemeClr val="tx1"/>
                </a:solidFill>
                <a:latin typeface="+mn-lt"/>
                <a:ea typeface="+mn-ea"/>
                <a:cs typeface="+mn-cs"/>
              </a:rPr>
              <a:t> </a:t>
            </a:r>
            <a:r>
              <a:rPr lang="en-US" sz="1000" b="0" kern="1200" dirty="0" smtClean="0">
                <a:solidFill>
                  <a:schemeClr val="tx1"/>
                </a:solidFill>
                <a:latin typeface="+mn-lt"/>
                <a:ea typeface="+mn-ea"/>
                <a:cs typeface="+mn-cs"/>
              </a:rPr>
              <a:t>stimulants are variations on this theme. But, as one paper on research chemicals noted, very subtle structural modifications can yield profoundly different behavioral, neurochemical, and neurotoxicological effects, so we are well advised to do the research on specific chemicals rather than assuming that what applies to the classics applies here, too.</a:t>
            </a:r>
            <a:endParaRPr lang="en-US" sz="10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“Bath salts” are intended to mimic the hallucinogenic and euphoric highs of methamphetamine or cocaine. At lower doses, they’ve also been marketed as a substitute for methylphenidate (Ritalin) to sharpen mental concentration and as an aphrodisiac. Adding to the attraction is the cheap price; a 200-mg package of bath salts—which may be 3 hits—sells for as little as $15 to $20.</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7</a:t>
            </a:fld>
            <a:endParaRPr lang="en-US" dirty="0"/>
          </a:p>
        </p:txBody>
      </p:sp>
    </p:spTree>
    <p:extLst>
      <p:ext uri="{BB962C8B-B14F-4D97-AF65-F5344CB8AC3E}">
        <p14:creationId xmlns:p14="http://schemas.microsoft.com/office/powerpoint/2010/main" val="20465816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In the case of synthetic</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stimulants,</a:t>
            </a:r>
            <a:r>
              <a:rPr lang="en-US" sz="1000" kern="1200" baseline="0" dirty="0" smtClean="0">
                <a:solidFill>
                  <a:schemeClr val="tx1"/>
                </a:solidFill>
                <a:latin typeface="+mn-lt"/>
                <a:ea typeface="+mn-ea"/>
                <a:cs typeface="+mn-cs"/>
              </a:rPr>
              <a:t> much like the classics</a:t>
            </a:r>
            <a:r>
              <a:rPr lang="en-US" sz="1000" kern="1200" dirty="0" smtClean="0">
                <a:solidFill>
                  <a:schemeClr val="tx1"/>
                </a:solidFill>
                <a:latin typeface="+mn-lt"/>
                <a:ea typeface="+mn-ea"/>
                <a:cs typeface="+mn-cs"/>
              </a:rPr>
              <a:t>, research also finds a definite excess of dopamine</a:t>
            </a:r>
            <a:r>
              <a:rPr lang="en-US" sz="1000" kern="1200" baseline="0" dirty="0" smtClean="0">
                <a:solidFill>
                  <a:schemeClr val="tx1"/>
                </a:solidFill>
                <a:latin typeface="+mn-lt"/>
                <a:ea typeface="+mn-ea"/>
                <a:cs typeface="+mn-cs"/>
              </a:rPr>
              <a:t>. A</a:t>
            </a:r>
            <a:r>
              <a:rPr lang="en-US" sz="1000" kern="1200" dirty="0" smtClean="0">
                <a:solidFill>
                  <a:schemeClr val="tx1"/>
                </a:solidFill>
                <a:latin typeface="+mn-lt"/>
                <a:ea typeface="+mn-ea"/>
                <a:cs typeface="+mn-cs"/>
              </a:rPr>
              <a:t>nimals like and will work for these stimulants, which means in humans, there IS a high risk for abuse and addiction with these compounds. That is, the neurochemistry of this class of drugs predicts that even though most users are recreational users, addiction is really easy to fall</a:t>
            </a:r>
            <a:r>
              <a:rPr lang="en-US" sz="1000" kern="1200" baseline="0" dirty="0" smtClean="0">
                <a:solidFill>
                  <a:schemeClr val="tx1"/>
                </a:solidFill>
                <a:latin typeface="+mn-lt"/>
                <a:ea typeface="+mn-ea"/>
                <a:cs typeface="+mn-cs"/>
              </a:rPr>
              <a:t> into here</a:t>
            </a:r>
            <a:r>
              <a:rPr lang="en-US" sz="1000" kern="1200" dirty="0" smtClean="0">
                <a:solidFill>
                  <a:schemeClr val="tx1"/>
                </a:solidFill>
                <a:latin typeface="+mn-lt"/>
                <a:ea typeface="+mn-ea"/>
                <a:cs typeface="+mn-cs"/>
              </a:rPr>
              <a:t>.</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The image at the bottom</a:t>
            </a:r>
            <a:r>
              <a:rPr lang="en-US" sz="1000" kern="1200" baseline="0" dirty="0" smtClean="0">
                <a:solidFill>
                  <a:schemeClr val="tx1"/>
                </a:solidFill>
                <a:latin typeface="+mn-lt"/>
                <a:ea typeface="+mn-ea"/>
                <a:cs typeface="+mn-cs"/>
              </a:rPr>
              <a:t> of the slide helps to explain </a:t>
            </a:r>
            <a:r>
              <a:rPr lang="en-US" sz="1000" kern="1200" dirty="0" smtClean="0">
                <a:solidFill>
                  <a:schemeClr val="tx1"/>
                </a:solidFill>
                <a:latin typeface="+mn-lt"/>
                <a:ea typeface="+mn-ea"/>
                <a:cs typeface="+mn-cs"/>
              </a:rPr>
              <a:t>by analogy how the dopamine excess comes about. Imagine the faucet is the releasing cell, the water is dopamine, and</a:t>
            </a:r>
            <a:r>
              <a:rPr lang="en-US" sz="1000" kern="1200" baseline="0" dirty="0" smtClean="0">
                <a:solidFill>
                  <a:schemeClr val="tx1"/>
                </a:solidFill>
                <a:latin typeface="+mn-lt"/>
                <a:ea typeface="+mn-ea"/>
                <a:cs typeface="+mn-cs"/>
              </a:rPr>
              <a:t> the sink is the synapse</a:t>
            </a:r>
            <a:r>
              <a:rPr lang="en-US" sz="1000" kern="1200" dirty="0" smtClean="0">
                <a:solidFill>
                  <a:schemeClr val="tx1"/>
                </a:solidFill>
                <a:latin typeface="+mn-lt"/>
                <a:ea typeface="+mn-ea"/>
                <a:cs typeface="+mn-cs"/>
              </a:rPr>
              <a:t>.  In the normal brain, dopamine is released at a moderate rate, as-needed.</a:t>
            </a:r>
            <a:r>
              <a:rPr lang="en-US" sz="1000" kern="1200" baseline="0" dirty="0" smtClean="0">
                <a:solidFill>
                  <a:schemeClr val="tx1"/>
                </a:solidFill>
                <a:latin typeface="+mn-lt"/>
                <a:ea typeface="+mn-ea"/>
                <a:cs typeface="+mn-cs"/>
              </a:rPr>
              <a:t>  As discussed, cocaine prevents the dopamine from getting back out of the synapse (sink) after release, creating an excess.  Likewise, methamphetamine causes an excess, this time by cranking up the release.  Synthetic stimulants crank up dopamine release AND block removal, so a massive excess comes about very quickly.</a:t>
            </a:r>
            <a:endParaRPr lang="en-US" sz="10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35C85D73-AC84-8F47-87A0-1261F060EA60}"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kern="1200" baseline="0" dirty="0" smtClean="0">
                <a:solidFill>
                  <a:schemeClr val="tx1"/>
                </a:solidFill>
                <a:latin typeface="+mn-lt"/>
                <a:ea typeface="+mn-ea"/>
                <a:cs typeface="+mn-cs"/>
              </a:rPr>
              <a:t>Cathinones block transporters </a:t>
            </a:r>
            <a:r>
              <a:rPr lang="en-US" sz="1000" kern="1200" dirty="0" smtClean="0">
                <a:solidFill>
                  <a:schemeClr val="tx1"/>
                </a:solidFill>
                <a:latin typeface="+mn-lt"/>
                <a:ea typeface="+mn-ea"/>
                <a:cs typeface="+mn-cs"/>
              </a:rPr>
              <a:t>(the protein responsible</a:t>
            </a:r>
            <a:r>
              <a:rPr lang="en-US" sz="1000" kern="1200" baseline="0" dirty="0" smtClean="0">
                <a:solidFill>
                  <a:schemeClr val="tx1"/>
                </a:solidFill>
                <a:latin typeface="+mn-lt"/>
                <a:ea typeface="+mn-ea"/>
                <a:cs typeface="+mn-cs"/>
              </a:rPr>
              <a:t> for getting the transmitter back out of the synapse to stop the signal) AND cause transmitter release, as well.  Aside from dopamine, which mediates the “reward” effects here, stimulants also affect two other neurotransmitter systems: serotonin and norepinephrine.  Serotonin mediates the touchy-feely effects and norepinephrine the fight-or-flight response/“speedy” effects.</a:t>
            </a:r>
            <a:r>
              <a:rPr lang="en-US" sz="1000" kern="1200" dirty="0" smtClean="0">
                <a:solidFill>
                  <a:schemeClr val="tx1"/>
                </a:solidFill>
                <a:latin typeface="+mn-lt"/>
                <a:ea typeface="+mn-ea"/>
                <a:cs typeface="+mn-cs"/>
              </a:rPr>
              <a:t> Each of these</a:t>
            </a:r>
            <a:r>
              <a:rPr lang="en-US" sz="1000" kern="1200" baseline="0" dirty="0" smtClean="0">
                <a:solidFill>
                  <a:schemeClr val="tx1"/>
                </a:solidFill>
                <a:latin typeface="+mn-lt"/>
                <a:ea typeface="+mn-ea"/>
                <a:cs typeface="+mn-cs"/>
              </a:rPr>
              <a:t> neurotransmitters has its own transporter that takes it back out of the synapse after release: the dopamine transporter (</a:t>
            </a:r>
            <a:r>
              <a:rPr lang="en-US" sz="1000" b="1" kern="1200" baseline="0" dirty="0" smtClean="0">
                <a:solidFill>
                  <a:schemeClr val="tx1"/>
                </a:solidFill>
                <a:latin typeface="+mn-lt"/>
                <a:ea typeface="+mn-ea"/>
                <a:cs typeface="+mn-cs"/>
              </a:rPr>
              <a:t>DAT</a:t>
            </a:r>
            <a:r>
              <a:rPr lang="en-US" sz="1000" kern="1200" baseline="0" dirty="0" smtClean="0">
                <a:solidFill>
                  <a:schemeClr val="tx1"/>
                </a:solidFill>
                <a:latin typeface="+mn-lt"/>
                <a:ea typeface="+mn-ea"/>
                <a:cs typeface="+mn-cs"/>
              </a:rPr>
              <a:t>), the serotonin transporter (</a:t>
            </a:r>
            <a:r>
              <a:rPr lang="en-US" sz="1000" b="1" kern="1200" baseline="0" dirty="0" smtClean="0">
                <a:solidFill>
                  <a:schemeClr val="tx1"/>
                </a:solidFill>
                <a:latin typeface="+mn-lt"/>
                <a:ea typeface="+mn-ea"/>
                <a:cs typeface="+mn-cs"/>
              </a:rPr>
              <a:t>SERT</a:t>
            </a:r>
            <a:r>
              <a:rPr lang="en-US" sz="1000" kern="1200" baseline="0" dirty="0" smtClean="0">
                <a:solidFill>
                  <a:schemeClr val="tx1"/>
                </a:solidFill>
                <a:latin typeface="+mn-lt"/>
                <a:ea typeface="+mn-ea"/>
                <a:cs typeface="+mn-cs"/>
              </a:rPr>
              <a:t>), and the norepinephrine transporter (</a:t>
            </a:r>
            <a:r>
              <a:rPr lang="en-US" sz="1000" b="1" kern="1200" baseline="0" dirty="0" smtClean="0">
                <a:solidFill>
                  <a:schemeClr val="tx1"/>
                </a:solidFill>
                <a:latin typeface="+mn-lt"/>
                <a:ea typeface="+mn-ea"/>
                <a:cs typeface="+mn-cs"/>
              </a:rPr>
              <a:t>NET</a:t>
            </a:r>
            <a:r>
              <a:rPr lang="en-US" sz="1000" kern="1200" baseline="0" dirty="0" smtClean="0">
                <a:solidFill>
                  <a:schemeClr val="tx1"/>
                </a:solidFill>
                <a:latin typeface="+mn-lt"/>
                <a:ea typeface="+mn-ea"/>
                <a:cs typeface="+mn-cs"/>
              </a:rPr>
              <a:t>).  </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The point of this slide is that research has looked at how well different cathinones block transporters and/or cause release. Based on this, we can get </a:t>
            </a:r>
            <a:r>
              <a:rPr lang="en-US" sz="1000" b="0" kern="1200" dirty="0" smtClean="0">
                <a:solidFill>
                  <a:schemeClr val="tx1"/>
                </a:solidFill>
                <a:latin typeface="+mn-lt"/>
                <a:ea typeface="+mn-ea"/>
                <a:cs typeface="+mn-cs"/>
              </a:rPr>
              <a:t>some clues about what the experience</a:t>
            </a:r>
            <a:r>
              <a:rPr lang="en-US" sz="1000" b="0" kern="1200" baseline="0" dirty="0" smtClean="0">
                <a:solidFill>
                  <a:schemeClr val="tx1"/>
                </a:solidFill>
                <a:latin typeface="+mn-lt"/>
                <a:ea typeface="+mn-ea"/>
                <a:cs typeface="+mn-cs"/>
              </a:rPr>
              <a:t> and/or potential for abuse</a:t>
            </a:r>
            <a:r>
              <a:rPr lang="en-US" sz="1000" b="0" kern="1200" dirty="0" smtClean="0">
                <a:solidFill>
                  <a:schemeClr val="tx1"/>
                </a:solidFill>
                <a:latin typeface="+mn-lt"/>
                <a:ea typeface="+mn-ea"/>
                <a:cs typeface="+mn-cs"/>
              </a:rPr>
              <a:t> is going to be.</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Starting</a:t>
            </a:r>
            <a:r>
              <a:rPr lang="en-US" sz="1000" kern="1200" baseline="0" dirty="0" smtClean="0">
                <a:solidFill>
                  <a:schemeClr val="tx1"/>
                </a:solidFill>
                <a:latin typeface="+mn-lt"/>
                <a:ea typeface="+mn-ea"/>
                <a:cs typeface="+mn-cs"/>
              </a:rPr>
              <a:t> with the dopamine transporter (the classic target of cocaine), t</a:t>
            </a:r>
            <a:r>
              <a:rPr lang="en-US" sz="1000" kern="1200" dirty="0" smtClean="0">
                <a:solidFill>
                  <a:schemeClr val="tx1"/>
                </a:solidFill>
                <a:latin typeface="+mn-lt"/>
                <a:ea typeface="+mn-ea"/>
                <a:cs typeface="+mn-cs"/>
              </a:rPr>
              <a:t>he rank is that MDPV and pyrovalerone have MUCH higher affinity (affinity = how tightly it binds) than even cocaine, along with amphetamine and methamphetamine (MA), and methcathinone, which in turn have higher affinities than mephedrone and most of the other cathinones, which in turn have higher affinities than cathinone itself, along with the etactogens, MDMA and MBDB.</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The latter have more effects on the serotonin system than the dopamine system, and this is reflected by their rank at SERT: MDEA and MDMA are the best at blocking here, followed by cocaine, mephedrone, and some others, all of which have much higher affinity than any of the rest of the compounds, so these </a:t>
            </a:r>
            <a:r>
              <a:rPr lang="en-US" sz="1000" b="0" kern="1200" dirty="0" smtClean="0">
                <a:solidFill>
                  <a:schemeClr val="tx1"/>
                </a:solidFill>
                <a:latin typeface="+mn-lt"/>
                <a:ea typeface="+mn-ea"/>
                <a:cs typeface="+mn-cs"/>
              </a:rPr>
              <a:t>tend to be grouped together as having ecstasy-like effects.</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Regarding norepinephrine,</a:t>
            </a:r>
            <a:r>
              <a:rPr lang="en-US" sz="1000" kern="1200" baseline="0" dirty="0" smtClean="0">
                <a:solidFill>
                  <a:schemeClr val="tx1"/>
                </a:solidFill>
                <a:latin typeface="+mn-lt"/>
                <a:ea typeface="+mn-ea"/>
                <a:cs typeface="+mn-cs"/>
              </a:rPr>
              <a:t> the system responsible for the fight/flight response, MDPV</a:t>
            </a:r>
            <a:r>
              <a:rPr lang="en-US" sz="1000" kern="1200" dirty="0" smtClean="0">
                <a:solidFill>
                  <a:schemeClr val="tx1"/>
                </a:solidFill>
                <a:latin typeface="+mn-lt"/>
                <a:ea typeface="+mn-ea"/>
                <a:cs typeface="+mn-cs"/>
              </a:rPr>
              <a:t> again has the highest affinity, which is even higher than that of amphetamine, methamphetamine, and methcathinone, which is higher than cathinone, mephedrone, which is higher than MDMA and cocaine, and so forth, </a:t>
            </a:r>
            <a:r>
              <a:rPr lang="en-US" sz="1000" b="0" kern="1200" dirty="0" smtClean="0">
                <a:solidFill>
                  <a:schemeClr val="tx1"/>
                </a:solidFill>
                <a:latin typeface="+mn-lt"/>
                <a:ea typeface="+mn-ea"/>
                <a:cs typeface="+mn-cs"/>
              </a:rPr>
              <a:t>so we can start to get some idea of which compounds are going to induce the greatest speediness and effects</a:t>
            </a:r>
            <a:r>
              <a:rPr lang="en-US" sz="1000" b="0" kern="1200" baseline="0" dirty="0" smtClean="0">
                <a:solidFill>
                  <a:schemeClr val="tx1"/>
                </a:solidFill>
                <a:latin typeface="+mn-lt"/>
                <a:ea typeface="+mn-ea"/>
                <a:cs typeface="+mn-cs"/>
              </a:rPr>
              <a:t> on heart rate, blood pressure, etc</a:t>
            </a:r>
            <a:r>
              <a:rPr lang="en-US" sz="1000" b="0" kern="1200" dirty="0" smtClean="0">
                <a:solidFill>
                  <a:schemeClr val="tx1"/>
                </a:solidFill>
                <a:latin typeface="+mn-lt"/>
                <a:ea typeface="+mn-ea"/>
                <a:cs typeface="+mn-cs"/>
              </a:rPr>
              <a:t>.</a:t>
            </a:r>
          </a:p>
          <a:p>
            <a:r>
              <a:rPr lang="en-US" sz="1000"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a:t>
            </a:r>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Simmler, L.D., Buser, T.A., Donzelli, M., Schramm, Y., Dieu, L.-H., Huwyler, J., Chaboz, S., et al. (2013). Pharmacological characterization of designer cathinones in vitro. </a:t>
            </a:r>
            <a:r>
              <a:rPr lang="en-US" sz="1000" i="1" kern="1200" dirty="0" smtClean="0">
                <a:solidFill>
                  <a:schemeClr val="tx1"/>
                </a:solidFill>
                <a:latin typeface="+mn-lt"/>
                <a:ea typeface="+mn-ea"/>
                <a:cs typeface="+mn-cs"/>
              </a:rPr>
              <a:t>British journal of pharmacology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168</a:t>
            </a:r>
            <a:r>
              <a:rPr lang="en-US" sz="1000" kern="1200" dirty="0" smtClean="0">
                <a:solidFill>
                  <a:schemeClr val="tx1"/>
                </a:solidFill>
                <a:latin typeface="+mn-lt"/>
                <a:ea typeface="+mn-ea"/>
                <a:cs typeface="+mn-cs"/>
              </a:rPr>
              <a:t>(2), 458-70.</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kern="1200" dirty="0" smtClean="0">
                <a:solidFill>
                  <a:schemeClr val="tx1"/>
                </a:solidFill>
                <a:latin typeface="+mn-lt"/>
                <a:ea typeface="+mn-ea"/>
                <a:cs typeface="+mn-cs"/>
              </a:rPr>
              <a:t>In addition to blocking removal, synthetic cathinones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also manage to release neurotransmitters directly. Here, the best releaser of dopamine is still amphetamine and methamphetamine, but cathinone and methcathinone are good at it too, along with mephedrone and flephedrone, all of which are better at it than MDMA. Note that mephedrone is potent at getting dopamine released, so even though the subjective experience is described as MDMA-like, it </a:t>
            </a:r>
            <a:r>
              <a:rPr lang="en-US" sz="1000" b="0" kern="1200" dirty="0" smtClean="0">
                <a:solidFill>
                  <a:schemeClr val="tx1"/>
                </a:solidFill>
                <a:latin typeface="+mn-lt"/>
                <a:ea typeface="+mn-ea"/>
                <a:cs typeface="+mn-cs"/>
              </a:rPr>
              <a:t>gets more dopamine released than MDMA so has stronger addictive potential.</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In terms of serotonin release, MDMA still reigns supreme, along with a number of other research chemicals.  Note here that amphetamine, methamphetamine, </a:t>
            </a:r>
            <a:r>
              <a:rPr lang="en-US" sz="1000" kern="1200" dirty="0" err="1" smtClean="0">
                <a:solidFill>
                  <a:schemeClr val="tx1"/>
                </a:solidFill>
                <a:latin typeface="+mn-lt"/>
                <a:ea typeface="+mn-ea"/>
                <a:cs typeface="+mn-cs"/>
              </a:rPr>
              <a:t>methcathinone</a:t>
            </a:r>
            <a:r>
              <a:rPr lang="en-US" sz="1000" kern="1200" dirty="0" smtClean="0">
                <a:solidFill>
                  <a:schemeClr val="tx1"/>
                </a:solidFill>
                <a:latin typeface="+mn-lt"/>
                <a:ea typeface="+mn-ea"/>
                <a:cs typeface="+mn-cs"/>
              </a:rPr>
              <a:t>, etc., really don’t have much effect </a:t>
            </a:r>
            <a:r>
              <a:rPr lang="en-US" sz="1000" b="0" kern="1200" dirty="0" smtClean="0">
                <a:solidFill>
                  <a:schemeClr val="tx1"/>
                </a:solidFill>
                <a:latin typeface="+mn-lt"/>
                <a:ea typeface="+mn-ea"/>
                <a:cs typeface="+mn-cs"/>
              </a:rPr>
              <a:t>on serotonin release, that is why they lack entactogenic properties.</a:t>
            </a:r>
          </a:p>
          <a:p>
            <a:r>
              <a:rPr lang="en-US" sz="1000" b="1"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Another thing to note is that pyrovalerone, naphyrone, and MDPV were found to have </a:t>
            </a:r>
            <a:r>
              <a:rPr lang="en-US" sz="1000" u="sng" kern="1200" dirty="0" smtClean="0">
                <a:solidFill>
                  <a:schemeClr val="tx1"/>
                </a:solidFill>
                <a:latin typeface="+mn-lt"/>
                <a:ea typeface="+mn-ea"/>
                <a:cs typeface="+mn-cs"/>
              </a:rPr>
              <a:t>no</a:t>
            </a:r>
            <a:r>
              <a:rPr lang="en-US" sz="1000" kern="1200" dirty="0" smtClean="0">
                <a:solidFill>
                  <a:schemeClr val="tx1"/>
                </a:solidFill>
                <a:latin typeface="+mn-lt"/>
                <a:ea typeface="+mn-ea"/>
                <a:cs typeface="+mn-cs"/>
              </a:rPr>
              <a:t> neurotransmitter releasing action, but that doesn’t mean they have lower abuse liability because they are still the most potent reuptake blockers (i.e., blockers of</a:t>
            </a:r>
            <a:r>
              <a:rPr lang="en-US" sz="1000" kern="1200" baseline="0" dirty="0" smtClean="0">
                <a:solidFill>
                  <a:schemeClr val="tx1"/>
                </a:solidFill>
                <a:latin typeface="+mn-lt"/>
                <a:ea typeface="+mn-ea"/>
                <a:cs typeface="+mn-cs"/>
              </a:rPr>
              <a:t> neurotransmitter removal)</a:t>
            </a:r>
            <a:r>
              <a:rPr lang="en-US" sz="1000" kern="1200" dirty="0" smtClean="0">
                <a:solidFill>
                  <a:schemeClr val="tx1"/>
                </a:solidFill>
                <a:latin typeface="+mn-lt"/>
                <a:ea typeface="+mn-ea"/>
                <a:cs typeface="+mn-cs"/>
              </a:rPr>
              <a:t>, 10 times more so than cocaine.</a:t>
            </a:r>
          </a:p>
          <a:p>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a:t>
            </a:r>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Simmler, L.D., Buser, T.A., Donzelli, M., Schramm, Y., Dieu, L.-H., Huwyler, J., Chaboz, S., et al. (2013). Pharmacological characterization of designer cathinones in vitro. </a:t>
            </a:r>
            <a:r>
              <a:rPr lang="en-US" sz="1000" i="1" kern="1200" dirty="0" smtClean="0">
                <a:solidFill>
                  <a:schemeClr val="tx1"/>
                </a:solidFill>
                <a:latin typeface="+mn-lt"/>
                <a:ea typeface="+mn-ea"/>
                <a:cs typeface="+mn-cs"/>
              </a:rPr>
              <a:t>British journal of pharmacology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168</a:t>
            </a:r>
            <a:r>
              <a:rPr lang="en-US" sz="1000" kern="1200" dirty="0" smtClean="0">
                <a:solidFill>
                  <a:schemeClr val="tx1"/>
                </a:solidFill>
                <a:latin typeface="+mn-lt"/>
                <a:ea typeface="+mn-ea"/>
                <a:cs typeface="+mn-cs"/>
              </a:rPr>
              <a:t>(2), 458–70.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Other notable differences between</a:t>
            </a:r>
            <a:r>
              <a:rPr lang="en-US" sz="1000" kern="1200" baseline="0" dirty="0" smtClean="0">
                <a:solidFill>
                  <a:schemeClr val="tx1"/>
                </a:solidFill>
                <a:latin typeface="+mn-lt"/>
                <a:ea typeface="+mn-ea"/>
                <a:cs typeface="+mn-cs"/>
              </a:rPr>
              <a:t> classic stimulants and synthetic cathinones </a:t>
            </a:r>
            <a:r>
              <a:rPr lang="en-US" sz="1000" kern="1200" dirty="0" smtClean="0">
                <a:solidFill>
                  <a:schemeClr val="tx1"/>
                </a:solidFill>
                <a:latin typeface="+mn-lt"/>
                <a:ea typeface="+mn-ea"/>
                <a:cs typeface="+mn-cs"/>
              </a:rPr>
              <a:t>include the</a:t>
            </a:r>
            <a:r>
              <a:rPr lang="en-US" sz="1000" kern="1200" baseline="0" dirty="0" smtClean="0">
                <a:solidFill>
                  <a:schemeClr val="tx1"/>
                </a:solidFill>
                <a:latin typeface="+mn-lt"/>
                <a:ea typeface="+mn-ea"/>
                <a:cs typeface="+mn-cs"/>
              </a:rPr>
              <a:t> fact that </a:t>
            </a:r>
            <a:r>
              <a:rPr lang="en-US" sz="1000" kern="1200" dirty="0" smtClean="0">
                <a:solidFill>
                  <a:schemeClr val="tx1"/>
                </a:solidFill>
                <a:latin typeface="+mn-lt"/>
                <a:ea typeface="+mn-ea"/>
                <a:cs typeface="+mn-cs"/>
              </a:rPr>
              <a:t>many of these compounds cross the </a:t>
            </a:r>
            <a:r>
              <a:rPr lang="en-US" sz="1000" dirty="0" smtClean="0">
                <a:sym typeface="Wingdings"/>
              </a:rPr>
              <a:t>blood-brain barrier more easily than MDMA (i.e.,</a:t>
            </a:r>
            <a:r>
              <a:rPr lang="en-US" sz="1000" baseline="0" dirty="0" smtClean="0">
                <a:sym typeface="Wingdings"/>
              </a:rPr>
              <a:t> </a:t>
            </a:r>
            <a:r>
              <a:rPr lang="en-US" sz="1000" dirty="0" smtClean="0">
                <a:sym typeface="Wingdings"/>
              </a:rPr>
              <a:t>get into the brain more easily) and have a faster rate of clearance from the brain (they </a:t>
            </a:r>
            <a:r>
              <a:rPr lang="en-US" sz="1000" kern="1200" dirty="0" smtClean="0">
                <a:solidFill>
                  <a:schemeClr val="tx1"/>
                </a:solidFill>
                <a:latin typeface="+mn-lt"/>
                <a:ea typeface="+mn-ea"/>
                <a:cs typeface="+mn-cs"/>
              </a:rPr>
              <a:t>are in and out of the brain faster than MDMA), so there is a greater potential for repeated binge use. Body temperature is affected differently from MDMA, </a:t>
            </a:r>
            <a:r>
              <a:rPr lang="en-US" sz="1000" b="0" kern="1200" dirty="0" smtClean="0">
                <a:solidFill>
                  <a:schemeClr val="tx1"/>
                </a:solidFill>
                <a:latin typeface="+mn-lt"/>
                <a:ea typeface="+mn-ea"/>
                <a:cs typeface="+mn-cs"/>
              </a:rPr>
              <a:t>so you can’t necessarily use the same harm reduction measures you would in the case of MDMA. </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Finally, there was a study that showed self-administration of MDPV by animals was greater than even methamphetamine, so this is something to pay close attention to because we know a lot about</a:t>
            </a:r>
            <a:r>
              <a:rPr lang="en-US" sz="1000" kern="1200" baseline="0" dirty="0" smtClean="0">
                <a:solidFill>
                  <a:schemeClr val="tx1"/>
                </a:solidFill>
                <a:latin typeface="+mn-lt"/>
                <a:ea typeface="+mn-ea"/>
                <a:cs typeface="+mn-cs"/>
              </a:rPr>
              <a:t> the addiction potential of methamphetamine.</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a:t>
            </a:r>
            <a:endParaRPr lang="en-US" sz="1000" b="0" u="none"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0" u="none" kern="1200" dirty="0" smtClean="0">
                <a:solidFill>
                  <a:schemeClr val="tx1"/>
                </a:solidFill>
                <a:latin typeface="+mn-lt"/>
                <a:ea typeface="+mn-ea"/>
                <a:cs typeface="+mn-cs"/>
              </a:rPr>
              <a:t>Shortall</a:t>
            </a:r>
            <a:r>
              <a:rPr lang="en-US" sz="1000" kern="1200" dirty="0" smtClean="0">
                <a:solidFill>
                  <a:schemeClr val="tx1"/>
                </a:solidFill>
                <a:latin typeface="+mn-lt"/>
                <a:ea typeface="+mn-ea"/>
                <a:cs typeface="+mn-cs"/>
              </a:rPr>
              <a:t>, S.E., Green, A.R., Swift, K.M., Fone, K.C.F., &amp; King, M.V. (2013). Differential effects of cathinone compounds and MDMA on body temperature in the rat, and pharmacological characterization of mephedrone-induced hypothermia. </a:t>
            </a:r>
            <a:r>
              <a:rPr lang="en-US" sz="1000" i="1" kern="1200" dirty="0" smtClean="0">
                <a:solidFill>
                  <a:schemeClr val="tx1"/>
                </a:solidFill>
                <a:latin typeface="+mn-lt"/>
                <a:ea typeface="+mn-ea"/>
                <a:cs typeface="+mn-cs"/>
              </a:rPr>
              <a:t>British Journal of Pharmacology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168</a:t>
            </a:r>
            <a:r>
              <a:rPr lang="en-US" sz="1000" kern="1200" dirty="0" smtClean="0">
                <a:solidFill>
                  <a:schemeClr val="tx1"/>
                </a:solidFill>
                <a:latin typeface="+mn-lt"/>
                <a:ea typeface="+mn-ea"/>
                <a:cs typeface="+mn-cs"/>
              </a:rPr>
              <a:t>(4), 966-77. </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Aside from addictive potential and effects on the brain, another thing worth mentioning is the physiological aspect, i.e., what happens below the neck.</a:t>
            </a:r>
            <a:r>
              <a:rPr lang="en-US" sz="1000" kern="1200" baseline="0" dirty="0" smtClean="0">
                <a:solidFill>
                  <a:schemeClr val="tx1"/>
                </a:solidFill>
                <a:latin typeface="+mn-lt"/>
                <a:ea typeface="+mn-ea"/>
                <a:cs typeface="+mn-cs"/>
              </a:rPr>
              <a:t>  These effects, which include changes in heart rate, blood pressure, activity, and body temperature,</a:t>
            </a:r>
            <a:r>
              <a:rPr lang="en-US" sz="1000" kern="1200" dirty="0" smtClean="0">
                <a:solidFill>
                  <a:schemeClr val="tx1"/>
                </a:solidFill>
                <a:latin typeface="+mn-lt"/>
                <a:ea typeface="+mn-ea"/>
                <a:cs typeface="+mn-cs"/>
              </a:rPr>
              <a:t> have to do</a:t>
            </a:r>
            <a:r>
              <a:rPr lang="en-US" sz="1000" kern="1200" baseline="0" dirty="0" smtClean="0">
                <a:solidFill>
                  <a:schemeClr val="tx1"/>
                </a:solidFill>
                <a:latin typeface="+mn-lt"/>
                <a:ea typeface="+mn-ea"/>
                <a:cs typeface="+mn-cs"/>
              </a:rPr>
              <a:t> with </a:t>
            </a:r>
            <a:r>
              <a:rPr lang="en-US" sz="1000" kern="1200" dirty="0" smtClean="0">
                <a:solidFill>
                  <a:schemeClr val="tx1"/>
                </a:solidFill>
                <a:latin typeface="+mn-lt"/>
                <a:ea typeface="+mn-ea"/>
                <a:cs typeface="+mn-cs"/>
              </a:rPr>
              <a:t>the norepinephrine system, which is involved in the body’s fight or flight response.</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MDPV seems to be the one to watch, since it can induce more powerful effects on these functions than other drugs.</a:t>
            </a:r>
            <a:r>
              <a:rPr lang="en-US" sz="1000" kern="1200" baseline="0" dirty="0" smtClean="0">
                <a:solidFill>
                  <a:schemeClr val="tx1"/>
                </a:solidFill>
                <a:latin typeface="+mn-lt"/>
                <a:ea typeface="+mn-ea"/>
                <a:cs typeface="+mn-cs"/>
              </a:rPr>
              <a:t> Importantly, </a:t>
            </a:r>
            <a:r>
              <a:rPr lang="en-US" sz="1000" kern="1200" dirty="0" smtClean="0">
                <a:solidFill>
                  <a:schemeClr val="tx1"/>
                </a:solidFill>
                <a:latin typeface="+mn-lt"/>
                <a:ea typeface="+mn-ea"/>
                <a:cs typeface="+mn-cs"/>
              </a:rPr>
              <a:t>even though MDPV itself does not disrupt the body’s temperature regulation, there are important interactions with ambient temperature</a:t>
            </a:r>
            <a:r>
              <a:rPr lang="en-US" sz="1000" kern="1200" baseline="0" dirty="0" smtClean="0">
                <a:solidFill>
                  <a:schemeClr val="tx1"/>
                </a:solidFill>
                <a:latin typeface="+mn-lt"/>
                <a:ea typeface="+mn-ea"/>
                <a:cs typeface="+mn-cs"/>
              </a:rPr>
              <a:t> (the temperature of the space the body is in, like a hot room)</a:t>
            </a:r>
            <a:r>
              <a:rPr lang="en-US" sz="1000" kern="1200" dirty="0" smtClean="0">
                <a:solidFill>
                  <a:schemeClr val="tx1"/>
                </a:solidFill>
                <a:latin typeface="+mn-lt"/>
                <a:ea typeface="+mn-ea"/>
                <a:cs typeface="+mn-cs"/>
              </a:rPr>
              <a:t>, which in a nightlife setting is worth paying attention to.</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Regarding neurotoxic</a:t>
            </a:r>
            <a:r>
              <a:rPr lang="en-US" sz="1000" kern="1200" baseline="0" dirty="0" smtClean="0">
                <a:solidFill>
                  <a:schemeClr val="tx1"/>
                </a:solidFill>
                <a:latin typeface="+mn-lt"/>
                <a:ea typeface="+mn-ea"/>
                <a:cs typeface="+mn-cs"/>
              </a:rPr>
              <a:t> effects</a:t>
            </a:r>
            <a:r>
              <a:rPr lang="en-US" sz="1000" kern="1200" dirty="0" smtClean="0">
                <a:solidFill>
                  <a:schemeClr val="tx1"/>
                </a:solidFill>
                <a:latin typeface="+mn-lt"/>
                <a:ea typeface="+mn-ea"/>
                <a:cs typeface="+mn-cs"/>
              </a:rPr>
              <a:t>, which refers to long-term physical changes (sometimes</a:t>
            </a:r>
            <a:r>
              <a:rPr lang="en-US" sz="1000" kern="1200" baseline="0" dirty="0" smtClean="0">
                <a:solidFill>
                  <a:schemeClr val="tx1"/>
                </a:solidFill>
                <a:latin typeface="+mn-lt"/>
                <a:ea typeface="+mn-ea"/>
                <a:cs typeface="+mn-cs"/>
              </a:rPr>
              <a:t> considered “damage”), </a:t>
            </a:r>
            <a:r>
              <a:rPr lang="en-US" sz="1000" kern="1200" dirty="0" smtClean="0">
                <a:solidFill>
                  <a:schemeClr val="tx1"/>
                </a:solidFill>
                <a:latin typeface="+mn-lt"/>
                <a:ea typeface="+mn-ea"/>
                <a:cs typeface="+mn-cs"/>
              </a:rPr>
              <a:t>we don’t know anything about it in humans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 it is hard to test for even in classic stimulants, let alone the novel compounds that have barely been studied in humans. </a:t>
            </a:r>
            <a:r>
              <a:rPr lang="en-US" sz="1000" kern="1200" baseline="0" dirty="0" smtClean="0">
                <a:solidFill>
                  <a:schemeClr val="tx1"/>
                </a:solidFill>
                <a:latin typeface="+mn-lt"/>
                <a:ea typeface="+mn-ea"/>
                <a:cs typeface="+mn-cs"/>
              </a:rPr>
              <a:t> B</a:t>
            </a:r>
            <a:r>
              <a:rPr lang="en-US" sz="1000" kern="1200" dirty="0" smtClean="0">
                <a:solidFill>
                  <a:schemeClr val="tx1"/>
                </a:solidFill>
                <a:latin typeface="+mn-lt"/>
                <a:ea typeface="+mn-ea"/>
                <a:cs typeface="+mn-cs"/>
              </a:rPr>
              <a:t>ut in animals, there is some evidence for depletion of important neurotransmitters</a:t>
            </a:r>
            <a:r>
              <a:rPr lang="en-US" sz="1000" kern="1200" baseline="0" dirty="0" smtClean="0">
                <a:solidFill>
                  <a:schemeClr val="tx1"/>
                </a:solidFill>
                <a:latin typeface="+mn-lt"/>
                <a:ea typeface="+mn-ea"/>
                <a:cs typeface="+mn-cs"/>
              </a:rPr>
              <a:t> in the brain, which suggests that long-term changes have taken place</a:t>
            </a:r>
            <a:r>
              <a:rPr lang="en-US" sz="1000" kern="1200" dirty="0" smtClean="0">
                <a:solidFill>
                  <a:schemeClr val="tx1"/>
                </a:solidFill>
                <a:latin typeface="+mn-lt"/>
                <a:ea typeface="+mn-ea"/>
                <a:cs typeface="+mn-cs"/>
              </a:rPr>
              <a:t>.  Of note, mephedrone does</a:t>
            </a:r>
            <a:r>
              <a:rPr lang="en-US" sz="1000" kern="1200" baseline="0" dirty="0" smtClean="0">
                <a:solidFill>
                  <a:schemeClr val="tx1"/>
                </a:solidFill>
                <a:latin typeface="+mn-lt"/>
                <a:ea typeface="+mn-ea"/>
                <a:cs typeface="+mn-cs"/>
              </a:rPr>
              <a:t> not </a:t>
            </a:r>
            <a:r>
              <a:rPr lang="en-US" sz="1000" kern="1200" dirty="0" smtClean="0">
                <a:solidFill>
                  <a:schemeClr val="tx1"/>
                </a:solidFill>
                <a:latin typeface="+mn-lt"/>
                <a:ea typeface="+mn-ea"/>
                <a:cs typeface="+mn-cs"/>
              </a:rPr>
              <a:t>seem to have the same toxic effects on the dopamine system as amphetamine, which is surprising because everyone </a:t>
            </a:r>
            <a:r>
              <a:rPr lang="en-US" sz="1000" kern="1200" baseline="0" dirty="0" smtClean="0">
                <a:solidFill>
                  <a:schemeClr val="tx1"/>
                </a:solidFill>
                <a:latin typeface="+mn-lt"/>
                <a:ea typeface="+mn-ea"/>
                <a:cs typeface="+mn-cs"/>
              </a:rPr>
              <a:t>expected it to be toxic given its similarity to methamphetamine and MDMA (which definitely have toxic effects in animals) -- several studies have now failed to find evidence supporting this expectation. </a:t>
            </a:r>
            <a:r>
              <a:rPr lang="en-US" sz="1000" kern="1200" dirty="0" smtClean="0">
                <a:solidFill>
                  <a:schemeClr val="tx1"/>
                </a:solidFill>
                <a:latin typeface="+mn-lt"/>
                <a:ea typeface="+mn-ea"/>
                <a:cs typeface="+mn-cs"/>
              </a:rPr>
              <a:t> But, very</a:t>
            </a:r>
            <a:r>
              <a:rPr lang="en-US" sz="1000" kern="1200" baseline="0" dirty="0" smtClean="0">
                <a:solidFill>
                  <a:schemeClr val="tx1"/>
                </a:solidFill>
                <a:latin typeface="+mn-lt"/>
                <a:ea typeface="+mn-ea"/>
                <a:cs typeface="+mn-cs"/>
              </a:rPr>
              <a:t> importantly,</a:t>
            </a:r>
            <a:r>
              <a:rPr lang="en-US" sz="1000" kern="1200" dirty="0" smtClean="0">
                <a:solidFill>
                  <a:schemeClr val="tx1"/>
                </a:solidFill>
                <a:latin typeface="+mn-lt"/>
                <a:ea typeface="+mn-ea"/>
                <a:cs typeface="+mn-cs"/>
              </a:rPr>
              <a:t> one report found that mephedrone enhances the toxic effects of amphetamine, methamphetamine, and MDMA</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 this is important because these substances are often taken together (intentionally</a:t>
            </a:r>
            <a:r>
              <a:rPr lang="en-US" sz="1000" kern="1200" baseline="0" dirty="0" smtClean="0">
                <a:solidFill>
                  <a:schemeClr val="tx1"/>
                </a:solidFill>
                <a:latin typeface="+mn-lt"/>
                <a:ea typeface="+mn-ea"/>
                <a:cs typeface="+mn-cs"/>
              </a:rPr>
              <a:t> or </a:t>
            </a:r>
            <a:r>
              <a:rPr lang="en-US" sz="1000" kern="1200" dirty="0" smtClean="0">
                <a:solidFill>
                  <a:schemeClr val="tx1"/>
                </a:solidFill>
                <a:latin typeface="+mn-lt"/>
                <a:ea typeface="+mn-ea"/>
                <a:cs typeface="+mn-cs"/>
              </a:rPr>
              <a:t>unintentionally).</a:t>
            </a:r>
          </a:p>
          <a:p>
            <a:endParaRPr lang="en-US" sz="1000" kern="1200" dirty="0" smtClean="0">
              <a:solidFill>
                <a:schemeClr val="tx1"/>
              </a:solidFill>
              <a:latin typeface="+mn-lt"/>
              <a:ea typeface="+mn-ea"/>
              <a:cs typeface="+mn-cs"/>
            </a:endParaRPr>
          </a:p>
          <a:p>
            <a:r>
              <a:rPr lang="en-US" sz="1000" b="1" u="none" kern="1200" dirty="0" smtClean="0">
                <a:solidFill>
                  <a:schemeClr val="tx1"/>
                </a:solidFill>
                <a:latin typeface="+mn-lt"/>
                <a:ea typeface="+mn-ea"/>
                <a:cs typeface="+mn-cs"/>
              </a:rPr>
              <a:t>REFERENCES:</a:t>
            </a:r>
            <a:endParaRPr lang="en-US" sz="1000" u="none"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(1) Fantegrossi, W.E., Gannon, B.M., Zimmerman, S.M., &amp; Rice, K.C. (2013). In vivo Effects of Abused “Bath Salt” Constituent 3,4-methylenedioxypyrovalerone (MDPV) in Mice: Drug Discrimination, Thermoregulation, and Locomotor Activity. </a:t>
            </a:r>
            <a:r>
              <a:rPr lang="en-US" sz="1000" i="1" kern="1200" dirty="0" smtClean="0">
                <a:solidFill>
                  <a:schemeClr val="tx1"/>
                </a:solidFill>
                <a:latin typeface="+mn-lt"/>
                <a:ea typeface="+mn-ea"/>
                <a:cs typeface="+mn-cs"/>
              </a:rPr>
              <a:t>Neuropsychopharmacology : official publication of the American College of Neuropsychopharmacology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38</a:t>
            </a:r>
            <a:r>
              <a:rPr lang="en-US" sz="1000" kern="1200" dirty="0" smtClean="0">
                <a:solidFill>
                  <a:schemeClr val="tx1"/>
                </a:solidFill>
                <a:latin typeface="+mn-lt"/>
                <a:ea typeface="+mn-ea"/>
                <a:cs typeface="+mn-cs"/>
              </a:rPr>
              <a:t>(4), 563-73.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(2) Angoa-Pérez, M., Kane, M.J., Briggs, D.I., Francescutti, D.M., Sykes, C.E., Shah, M.M., Thomas, D.M., et al. (2013). Mephedrone does not damage dopamine nerve endings of the striatum, but enhances the neurotoxicity of methamphetamine, amphetamine, and MDMA. </a:t>
            </a:r>
            <a:r>
              <a:rPr lang="en-US" sz="1000" i="1" kern="1200" dirty="0" smtClean="0">
                <a:solidFill>
                  <a:schemeClr val="tx1"/>
                </a:solidFill>
                <a:latin typeface="+mn-lt"/>
                <a:ea typeface="+mn-ea"/>
                <a:cs typeface="+mn-cs"/>
              </a:rPr>
              <a:t>Journal of neurochemistry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125</a:t>
            </a:r>
            <a:r>
              <a:rPr lang="en-US" sz="1000" kern="1200" dirty="0" smtClean="0">
                <a:solidFill>
                  <a:schemeClr val="tx1"/>
                </a:solidFill>
                <a:latin typeface="+mn-lt"/>
                <a:ea typeface="+mn-ea"/>
                <a:cs typeface="+mn-cs"/>
              </a:rPr>
              <a:t>(1), 102-10.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(3) Angoa-Pérez, M., Kane, M.J., Francescutti, D.M., Sykes, K.E., Shah, M.M., Mohammed, A.M., Thomas, D.M., et al. (2012). Mephedrone, an abused psychoactive component of “bath salts” and methamphetamine congener, does not cause neurotoxicity to dopamine nerve endings of the striatum. </a:t>
            </a:r>
            <a:r>
              <a:rPr lang="en-US" sz="1000" i="1" kern="1200" dirty="0" smtClean="0">
                <a:solidFill>
                  <a:schemeClr val="tx1"/>
                </a:solidFill>
                <a:latin typeface="+mn-lt"/>
                <a:ea typeface="+mn-ea"/>
                <a:cs typeface="+mn-cs"/>
              </a:rPr>
              <a:t>Journal of neurochemistry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120</a:t>
            </a:r>
            <a:r>
              <a:rPr lang="en-US" sz="1000" kern="1200" dirty="0" smtClean="0">
                <a:solidFill>
                  <a:schemeClr val="tx1"/>
                </a:solidFill>
                <a:latin typeface="+mn-lt"/>
                <a:ea typeface="+mn-ea"/>
                <a:cs typeface="+mn-cs"/>
              </a:rPr>
              <a:t>(6), 1097-1107.</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(4) Baumann, M.H., Ayestas, M.A., Partilla, J.S., Sink, J.R., Shulgin, A.T., Daley, P.F., Brandt, S.D., et al. (2012). The designer methcathinone analogs, mephedrone and methylone, are substrates for monoamine transporters in brain tissue. </a:t>
            </a:r>
            <a:r>
              <a:rPr lang="en-US" sz="1000" i="1" kern="1200" dirty="0" smtClean="0">
                <a:solidFill>
                  <a:schemeClr val="tx1"/>
                </a:solidFill>
                <a:latin typeface="+mn-lt"/>
                <a:ea typeface="+mn-ea"/>
                <a:cs typeface="+mn-cs"/>
              </a:rPr>
              <a:t>Neuropsychopharmacology : official publication of the American College of Neuropsychopharmacology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37</a:t>
            </a:r>
            <a:r>
              <a:rPr lang="en-US" sz="1000" kern="1200" dirty="0" smtClean="0">
                <a:solidFill>
                  <a:schemeClr val="tx1"/>
                </a:solidFill>
                <a:latin typeface="+mn-lt"/>
                <a:ea typeface="+mn-ea"/>
                <a:cs typeface="+mn-cs"/>
              </a:rPr>
              <a:t>(5), 1192-203.</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Recreational use of the cathinone derivative 3,4-methylenedioxypyrovalerone (MDPV; “bath salts”) has increased worldwide in past years, accompanied by accounts of health and legal problems in the popular media and efforts to criminalize possession in numerous jurisdictions. Minimal information exists on the effects of MDPV in laboratory models. This study determined the effects of MDPV, alongside those of the better studied stimulant D-methamphetamine (METH), using rodent models of intravenous self-administration (IVSA), thermoregulation and locomotor activity. Male Wistar rats were trained to self-administer MDPV or METH (0.05 mg/kg/infusion, i.v.) or were prepared with radiotelemetry implants for the assessment of body temperature and activity responses to MDPV or METH (0e5.6 mg/kg s.c.). METH and MDPV were consistently self-administered within 10 training sessions (mg/kg/h; METH Mean ¼ 0.4 and Max ¼ 1.15; MDPV Mean ¼ 0.9 and Max ¼ 5.8). Dose-substitution studies demonstrated that behavior was sensitive to dose for both drugs, but MDPV (0.01e0.50 mg/kg/inf) showed greater potency and efficacy than METH (0.1e0.25 mg/kg/inf). In addition, both MDPV and METH increased locomotor activity at lower doses (0.5e1.0 mg/kg, s.c.) and transiently decreased activity at the highest dose (5.6 mg/kg, s.c.). Body temperature increased monotonically with increasing doses of METH but MDPV had a negligible effect on temperature. Stereotypy was associated with relatively high self-administered cumulative doses of MDPV (w1.5 mg/kg/h) as well as with non-contingent MDPV administration wherein the intensity and duration of stereotypy increased as MDPV dose increased. Thus, MDPV poses a substantial threat for compulsive use that is potentially greater than that for methamphetamine.</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75</a:t>
            </a:fld>
            <a:endParaRPr lang="en-US" dirty="0"/>
          </a:p>
        </p:txBody>
      </p:sp>
    </p:spTree>
    <p:extLst>
      <p:ext uri="{BB962C8B-B14F-4D97-AF65-F5344CB8AC3E}">
        <p14:creationId xmlns:p14="http://schemas.microsoft.com/office/powerpoint/2010/main" val="3113004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In addition to the cathinones (upper</a:t>
            </a:r>
            <a:r>
              <a:rPr lang="en-US" sz="1000" kern="1200" baseline="0" dirty="0" smtClean="0">
                <a:solidFill>
                  <a:schemeClr val="tx1"/>
                </a:solidFill>
                <a:latin typeface="+mn-lt"/>
                <a:ea typeface="+mn-ea"/>
                <a:cs typeface="+mn-cs"/>
              </a:rPr>
              <a:t> left hand circle in the figure), there are other categories of synthetic stimulants worth discussing. One such category is the piperazines, and not surprisingly, these compounds also mainly release dopamine and also a bit of serotonin, but are less potent than either MDMA or methamphetamine. mCPP almost exclusively releases serotonin.  This is one of the very few cases where studies have been conducted in humans (although only behavioural, not neurobiological), and they showed that mCPP had no reinforcing or stimulant-like physiologic effects, so there is probably not much of a dopamine component to mCPP. </a:t>
            </a:r>
            <a:r>
              <a:rPr lang="en-US" sz="1000" kern="1200" dirty="0" smtClean="0">
                <a:solidFill>
                  <a:schemeClr val="tx1"/>
                </a:solidFill>
                <a:latin typeface="+mn-lt"/>
                <a:ea typeface="+mn-ea"/>
                <a:cs typeface="+mn-cs"/>
              </a:rPr>
              <a:t>One thing to</a:t>
            </a:r>
            <a:r>
              <a:rPr lang="en-US" sz="1000" kern="1200" baseline="0" dirty="0" smtClean="0">
                <a:solidFill>
                  <a:schemeClr val="tx1"/>
                </a:solidFill>
                <a:latin typeface="+mn-lt"/>
                <a:ea typeface="+mn-ea"/>
                <a:cs typeface="+mn-cs"/>
              </a:rPr>
              <a:t> note with regards to </a:t>
            </a:r>
            <a:r>
              <a:rPr lang="en-US" sz="1000" kern="1200" dirty="0" smtClean="0">
                <a:solidFill>
                  <a:schemeClr val="tx1"/>
                </a:solidFill>
                <a:latin typeface="+mn-lt"/>
                <a:ea typeface="+mn-ea"/>
                <a:cs typeface="+mn-cs"/>
              </a:rPr>
              <a:t>animal studies: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when you</a:t>
            </a:r>
            <a:r>
              <a:rPr lang="en-US" sz="1000" kern="1200" baseline="0" dirty="0" smtClean="0">
                <a:solidFill>
                  <a:schemeClr val="tx1"/>
                </a:solidFill>
                <a:latin typeface="+mn-lt"/>
                <a:ea typeface="+mn-ea"/>
                <a:cs typeface="+mn-cs"/>
              </a:rPr>
              <a:t> put BZP and TFMPP </a:t>
            </a:r>
            <a:r>
              <a:rPr lang="en-US" sz="1000" kern="1200" dirty="0" smtClean="0">
                <a:solidFill>
                  <a:schemeClr val="tx1"/>
                </a:solidFill>
                <a:latin typeface="+mn-lt"/>
                <a:ea typeface="+mn-ea"/>
                <a:cs typeface="+mn-cs"/>
              </a:rPr>
              <a:t>together,</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their neurochemical effects basically add up to low dose MDMA, but this combination also increases a user’s risk of seizures</a:t>
            </a:r>
            <a:r>
              <a:rPr lang="en-US" sz="1000" b="0" kern="1200" dirty="0" smtClean="0">
                <a:solidFill>
                  <a:schemeClr val="tx1"/>
                </a:solidFill>
                <a:latin typeface="+mn-lt"/>
                <a:ea typeface="+mn-ea"/>
                <a:cs typeface="+mn-cs"/>
              </a:rPr>
              <a:t>.</a:t>
            </a:r>
          </a:p>
          <a:p>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REFERENCES:</a:t>
            </a:r>
            <a:endParaRPr lang="en-US" sz="1000" u="none"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(1)</a:t>
            </a:r>
            <a:r>
              <a:rPr lang="en-US" sz="1000" kern="1200" baseline="0" dirty="0" smtClean="0">
                <a:solidFill>
                  <a:schemeClr val="tx1"/>
                </a:solidFill>
                <a:latin typeface="+mn-lt"/>
                <a:ea typeface="+mn-ea"/>
                <a:cs typeface="+mn-cs"/>
              </a:rPr>
              <a:t> </a:t>
            </a:r>
            <a:r>
              <a:rPr lang="en-US" sz="1000" kern="1200" dirty="0" smtClean="0">
                <a:solidFill>
                  <a:schemeClr val="tx1"/>
                </a:solidFill>
                <a:effectLst/>
                <a:latin typeface="+mn-lt"/>
                <a:ea typeface="+mn-ea"/>
                <a:cs typeface="+mn-cs"/>
              </a:rPr>
              <a:t>Tancer, M., &amp; Johanson, C.-E. (2003). Reinforcing, subjective, and physiological effects of MDMA in humans: A comparison with d-amphetamine and mCPP. </a:t>
            </a:r>
            <a:r>
              <a:rPr lang="en-US" sz="1000" i="1" kern="1200" dirty="0" smtClean="0">
                <a:solidFill>
                  <a:schemeClr val="tx1"/>
                </a:solidFill>
                <a:effectLst/>
                <a:latin typeface="+mn-lt"/>
                <a:ea typeface="+mn-ea"/>
                <a:cs typeface="+mn-cs"/>
              </a:rPr>
              <a:t>Drug and Alcohol Dependence, 72</a:t>
            </a:r>
            <a:r>
              <a:rPr lang="en-US" sz="1000" kern="1200" dirty="0" smtClean="0">
                <a:solidFill>
                  <a:schemeClr val="tx1"/>
                </a:solidFill>
                <a:effectLst/>
                <a:latin typeface="+mn-lt"/>
                <a:ea typeface="+mn-ea"/>
                <a:cs typeface="+mn-cs"/>
              </a:rPr>
              <a:t>, 33-44.</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(2) Baumann, M.H., Clark, R.D., Budzynski, A.G., Partilla, J.S., Blough, B.E., &amp; Rothman, R.B. (2004). Effects of “Legal X” piperazine analogs on dopamine and serotonin release in rat brain. </a:t>
            </a:r>
            <a:r>
              <a:rPr lang="en-US" sz="1000" i="1" kern="1200" dirty="0" smtClean="0">
                <a:solidFill>
                  <a:schemeClr val="tx1"/>
                </a:solidFill>
                <a:latin typeface="+mn-lt"/>
                <a:ea typeface="+mn-ea"/>
                <a:cs typeface="+mn-cs"/>
              </a:rPr>
              <a:t>Annals of the New York Academy of Sciences</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1025</a:t>
            </a:r>
            <a:r>
              <a:rPr lang="en-US" sz="1000" kern="1200" dirty="0" smtClean="0">
                <a:solidFill>
                  <a:schemeClr val="tx1"/>
                </a:solidFill>
                <a:latin typeface="+mn-lt"/>
                <a:ea typeface="+mn-ea"/>
                <a:cs typeface="+mn-cs"/>
              </a:rPr>
              <a:t>, 189-97.</a:t>
            </a:r>
          </a:p>
        </p:txBody>
      </p:sp>
      <p:sp>
        <p:nvSpPr>
          <p:cNvPr id="4" name="Slide Number Placeholder 3"/>
          <p:cNvSpPr>
            <a:spLocks noGrp="1"/>
          </p:cNvSpPr>
          <p:nvPr>
            <p:ph type="sldNum" sz="quarter" idx="10"/>
          </p:nvPr>
        </p:nvSpPr>
        <p:spPr/>
        <p:txBody>
          <a:bodyPr/>
          <a:lstStyle/>
          <a:p>
            <a:fld id="{35C85D73-AC84-8F47-87A0-1261F060EA60}"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In terms of stimulants</a:t>
            </a:r>
            <a:r>
              <a:rPr lang="en-US" sz="1000" kern="1200" baseline="0" dirty="0" smtClean="0">
                <a:solidFill>
                  <a:schemeClr val="tx1"/>
                </a:solidFill>
                <a:latin typeface="+mn-lt"/>
                <a:ea typeface="+mn-ea"/>
                <a:cs typeface="+mn-cs"/>
              </a:rPr>
              <a:t> such as </a:t>
            </a:r>
            <a:r>
              <a:rPr lang="en-US" sz="1000" kern="1200" dirty="0" smtClean="0">
                <a:solidFill>
                  <a:schemeClr val="tx1"/>
                </a:solidFill>
                <a:latin typeface="+mn-lt"/>
                <a:ea typeface="+mn-ea"/>
                <a:cs typeface="+mn-cs"/>
              </a:rPr>
              <a:t>PMA and PMMA</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(which are more likely adulterants),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one thing worth pointing out is that they can interact with MAOI</a:t>
            </a:r>
            <a:r>
              <a:rPr lang="en-US" sz="1000" kern="1200" baseline="0" dirty="0" smtClean="0">
                <a:solidFill>
                  <a:schemeClr val="tx1"/>
                </a:solidFill>
                <a:latin typeface="+mn-lt"/>
                <a:ea typeface="+mn-ea"/>
                <a:cs typeface="+mn-cs"/>
              </a:rPr>
              <a:t> antidepressant medications</a:t>
            </a:r>
            <a:r>
              <a:rPr lang="en-US" sz="1000" kern="1200" dirty="0" smtClean="0">
                <a:solidFill>
                  <a:schemeClr val="tx1"/>
                </a:solidFill>
                <a:latin typeface="+mn-lt"/>
                <a:ea typeface="+mn-ea"/>
                <a:cs typeface="+mn-cs"/>
              </a:rPr>
              <a:t> and temperature, which can make for unexpected effects, so this is something that matters in the context of nightlife health.</a:t>
            </a:r>
          </a:p>
          <a:p>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a:t>
            </a:r>
            <a:endParaRPr lang="en-US" sz="1000" u="none"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Stanley, N., Salem, A., &amp; Irvine, R.J. (2007). The effects of co-administration of 3,4-methylenedioxymethamphetamine (“ecstasy”) or para-methoxyamphetamine and moclobemide at elevated ambient temperatures on striatal 5-HT, body temperature and behavior in rats. </a:t>
            </a:r>
            <a:r>
              <a:rPr lang="en-US" sz="1000" i="1" kern="1200" dirty="0" smtClean="0">
                <a:solidFill>
                  <a:schemeClr val="tx1"/>
                </a:solidFill>
                <a:latin typeface="+mn-lt"/>
                <a:ea typeface="+mn-ea"/>
                <a:cs typeface="+mn-cs"/>
              </a:rPr>
              <a:t>Neuroscience</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146</a:t>
            </a:r>
            <a:r>
              <a:rPr lang="en-US" sz="1000" kern="1200" dirty="0" smtClean="0">
                <a:solidFill>
                  <a:schemeClr val="tx1"/>
                </a:solidFill>
                <a:latin typeface="+mn-lt"/>
                <a:ea typeface="+mn-ea"/>
                <a:cs typeface="+mn-cs"/>
              </a:rPr>
              <a:t>(1), 321-9. </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The next class of drugs to discuss is </a:t>
            </a:r>
            <a:r>
              <a:rPr lang="en-US" sz="1000" kern="1200" baseline="0" dirty="0" smtClean="0">
                <a:solidFill>
                  <a:schemeClr val="tx1"/>
                </a:solidFill>
                <a:latin typeface="+mn-lt"/>
                <a:ea typeface="+mn-ea"/>
                <a:cs typeface="+mn-cs"/>
              </a:rPr>
              <a:t>the </a:t>
            </a:r>
            <a:r>
              <a:rPr lang="en-US" sz="1000" kern="1200" dirty="0" smtClean="0">
                <a:solidFill>
                  <a:schemeClr val="tx1"/>
                </a:solidFill>
                <a:latin typeface="+mn-lt"/>
                <a:ea typeface="+mn-ea"/>
                <a:cs typeface="+mn-cs"/>
              </a:rPr>
              <a:t>dissociative anesthetics</a:t>
            </a:r>
            <a:r>
              <a:rPr lang="en-US" sz="1000" kern="1200" baseline="0" dirty="0" smtClean="0">
                <a:solidFill>
                  <a:schemeClr val="tx1"/>
                </a:solidFill>
                <a:latin typeface="+mn-lt"/>
                <a:ea typeface="+mn-ea"/>
                <a:cs typeface="+mn-cs"/>
              </a:rPr>
              <a:t> – the classics are</a:t>
            </a:r>
            <a:r>
              <a:rPr lang="en-US" sz="1000" kern="1200" dirty="0" smtClean="0">
                <a:solidFill>
                  <a:schemeClr val="tx1"/>
                </a:solidFill>
                <a:latin typeface="+mn-lt"/>
                <a:ea typeface="+mn-ea"/>
                <a:cs typeface="+mn-cs"/>
              </a:rPr>
              <a:t> PCP and ketamine</a:t>
            </a:r>
            <a:r>
              <a:rPr lang="en-US" sz="1000" kern="1200" baseline="0" dirty="0" smtClean="0">
                <a:solidFill>
                  <a:schemeClr val="tx1"/>
                </a:solidFill>
                <a:latin typeface="+mn-lt"/>
                <a:ea typeface="+mn-ea"/>
                <a:cs typeface="+mn-cs"/>
              </a:rPr>
              <a:t> (which is actually </a:t>
            </a:r>
            <a:r>
              <a:rPr lang="en-US" sz="1000" kern="1200" dirty="0" smtClean="0">
                <a:solidFill>
                  <a:schemeClr val="tx1"/>
                </a:solidFill>
                <a:latin typeface="+mn-lt"/>
                <a:ea typeface="+mn-ea"/>
                <a:cs typeface="+mn-cs"/>
              </a:rPr>
              <a:t>a PCP derivative).  These drugs are used in clinical practice as anesthetics,</a:t>
            </a:r>
            <a:r>
              <a:rPr lang="en-US" sz="1000" kern="1200" baseline="0" dirty="0" smtClean="0">
                <a:solidFill>
                  <a:schemeClr val="tx1"/>
                </a:solidFill>
                <a:latin typeface="+mn-lt"/>
                <a:ea typeface="+mn-ea"/>
                <a:cs typeface="+mn-cs"/>
              </a:rPr>
              <a:t> but are also used recreationally because they produce a dissociated out-of-body state.  Neurobiological c</a:t>
            </a:r>
            <a:r>
              <a:rPr lang="en-US" sz="1000" kern="1200" dirty="0" smtClean="0">
                <a:solidFill>
                  <a:schemeClr val="tx1"/>
                </a:solidFill>
                <a:latin typeface="+mn-lt"/>
                <a:ea typeface="+mn-ea"/>
                <a:cs typeface="+mn-cs"/>
              </a:rPr>
              <a:t>oncerns include addiction and dependence.</a:t>
            </a:r>
            <a:r>
              <a:rPr lang="en-US" sz="1000" kern="1200" baseline="0" dirty="0" smtClean="0">
                <a:solidFill>
                  <a:schemeClr val="tx1"/>
                </a:solidFill>
                <a:latin typeface="+mn-lt"/>
                <a:ea typeface="+mn-ea"/>
                <a:cs typeface="+mn-cs"/>
              </a:rPr>
              <a:t> Also,</a:t>
            </a:r>
            <a:r>
              <a:rPr lang="en-US" sz="1000" kern="1200" dirty="0" smtClean="0">
                <a:solidFill>
                  <a:schemeClr val="tx1"/>
                </a:solidFill>
                <a:latin typeface="+mn-lt"/>
                <a:ea typeface="+mn-ea"/>
                <a:cs typeface="+mn-cs"/>
              </a:rPr>
              <a:t> a dissociated state can be dangerous in situations</a:t>
            </a:r>
            <a:r>
              <a:rPr lang="en-US" sz="1000" kern="1200" baseline="0" dirty="0" smtClean="0">
                <a:solidFill>
                  <a:schemeClr val="tx1"/>
                </a:solidFill>
                <a:latin typeface="+mn-lt"/>
                <a:ea typeface="+mn-ea"/>
                <a:cs typeface="+mn-cs"/>
              </a:rPr>
              <a:t> where “having your wits about you” might be necessary</a:t>
            </a:r>
            <a:r>
              <a:rPr lang="en-US" sz="1000" kern="1200" dirty="0" smtClean="0">
                <a:solidFill>
                  <a:schemeClr val="tx1"/>
                </a:solidFill>
                <a:latin typeface="+mn-lt"/>
                <a:ea typeface="+mn-ea"/>
                <a:cs typeface="+mn-cs"/>
              </a:rPr>
              <a:t>.  Concern</a:t>
            </a:r>
            <a:r>
              <a:rPr lang="en-US" sz="1000" kern="1200" baseline="0" dirty="0" smtClean="0">
                <a:solidFill>
                  <a:schemeClr val="tx1"/>
                </a:solidFill>
                <a:latin typeface="+mn-lt"/>
                <a:ea typeface="+mn-ea"/>
                <a:cs typeface="+mn-cs"/>
              </a:rPr>
              <a:t> of </a:t>
            </a:r>
            <a:r>
              <a:rPr lang="en-US" sz="1000" kern="1200" dirty="0" smtClean="0">
                <a:solidFill>
                  <a:schemeClr val="tx1"/>
                </a:solidFill>
                <a:latin typeface="+mn-lt"/>
                <a:ea typeface="+mn-ea"/>
                <a:cs typeface="+mn-cs"/>
              </a:rPr>
              <a:t>psychotomimetic effects also exists, which refers to a mental state that </a:t>
            </a:r>
            <a:r>
              <a:rPr lang="en-US" sz="1000" b="0" kern="1200" dirty="0" smtClean="0">
                <a:solidFill>
                  <a:schemeClr val="tx1"/>
                </a:solidFill>
                <a:latin typeface="+mn-lt"/>
                <a:ea typeface="+mn-ea"/>
                <a:cs typeface="+mn-cs"/>
              </a:rPr>
              <a:t>mimics psychosis/schizophrenia. Lastly, concern</a:t>
            </a:r>
            <a:r>
              <a:rPr lang="en-US" sz="1000" b="0" kern="1200" baseline="0" dirty="0" smtClean="0">
                <a:solidFill>
                  <a:schemeClr val="tx1"/>
                </a:solidFill>
                <a:latin typeface="+mn-lt"/>
                <a:ea typeface="+mn-ea"/>
                <a:cs typeface="+mn-cs"/>
              </a:rPr>
              <a:t> exists regarding the interaction of dissociatives with </a:t>
            </a:r>
            <a:r>
              <a:rPr lang="en-US" sz="1000" b="0" kern="1200" dirty="0" smtClean="0">
                <a:solidFill>
                  <a:schemeClr val="tx1"/>
                </a:solidFill>
                <a:latin typeface="+mn-lt"/>
                <a:ea typeface="+mn-ea"/>
                <a:cs typeface="+mn-cs"/>
              </a:rPr>
              <a:t>other sedatives/tranquilizers, including,</a:t>
            </a:r>
            <a:r>
              <a:rPr lang="en-US" sz="1000" b="0" kern="1200" baseline="0" dirty="0" smtClean="0">
                <a:solidFill>
                  <a:schemeClr val="tx1"/>
                </a:solidFill>
                <a:latin typeface="+mn-lt"/>
                <a:ea typeface="+mn-ea"/>
                <a:cs typeface="+mn-cs"/>
              </a:rPr>
              <a:t> very importantly, alcohol</a:t>
            </a:r>
            <a:r>
              <a:rPr lang="en-US" sz="1000" b="0" kern="1200" dirty="0" smtClean="0">
                <a:solidFill>
                  <a:schemeClr val="tx1"/>
                </a:solidFill>
                <a:latin typeface="+mn-lt"/>
                <a:ea typeface="+mn-ea"/>
                <a:cs typeface="+mn-cs"/>
              </a:rPr>
              <a:t>.</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PCP and</a:t>
            </a:r>
            <a:r>
              <a:rPr lang="en-US" sz="1000" kern="1200" baseline="0" dirty="0" smtClean="0">
                <a:solidFill>
                  <a:schemeClr val="tx1"/>
                </a:solidFill>
                <a:latin typeface="+mn-lt"/>
                <a:ea typeface="+mn-ea"/>
                <a:cs typeface="+mn-cs"/>
              </a:rPr>
              <a:t> ketamine </a:t>
            </a:r>
            <a:r>
              <a:rPr lang="en-US" sz="1000" kern="1200" dirty="0" smtClean="0">
                <a:solidFill>
                  <a:schemeClr val="tx1"/>
                </a:solidFill>
                <a:latin typeface="+mn-lt"/>
                <a:ea typeface="+mn-ea"/>
                <a:cs typeface="+mn-cs"/>
              </a:rPr>
              <a:t>work by blocking a receptor in yet another neurotransmitter system, the glutamate</a:t>
            </a:r>
            <a:r>
              <a:rPr lang="en-US" sz="1000" kern="1200" baseline="0" dirty="0" smtClean="0">
                <a:solidFill>
                  <a:schemeClr val="tx1"/>
                </a:solidFill>
                <a:latin typeface="+mn-lt"/>
                <a:ea typeface="+mn-ea"/>
                <a:cs typeface="+mn-cs"/>
              </a:rPr>
              <a:t> system. </a:t>
            </a:r>
            <a:r>
              <a:rPr lang="en-US" sz="1000" kern="1200" dirty="0" smtClean="0">
                <a:solidFill>
                  <a:schemeClr val="tx1"/>
                </a:solidFill>
                <a:latin typeface="+mn-lt"/>
                <a:ea typeface="+mn-ea"/>
                <a:cs typeface="+mn-cs"/>
              </a:rPr>
              <a:t>Glutamate is the brain’s general “go” system</a:t>
            </a:r>
            <a:r>
              <a:rPr lang="en-US" sz="1000" kern="1200" baseline="0" dirty="0" smtClean="0">
                <a:solidFill>
                  <a:schemeClr val="tx1"/>
                </a:solidFill>
                <a:latin typeface="+mn-lt"/>
                <a:ea typeface="+mn-ea"/>
                <a:cs typeface="+mn-cs"/>
              </a:rPr>
              <a:t> – when it is active, things in the brain are more likely to fire.  B</a:t>
            </a:r>
            <a:r>
              <a:rPr lang="en-US" sz="1000" kern="1200" dirty="0" smtClean="0">
                <a:solidFill>
                  <a:schemeClr val="tx1"/>
                </a:solidFill>
                <a:latin typeface="+mn-lt"/>
                <a:ea typeface="+mn-ea"/>
                <a:cs typeface="+mn-cs"/>
              </a:rPr>
              <a:t>y blocking the brain’s “go” system at one</a:t>
            </a:r>
            <a:r>
              <a:rPr lang="en-US" sz="1000" kern="1200" baseline="0" dirty="0" smtClean="0">
                <a:solidFill>
                  <a:schemeClr val="tx1"/>
                </a:solidFill>
                <a:latin typeface="+mn-lt"/>
                <a:ea typeface="+mn-ea"/>
                <a:cs typeface="+mn-cs"/>
              </a:rPr>
              <a:t> of its receptors (a subtype called NMDA receptor)</a:t>
            </a:r>
            <a:r>
              <a:rPr lang="en-US" sz="1000" kern="1200" dirty="0" smtClean="0">
                <a:solidFill>
                  <a:schemeClr val="tx1"/>
                </a:solidFill>
                <a:latin typeface="+mn-lt"/>
                <a:ea typeface="+mn-ea"/>
                <a:cs typeface="+mn-cs"/>
              </a:rPr>
              <a:t>, many functions of the brain are slowed down. Classic</a:t>
            </a:r>
            <a:r>
              <a:rPr lang="en-US" sz="1000" kern="1200" baseline="0" dirty="0" smtClean="0">
                <a:solidFill>
                  <a:schemeClr val="tx1"/>
                </a:solidFill>
                <a:latin typeface="+mn-lt"/>
                <a:ea typeface="+mn-ea"/>
                <a:cs typeface="+mn-cs"/>
              </a:rPr>
              <a:t> dissociatives </a:t>
            </a:r>
            <a:r>
              <a:rPr lang="en-US" sz="1000" kern="1200" dirty="0" smtClean="0">
                <a:solidFill>
                  <a:schemeClr val="tx1"/>
                </a:solidFill>
                <a:latin typeface="+mn-lt"/>
                <a:ea typeface="+mn-ea"/>
                <a:cs typeface="+mn-cs"/>
              </a:rPr>
              <a:t>additionally bind to receptors in the brain opiate system, and act on the norepinephrine, serotonin, and dopamine systems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 that’s why taking these drugs is rewarding, reinforcing, and can lead to dependence.</a:t>
            </a:r>
          </a:p>
        </p:txBody>
      </p:sp>
      <p:sp>
        <p:nvSpPr>
          <p:cNvPr id="4" name="Slide Number Placeholder 3"/>
          <p:cNvSpPr>
            <a:spLocks noGrp="1"/>
          </p:cNvSpPr>
          <p:nvPr>
            <p:ph type="sldNum" sz="quarter" idx="10"/>
          </p:nvPr>
        </p:nvSpPr>
        <p:spPr/>
        <p:txBody>
          <a:bodyPr/>
          <a:lstStyle/>
          <a:p>
            <a:fld id="{35C85D73-AC84-8F47-87A0-1261F060EA60}"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In the case of the novel</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dissociatives, the most commonly described one is methoxetamine, and it has a nearly identical effect profile to ketamine.  But, as was the</a:t>
            </a:r>
            <a:r>
              <a:rPr lang="en-US" sz="1000" kern="1200" baseline="0" dirty="0" smtClean="0">
                <a:solidFill>
                  <a:schemeClr val="tx1"/>
                </a:solidFill>
                <a:latin typeface="+mn-lt"/>
                <a:ea typeface="+mn-ea"/>
                <a:cs typeface="+mn-cs"/>
              </a:rPr>
              <a:t> case with synthetic cannabinoids vs. cannabis</a:t>
            </a:r>
            <a:r>
              <a:rPr lang="en-US" sz="1000" kern="1200" dirty="0" smtClean="0">
                <a:solidFill>
                  <a:schemeClr val="tx1"/>
                </a:solidFill>
                <a:latin typeface="+mn-lt"/>
                <a:ea typeface="+mn-ea"/>
                <a:cs typeface="+mn-cs"/>
              </a:rPr>
              <a:t>, methoxetamine’s effects</a:t>
            </a:r>
            <a:r>
              <a:rPr lang="en-US" sz="1000" kern="1200" baseline="0" dirty="0" smtClean="0">
                <a:solidFill>
                  <a:schemeClr val="tx1"/>
                </a:solidFill>
                <a:latin typeface="+mn-lt"/>
                <a:ea typeface="+mn-ea"/>
                <a:cs typeface="+mn-cs"/>
              </a:rPr>
              <a:t> are stronger compared to ketamine, and it </a:t>
            </a:r>
            <a:r>
              <a:rPr lang="en-US" sz="1000" kern="1200" dirty="0" smtClean="0">
                <a:solidFill>
                  <a:schemeClr val="tx1"/>
                </a:solidFill>
                <a:latin typeface="+mn-lt"/>
                <a:ea typeface="+mn-ea"/>
                <a:cs typeface="+mn-cs"/>
              </a:rPr>
              <a:t>also has additional effects: It has stronger effects on the dopamine, serotonin, and opiate systems</a:t>
            </a:r>
            <a:r>
              <a:rPr lang="en-US" sz="1000" kern="1200" baseline="0" dirty="0" smtClean="0">
                <a:solidFill>
                  <a:schemeClr val="tx1"/>
                </a:solidFill>
                <a:latin typeface="+mn-lt"/>
                <a:ea typeface="+mn-ea"/>
                <a:cs typeface="+mn-cs"/>
              </a:rPr>
              <a:t> (blocks removal of the neurotransmitters from the synapse after their release so they hang around and bind to their receptors longer, AND itself binds to and activates those systems’ receptors)</a:t>
            </a:r>
            <a:r>
              <a:rPr lang="en-US" sz="1000" kern="1200" dirty="0" smtClean="0">
                <a:solidFill>
                  <a:schemeClr val="tx1"/>
                </a:solidFill>
                <a:latin typeface="+mn-lt"/>
                <a:ea typeface="+mn-ea"/>
                <a:cs typeface="+mn-cs"/>
              </a:rPr>
              <a:t> so it has a higher likelihood for abuse.  The effects on the serotonin transporter have also been found for 3-MeO-PCE.</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And although the effect profile is similar, methoxetamine has a longer delay of onset (takes</a:t>
            </a:r>
            <a:r>
              <a:rPr lang="en-US" sz="1000" kern="1200" baseline="0" dirty="0" smtClean="0">
                <a:solidFill>
                  <a:schemeClr val="tx1"/>
                </a:solidFill>
                <a:latin typeface="+mn-lt"/>
                <a:ea typeface="+mn-ea"/>
                <a:cs typeface="+mn-cs"/>
              </a:rPr>
              <a:t> longer to feel an effect)</a:t>
            </a:r>
            <a:r>
              <a:rPr lang="en-US" sz="1000" kern="1200" dirty="0" smtClean="0">
                <a:solidFill>
                  <a:schemeClr val="tx1"/>
                </a:solidFill>
                <a:latin typeface="+mn-lt"/>
                <a:ea typeface="+mn-ea"/>
                <a:cs typeface="+mn-cs"/>
              </a:rPr>
              <a:t>, which can lead to redosing while waiting for the initial dose to kick</a:t>
            </a:r>
            <a:r>
              <a:rPr lang="en-US" sz="1000" kern="1200" baseline="0" dirty="0" smtClean="0">
                <a:solidFill>
                  <a:schemeClr val="tx1"/>
                </a:solidFill>
                <a:latin typeface="+mn-lt"/>
                <a:ea typeface="+mn-ea"/>
                <a:cs typeface="+mn-cs"/>
              </a:rPr>
              <a:t> in</a:t>
            </a:r>
            <a:r>
              <a:rPr lang="en-US" sz="1000" kern="1200" dirty="0" smtClean="0">
                <a:solidFill>
                  <a:schemeClr val="tx1"/>
                </a:solidFill>
                <a:latin typeface="+mn-lt"/>
                <a:ea typeface="+mn-ea"/>
                <a:cs typeface="+mn-cs"/>
              </a:rPr>
              <a:t> if someone</a:t>
            </a:r>
            <a:r>
              <a:rPr lang="en-US" sz="1000" kern="1200" baseline="0" dirty="0" smtClean="0">
                <a:solidFill>
                  <a:schemeClr val="tx1"/>
                </a:solidFill>
                <a:latin typeface="+mn-lt"/>
                <a:ea typeface="+mn-ea"/>
                <a:cs typeface="+mn-cs"/>
              </a:rPr>
              <a:t> is used to ketamine timing</a:t>
            </a:r>
            <a:r>
              <a:rPr lang="en-US" sz="1000" kern="1200" dirty="0" smtClean="0">
                <a:solidFill>
                  <a:schemeClr val="tx1"/>
                </a:solidFill>
                <a:latin typeface="+mn-lt"/>
                <a:ea typeface="+mn-ea"/>
                <a:cs typeface="+mn-cs"/>
              </a:rPr>
              <a:t> (which can end up inadvertently being</a:t>
            </a:r>
            <a:r>
              <a:rPr lang="en-US" sz="1000" kern="1200" baseline="0" dirty="0" smtClean="0">
                <a:solidFill>
                  <a:schemeClr val="tx1"/>
                </a:solidFill>
                <a:latin typeface="+mn-lt"/>
                <a:ea typeface="+mn-ea"/>
                <a:cs typeface="+mn-cs"/>
              </a:rPr>
              <a:t> too much when the effects do set in).  It also</a:t>
            </a:r>
            <a:r>
              <a:rPr lang="en-US" sz="1000" kern="1200" dirty="0" smtClean="0">
                <a:solidFill>
                  <a:schemeClr val="tx1"/>
                </a:solidFill>
                <a:latin typeface="+mn-lt"/>
                <a:ea typeface="+mn-ea"/>
                <a:cs typeface="+mn-cs"/>
              </a:rPr>
              <a:t> has a longer duration of action (takes longer to go away), which also</a:t>
            </a:r>
            <a:r>
              <a:rPr lang="en-US" sz="1000" kern="1200" baseline="0" dirty="0" smtClean="0">
                <a:solidFill>
                  <a:schemeClr val="tx1"/>
                </a:solidFill>
                <a:latin typeface="+mn-lt"/>
                <a:ea typeface="+mn-ea"/>
                <a:cs typeface="+mn-cs"/>
              </a:rPr>
              <a:t> leads to </a:t>
            </a:r>
            <a:r>
              <a:rPr lang="en-US" sz="1000" kern="1200" dirty="0" smtClean="0">
                <a:solidFill>
                  <a:schemeClr val="tx1"/>
                </a:solidFill>
                <a:latin typeface="+mn-lt"/>
                <a:ea typeface="+mn-ea"/>
                <a:cs typeface="+mn-cs"/>
              </a:rPr>
              <a:t>longer-lasting unwanted side effects.  The side effects</a:t>
            </a:r>
            <a:r>
              <a:rPr lang="en-US" sz="1000" kern="1200" baseline="0" dirty="0" smtClean="0">
                <a:solidFill>
                  <a:schemeClr val="tx1"/>
                </a:solidFill>
                <a:latin typeface="+mn-lt"/>
                <a:ea typeface="+mn-ea"/>
                <a:cs typeface="+mn-cs"/>
              </a:rPr>
              <a:t> are </a:t>
            </a:r>
            <a:r>
              <a:rPr lang="en-US" sz="1000" kern="1200" dirty="0" smtClean="0">
                <a:solidFill>
                  <a:schemeClr val="tx1"/>
                </a:solidFill>
                <a:latin typeface="+mn-lt"/>
                <a:ea typeface="+mn-ea"/>
                <a:cs typeface="+mn-cs"/>
              </a:rPr>
              <a:t>important to consider here because the side effects profile also seems to be more severe than with</a:t>
            </a:r>
            <a:r>
              <a:rPr lang="en-US" sz="1000" kern="1200" baseline="0" dirty="0" smtClean="0">
                <a:solidFill>
                  <a:schemeClr val="tx1"/>
                </a:solidFill>
                <a:latin typeface="+mn-lt"/>
                <a:ea typeface="+mn-ea"/>
                <a:cs typeface="+mn-cs"/>
              </a:rPr>
              <a:t> ketamine</a:t>
            </a:r>
            <a:r>
              <a:rPr lang="en-US" sz="1000" kern="1200" dirty="0" smtClean="0">
                <a:solidFill>
                  <a:schemeClr val="tx1"/>
                </a:solidFill>
                <a:latin typeface="+mn-lt"/>
                <a:ea typeface="+mn-ea"/>
                <a:cs typeface="+mn-cs"/>
              </a:rPr>
              <a:t>, involving things like mood disturbances and possible toxicity in the cerebellum, a part of the brain necessary for coordination and movement.</a:t>
            </a:r>
          </a:p>
          <a:p>
            <a:endParaRPr lang="en-US" sz="1000" dirty="0" smtClean="0"/>
          </a:p>
          <a:p>
            <a:r>
              <a:rPr lang="en-US" sz="1000" b="1" u="none" dirty="0" smtClean="0"/>
              <a:t>REFERENCE</a:t>
            </a:r>
            <a:r>
              <a:rPr lang="en-US" sz="1000" dirty="0" smtClean="0"/>
              <a:t>:</a:t>
            </a:r>
          </a:p>
          <a:p>
            <a:r>
              <a:rPr lang="en-US" sz="1000" kern="1200" dirty="0" smtClean="0">
                <a:solidFill>
                  <a:schemeClr val="tx1"/>
                </a:solidFill>
                <a:effectLst/>
                <a:latin typeface="+mn-lt"/>
                <a:ea typeface="+mn-ea"/>
                <a:cs typeface="+mn-cs"/>
              </a:rPr>
              <a:t>Corazza, O., Assi, S., &amp; Schifano, F. (2013). From “Special K” to “Special M”: The evolution of the recreational use of ketamine and methoxetamine. </a:t>
            </a:r>
            <a:r>
              <a:rPr lang="en-US" sz="1000" i="1" kern="1200" dirty="0" smtClean="0">
                <a:solidFill>
                  <a:schemeClr val="tx1"/>
                </a:solidFill>
                <a:effectLst/>
                <a:latin typeface="+mn-lt"/>
                <a:ea typeface="+mn-ea"/>
                <a:cs typeface="+mn-cs"/>
              </a:rPr>
              <a:t>CNS Neuroscience and Therapeutics, 19</a:t>
            </a:r>
            <a:r>
              <a:rPr lang="en-US" sz="1000" kern="1200" dirty="0" smtClean="0">
                <a:solidFill>
                  <a:schemeClr val="tx1"/>
                </a:solidFill>
                <a:effectLst/>
                <a:latin typeface="+mn-lt"/>
                <a:ea typeface="+mn-ea"/>
                <a:cs typeface="+mn-cs"/>
              </a:rPr>
              <a:t>(6), 454-460.</a:t>
            </a:r>
          </a:p>
          <a:p>
            <a:endParaRPr lang="en-US" dirty="0"/>
          </a:p>
        </p:txBody>
      </p:sp>
      <p:sp>
        <p:nvSpPr>
          <p:cNvPr id="4" name="Slide Number Placeholder 3"/>
          <p:cNvSpPr>
            <a:spLocks noGrp="1"/>
          </p:cNvSpPr>
          <p:nvPr>
            <p:ph type="sldNum" sz="quarter" idx="10"/>
          </p:nvPr>
        </p:nvSpPr>
        <p:spPr/>
        <p:txBody>
          <a:bodyPr/>
          <a:lstStyle/>
          <a:p>
            <a:fld id="{35C85D73-AC84-8F47-87A0-1261F060EA60}"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dirty="0"/>
              <a:t>INSTRUCTIONS/KEY POINTS</a:t>
            </a:r>
          </a:p>
          <a:p>
            <a:r>
              <a:rPr lang="en-US" sz="1000" dirty="0"/>
              <a:t>Briefly review each of the educational objectives with the audience</a:t>
            </a:r>
            <a:r>
              <a:rPr lang="en-US" sz="1000" dirty="0" smtClean="0"/>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The final</a:t>
            </a:r>
            <a:r>
              <a:rPr lang="en-US" sz="1000" kern="1200" baseline="0" dirty="0" smtClean="0">
                <a:solidFill>
                  <a:schemeClr val="tx1"/>
                </a:solidFill>
                <a:latin typeface="+mn-lt"/>
                <a:ea typeface="+mn-ea"/>
                <a:cs typeface="+mn-cs"/>
              </a:rPr>
              <a:t> drug category</a:t>
            </a:r>
            <a:r>
              <a:rPr lang="en-US" sz="1000" kern="1200" dirty="0" smtClean="0">
                <a:solidFill>
                  <a:schemeClr val="tx1"/>
                </a:solidFill>
                <a:latin typeface="+mn-lt"/>
                <a:ea typeface="+mn-ea"/>
                <a:cs typeface="+mn-cs"/>
              </a:rPr>
              <a:t> that will be</a:t>
            </a:r>
            <a:r>
              <a:rPr lang="en-US" sz="1000" kern="1200" baseline="0" dirty="0" smtClean="0">
                <a:solidFill>
                  <a:schemeClr val="tx1"/>
                </a:solidFill>
                <a:latin typeface="+mn-lt"/>
                <a:ea typeface="+mn-ea"/>
                <a:cs typeface="+mn-cs"/>
              </a:rPr>
              <a:t> discussed in this section </a:t>
            </a:r>
            <a:r>
              <a:rPr lang="en-US" sz="1000" kern="1200" dirty="0" smtClean="0">
                <a:solidFill>
                  <a:schemeClr val="tx1"/>
                </a:solidFill>
                <a:latin typeface="+mn-lt"/>
                <a:ea typeface="+mn-ea"/>
                <a:cs typeface="+mn-cs"/>
              </a:rPr>
              <a:t>are the psychedelics.  Here, the neurobiological</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concerns include mainly psychosis and hard to predict acute effects.  Traditionally, addictive potential has not been much of a concern here, since there is no reward circuitry dopamine component to hallucinogen use, and it is really hard to get animals to self-administer them.  That said, it should be noted that people can become too attached to the experience of an altered state, and use compulsively for that reason alone.</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The</a:t>
            </a:r>
            <a:r>
              <a:rPr lang="en-US" sz="1000" kern="1200" baseline="0" dirty="0" smtClean="0">
                <a:solidFill>
                  <a:schemeClr val="tx1"/>
                </a:solidFill>
                <a:latin typeface="+mn-lt"/>
                <a:ea typeface="+mn-ea"/>
                <a:cs typeface="+mn-cs"/>
              </a:rPr>
              <a:t> brain picture </a:t>
            </a:r>
            <a:r>
              <a:rPr lang="en-US" sz="1000" kern="1200" dirty="0" smtClean="0">
                <a:solidFill>
                  <a:schemeClr val="tx1"/>
                </a:solidFill>
                <a:latin typeface="+mn-lt"/>
                <a:ea typeface="+mn-ea"/>
                <a:cs typeface="+mn-cs"/>
              </a:rPr>
              <a:t>is from one of very few human studies on</a:t>
            </a:r>
            <a:r>
              <a:rPr lang="en-US" sz="1000" kern="1200" baseline="0" dirty="0" smtClean="0">
                <a:solidFill>
                  <a:schemeClr val="tx1"/>
                </a:solidFill>
                <a:latin typeface="+mn-lt"/>
                <a:ea typeface="+mn-ea"/>
                <a:cs typeface="+mn-cs"/>
              </a:rPr>
              <a:t> hallucinogens </a:t>
            </a:r>
            <a:r>
              <a:rPr lang="en-US" sz="1000" kern="1200" dirty="0" smtClean="0">
                <a:solidFill>
                  <a:schemeClr val="tx1"/>
                </a:solidFill>
                <a:latin typeface="+mn-lt"/>
                <a:ea typeface="+mn-ea"/>
                <a:cs typeface="+mn-cs"/>
              </a:rPr>
              <a:t>where researchers gave subjects psilocybin and scanned their brains. What they found was actually a decrease in activity, including in the striatum, circled in yellow here, where the reward system dopamine synapses are located.  This</a:t>
            </a:r>
            <a:r>
              <a:rPr lang="en-US" sz="1000" kern="1200" baseline="0" dirty="0" smtClean="0">
                <a:solidFill>
                  <a:schemeClr val="tx1"/>
                </a:solidFill>
                <a:latin typeface="+mn-lt"/>
                <a:ea typeface="+mn-ea"/>
                <a:cs typeface="+mn-cs"/>
              </a:rPr>
              <a:t> suggests </a:t>
            </a:r>
            <a:r>
              <a:rPr lang="en-US" sz="1000" b="0" kern="1200" dirty="0" smtClean="0">
                <a:solidFill>
                  <a:schemeClr val="tx1"/>
                </a:solidFill>
                <a:latin typeface="+mn-lt"/>
                <a:ea typeface="+mn-ea"/>
                <a:cs typeface="+mn-cs"/>
              </a:rPr>
              <a:t>that compulsive use and addiction are likely not factors here,</a:t>
            </a:r>
            <a:r>
              <a:rPr lang="en-US" sz="1000" b="0" kern="1200" baseline="0" dirty="0" smtClean="0">
                <a:solidFill>
                  <a:schemeClr val="tx1"/>
                </a:solidFill>
                <a:latin typeface="+mn-lt"/>
                <a:ea typeface="+mn-ea"/>
                <a:cs typeface="+mn-cs"/>
              </a:rPr>
              <a:t> and it is more of a de-coupling of regions that normally talk to each other that causes the experience.</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The classic hallucinogens are LSD</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and psilocybin. Very few human studies exist that look at hallucinogen effects, and animal models have to rely on a “head twitch model.”  In short, the experience</a:t>
            </a:r>
            <a:r>
              <a:rPr lang="en-US" sz="1000" kern="1200" baseline="0" dirty="0" smtClean="0">
                <a:solidFill>
                  <a:schemeClr val="tx1"/>
                </a:solidFill>
                <a:latin typeface="+mn-lt"/>
                <a:ea typeface="+mn-ea"/>
                <a:cs typeface="+mn-cs"/>
              </a:rPr>
              <a:t> is still a mystical one that neuroscience can’t fully explain.</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Studies</a:t>
            </a:r>
            <a:r>
              <a:rPr lang="en-US" sz="1000" kern="1200" baseline="0" dirty="0" smtClean="0">
                <a:solidFill>
                  <a:schemeClr val="tx1"/>
                </a:solidFill>
                <a:latin typeface="+mn-lt"/>
                <a:ea typeface="+mn-ea"/>
                <a:cs typeface="+mn-cs"/>
              </a:rPr>
              <a:t> have shown, however, that </a:t>
            </a:r>
            <a:r>
              <a:rPr lang="en-US" sz="1000" kern="1200" dirty="0" smtClean="0">
                <a:solidFill>
                  <a:schemeClr val="tx1"/>
                </a:solidFill>
                <a:latin typeface="+mn-lt"/>
                <a:ea typeface="+mn-ea"/>
                <a:cs typeface="+mn-cs"/>
              </a:rPr>
              <a:t>the serotonin 5-HT</a:t>
            </a:r>
            <a:r>
              <a:rPr lang="en-US" sz="1000" kern="1200" baseline="-25000" dirty="0" smtClean="0">
                <a:solidFill>
                  <a:schemeClr val="tx1"/>
                </a:solidFill>
                <a:latin typeface="+mn-lt"/>
                <a:ea typeface="+mn-ea"/>
                <a:cs typeface="+mn-cs"/>
              </a:rPr>
              <a:t>2a</a:t>
            </a:r>
            <a:r>
              <a:rPr lang="en-US" sz="1000" kern="1200" dirty="0" smtClean="0">
                <a:solidFill>
                  <a:schemeClr val="tx1"/>
                </a:solidFill>
                <a:latin typeface="+mn-lt"/>
                <a:ea typeface="+mn-ea"/>
                <a:cs typeface="+mn-cs"/>
              </a:rPr>
              <a:t> receptor is the main site of action (the</a:t>
            </a:r>
            <a:r>
              <a:rPr lang="en-US" sz="1000" kern="1200" baseline="0" dirty="0" smtClean="0">
                <a:solidFill>
                  <a:schemeClr val="tx1"/>
                </a:solidFill>
                <a:latin typeface="+mn-lt"/>
                <a:ea typeface="+mn-ea"/>
                <a:cs typeface="+mn-cs"/>
              </a:rPr>
              <a:t> serotonin system has a number of receptors, 5-HT</a:t>
            </a:r>
            <a:r>
              <a:rPr lang="en-US" sz="1000" kern="1200" baseline="-25000" dirty="0" smtClean="0">
                <a:solidFill>
                  <a:schemeClr val="tx1"/>
                </a:solidFill>
                <a:latin typeface="+mn-lt"/>
                <a:ea typeface="+mn-ea"/>
                <a:cs typeface="+mn-cs"/>
              </a:rPr>
              <a:t>1</a:t>
            </a:r>
            <a:r>
              <a:rPr lang="en-US" sz="1000" kern="1200" baseline="0" dirty="0" smtClean="0">
                <a:solidFill>
                  <a:schemeClr val="tx1"/>
                </a:solidFill>
                <a:latin typeface="+mn-lt"/>
                <a:ea typeface="+mn-ea"/>
                <a:cs typeface="+mn-cs"/>
              </a:rPr>
              <a:t>, 5-HT</a:t>
            </a:r>
            <a:r>
              <a:rPr lang="en-US" sz="1000" kern="1200" baseline="-25000" dirty="0" smtClean="0">
                <a:solidFill>
                  <a:schemeClr val="tx1"/>
                </a:solidFill>
                <a:latin typeface="+mn-lt"/>
                <a:ea typeface="+mn-ea"/>
                <a:cs typeface="+mn-cs"/>
              </a:rPr>
              <a:t>2</a:t>
            </a:r>
            <a:r>
              <a:rPr lang="en-US" sz="1000" kern="1200" baseline="0" dirty="0" smtClean="0">
                <a:solidFill>
                  <a:schemeClr val="tx1"/>
                </a:solidFill>
                <a:latin typeface="+mn-lt"/>
                <a:ea typeface="+mn-ea"/>
                <a:cs typeface="+mn-cs"/>
              </a:rPr>
              <a:t>, etc., and of those, each has subtypes, 5-HT</a:t>
            </a:r>
            <a:r>
              <a:rPr lang="en-US" sz="1000" kern="1200" baseline="-25000" dirty="0" smtClean="0">
                <a:solidFill>
                  <a:schemeClr val="tx1"/>
                </a:solidFill>
                <a:latin typeface="+mn-lt"/>
                <a:ea typeface="+mn-ea"/>
                <a:cs typeface="+mn-cs"/>
              </a:rPr>
              <a:t>1A, B</a:t>
            </a:r>
            <a:r>
              <a:rPr lang="en-US" sz="1000" kern="1200" dirty="0" smtClean="0">
                <a:solidFill>
                  <a:schemeClr val="tx1"/>
                </a:solidFill>
                <a:latin typeface="+mn-lt"/>
                <a:ea typeface="+mn-ea"/>
                <a:cs typeface="+mn-cs"/>
              </a:rPr>
              <a:t>, etc.) and level of activation of this receptor very strongly correlates with hallucinogenic properties, so it seems to be </a:t>
            </a:r>
            <a:r>
              <a:rPr lang="en-US" sz="1000" b="0" kern="1200" dirty="0" smtClean="0">
                <a:solidFill>
                  <a:schemeClr val="tx1"/>
                </a:solidFill>
                <a:latin typeface="+mn-lt"/>
                <a:ea typeface="+mn-ea"/>
                <a:cs typeface="+mn-cs"/>
              </a:rPr>
              <a:t>necessary and sufficient.</a:t>
            </a:r>
            <a:endParaRPr lang="en-US" sz="10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baseline="0" dirty="0" smtClean="0">
                <a:solidFill>
                  <a:schemeClr val="tx1"/>
                </a:solidFill>
                <a:latin typeface="+mn-lt"/>
                <a:ea typeface="+mn-ea"/>
                <a:cs typeface="+mn-cs"/>
              </a:rPr>
              <a:t>W</a:t>
            </a:r>
            <a:r>
              <a:rPr lang="en-US" sz="1000" kern="1200" dirty="0" smtClean="0">
                <a:solidFill>
                  <a:schemeClr val="tx1"/>
                </a:solidFill>
                <a:latin typeface="+mn-lt"/>
                <a:ea typeface="+mn-ea"/>
                <a:cs typeface="+mn-cs"/>
              </a:rPr>
              <a:t>ith the novel psychedelics, we</a:t>
            </a:r>
            <a:r>
              <a:rPr lang="en-US" sz="1000" kern="1200" baseline="0" dirty="0" smtClean="0">
                <a:solidFill>
                  <a:schemeClr val="tx1"/>
                </a:solidFill>
                <a:latin typeface="+mn-lt"/>
                <a:ea typeface="+mn-ea"/>
                <a:cs typeface="+mn-cs"/>
              </a:rPr>
              <a:t> can</a:t>
            </a:r>
            <a:r>
              <a:rPr lang="en-US" sz="1000" kern="1200" dirty="0" smtClean="0">
                <a:solidFill>
                  <a:schemeClr val="tx1"/>
                </a:solidFill>
                <a:latin typeface="+mn-lt"/>
                <a:ea typeface="+mn-ea"/>
                <a:cs typeface="+mn-cs"/>
              </a:rPr>
              <a:t> deduce their hallucinogenic properties from how well they bind to and activate a certain</a:t>
            </a:r>
            <a:r>
              <a:rPr lang="en-US" sz="1000" kern="1200" baseline="0" dirty="0" smtClean="0">
                <a:solidFill>
                  <a:schemeClr val="tx1"/>
                </a:solidFill>
                <a:latin typeface="+mn-lt"/>
                <a:ea typeface="+mn-ea"/>
                <a:cs typeface="+mn-cs"/>
              </a:rPr>
              <a:t> type of serotonin receptor, called 5-HT</a:t>
            </a:r>
            <a:r>
              <a:rPr lang="en-US" sz="1000" kern="1200" baseline="-25000" dirty="0" smtClean="0">
                <a:solidFill>
                  <a:schemeClr val="tx1"/>
                </a:solidFill>
                <a:latin typeface="+mn-lt"/>
                <a:ea typeface="+mn-ea"/>
                <a:cs typeface="+mn-cs"/>
              </a:rPr>
              <a:t>2</a:t>
            </a:r>
            <a:r>
              <a:rPr lang="en-US" sz="1000" kern="1200" baseline="0" dirty="0" smtClean="0">
                <a:solidFill>
                  <a:schemeClr val="tx1"/>
                </a:solidFill>
                <a:latin typeface="+mn-lt"/>
                <a:ea typeface="+mn-ea"/>
                <a:cs typeface="+mn-cs"/>
              </a:rPr>
              <a:t>. The first bullet refers to evidence that potency (how much needed to produce effect) is still the strongest for LSD</a:t>
            </a:r>
            <a:r>
              <a:rPr lang="en-US" sz="1000" kern="1200" dirty="0" smtClean="0">
                <a:solidFill>
                  <a:schemeClr val="tx1"/>
                </a:solidFill>
                <a:latin typeface="+mn-lt"/>
                <a:ea typeface="+mn-ea"/>
                <a:cs typeface="+mn-cs"/>
              </a:rPr>
              <a:t>, but that it is about equal to some of the more novel</a:t>
            </a:r>
            <a:r>
              <a:rPr lang="en-US" sz="1000" kern="1200" baseline="0" dirty="0" smtClean="0">
                <a:solidFill>
                  <a:schemeClr val="tx1"/>
                </a:solidFill>
                <a:latin typeface="+mn-lt"/>
                <a:ea typeface="+mn-ea"/>
                <a:cs typeface="+mn-cs"/>
              </a:rPr>
              <a:t> compounds, such as </a:t>
            </a:r>
            <a:r>
              <a:rPr lang="en-US" sz="1000" kern="1200" dirty="0" smtClean="0">
                <a:solidFill>
                  <a:schemeClr val="tx1"/>
                </a:solidFill>
                <a:latin typeface="+mn-lt"/>
                <a:ea typeface="+mn-ea"/>
                <a:cs typeface="+mn-cs"/>
              </a:rPr>
              <a:t>DOI, which</a:t>
            </a:r>
            <a:r>
              <a:rPr lang="en-US" sz="1000" kern="1200" baseline="0" dirty="0" smtClean="0">
                <a:solidFill>
                  <a:schemeClr val="tx1"/>
                </a:solidFill>
                <a:latin typeface="+mn-lt"/>
                <a:ea typeface="+mn-ea"/>
                <a:cs typeface="+mn-cs"/>
              </a:rPr>
              <a:t> is in turn slightly more potent than DOB</a:t>
            </a:r>
            <a:r>
              <a:rPr lang="en-US" sz="1000" kern="1200" dirty="0" smtClean="0">
                <a:solidFill>
                  <a:schemeClr val="tx1"/>
                </a:solidFill>
                <a:latin typeface="+mn-lt"/>
                <a:ea typeface="+mn-ea"/>
                <a:cs typeface="+mn-cs"/>
              </a:rPr>
              <a:t>. Together these have much higher potencies than some of the other compounds, like DOM, 5-MeO-DMT, and DMT. </a:t>
            </a:r>
            <a:endParaRPr lang="en-US" sz="1000" b="0" kern="120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This can tell us something about the hallucinogenic properties of these compounds, but the novel psychedelics also have actions on the serotonin system that are different from the straight </a:t>
            </a:r>
            <a:r>
              <a:rPr lang="en-US" sz="1000" kern="1200" baseline="0" dirty="0" smtClean="0">
                <a:solidFill>
                  <a:schemeClr val="tx1"/>
                </a:solidFill>
                <a:latin typeface="+mn-lt"/>
                <a:ea typeface="+mn-ea"/>
                <a:cs typeface="+mn-cs"/>
              </a:rPr>
              <a:t>5-HT</a:t>
            </a:r>
            <a:r>
              <a:rPr lang="en-US" sz="1000" kern="1200" baseline="-25000" dirty="0" smtClean="0">
                <a:solidFill>
                  <a:schemeClr val="tx1"/>
                </a:solidFill>
                <a:latin typeface="+mn-lt"/>
                <a:ea typeface="+mn-ea"/>
                <a:cs typeface="+mn-cs"/>
              </a:rPr>
              <a:t>2A </a:t>
            </a:r>
            <a:r>
              <a:rPr lang="en-US" sz="1000" b="0" kern="1200" dirty="0" smtClean="0">
                <a:solidFill>
                  <a:schemeClr val="tx1"/>
                </a:solidFill>
                <a:latin typeface="+mn-lt"/>
                <a:ea typeface="+mn-ea"/>
                <a:cs typeface="+mn-cs"/>
              </a:rPr>
              <a:t>action.</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example, 5-MeO-DIPT, or “Foxy,” also blocks reuptake at the serotonin transporter, which, if you remember from the stimulants, prevents removal of serotonin from the synapse after release,</a:t>
            </a:r>
            <a:r>
              <a:rPr lang="en-US" sz="1000" kern="1200" baseline="0" dirty="0" smtClean="0">
                <a:solidFill>
                  <a:schemeClr val="tx1"/>
                </a:solidFill>
                <a:latin typeface="+mn-lt"/>
                <a:ea typeface="+mn-ea"/>
                <a:cs typeface="+mn-cs"/>
              </a:rPr>
              <a:t> causing more to</a:t>
            </a:r>
            <a:r>
              <a:rPr lang="en-US" sz="1000" kern="1200" dirty="0" smtClean="0">
                <a:solidFill>
                  <a:schemeClr val="tx1"/>
                </a:solidFill>
                <a:latin typeface="+mn-lt"/>
                <a:ea typeface="+mn-ea"/>
                <a:cs typeface="+mn-cs"/>
              </a:rPr>
              <a:t> hang around and bind to receptors. Also, animals can tell the difference between this compound and LSD. It only partially substitutes, meaning</a:t>
            </a:r>
            <a:r>
              <a:rPr lang="en-US" sz="1000" kern="1200" baseline="0" dirty="0" smtClean="0">
                <a:solidFill>
                  <a:schemeClr val="tx1"/>
                </a:solidFill>
                <a:latin typeface="+mn-lt"/>
                <a:ea typeface="+mn-ea"/>
                <a:cs typeface="+mn-cs"/>
              </a:rPr>
              <a:t> that if you train a rat to recognize LSD and then ask it if some new compound feels the same (by seeing if the rat behaves the same), the behavioral rat answer is “somewhat.”  This</a:t>
            </a:r>
            <a:r>
              <a:rPr lang="en-US" sz="1000" kern="1200" dirty="0" smtClean="0">
                <a:solidFill>
                  <a:schemeClr val="tx1"/>
                </a:solidFill>
                <a:latin typeface="+mn-lt"/>
                <a:ea typeface="+mn-ea"/>
                <a:cs typeface="+mn-cs"/>
              </a:rPr>
              <a:t> means there are properties to this drug that go beyond the hallucinogenic.  </a:t>
            </a:r>
            <a:r>
              <a:rPr lang="en-US" sz="1000" b="0" kern="1200" dirty="0" smtClean="0">
                <a:solidFill>
                  <a:schemeClr val="tx1"/>
                </a:solidFill>
                <a:latin typeface="+mn-lt"/>
                <a:ea typeface="+mn-ea"/>
                <a:cs typeface="+mn-cs"/>
              </a:rPr>
              <a:t>But it is hard to test in animals how it’s different.  One possibility is that it’s a less intense experience because it also activates the </a:t>
            </a:r>
            <a:r>
              <a:rPr lang="en-US" sz="1000" kern="1200" baseline="0" dirty="0" smtClean="0">
                <a:solidFill>
                  <a:schemeClr val="tx1"/>
                </a:solidFill>
                <a:latin typeface="+mn-lt"/>
                <a:ea typeface="+mn-ea"/>
                <a:cs typeface="+mn-cs"/>
              </a:rPr>
              <a:t>5-HT</a:t>
            </a:r>
            <a:r>
              <a:rPr lang="en-US" sz="1000" kern="1200" baseline="-25000" dirty="0" smtClean="0">
                <a:solidFill>
                  <a:schemeClr val="tx1"/>
                </a:solidFill>
                <a:latin typeface="+mn-lt"/>
                <a:ea typeface="+mn-ea"/>
                <a:cs typeface="+mn-cs"/>
              </a:rPr>
              <a:t>1A </a:t>
            </a:r>
            <a:r>
              <a:rPr lang="en-US" sz="1000" b="0" kern="1200" dirty="0" smtClean="0">
                <a:solidFill>
                  <a:schemeClr val="tx1"/>
                </a:solidFill>
                <a:latin typeface="+mn-lt"/>
                <a:ea typeface="+mn-ea"/>
                <a:cs typeface="+mn-cs"/>
              </a:rPr>
              <a:t>receptor (another subtype of serotonin receptor), which inhibits </a:t>
            </a:r>
            <a:r>
              <a:rPr lang="en-US" sz="1000" kern="1200" baseline="0" dirty="0" smtClean="0">
                <a:solidFill>
                  <a:schemeClr val="tx1"/>
                </a:solidFill>
                <a:latin typeface="+mn-lt"/>
                <a:ea typeface="+mn-ea"/>
                <a:cs typeface="+mn-cs"/>
              </a:rPr>
              <a:t>5-HT</a:t>
            </a:r>
            <a:r>
              <a:rPr lang="en-US" sz="1000" kern="1200" baseline="-25000" dirty="0" smtClean="0">
                <a:solidFill>
                  <a:schemeClr val="tx1"/>
                </a:solidFill>
                <a:latin typeface="+mn-lt"/>
                <a:ea typeface="+mn-ea"/>
                <a:cs typeface="+mn-cs"/>
              </a:rPr>
              <a:t>2A</a:t>
            </a:r>
            <a:r>
              <a:rPr lang="en-US" sz="1000" b="0" kern="1200" dirty="0" smtClean="0">
                <a:solidFill>
                  <a:schemeClr val="tx1"/>
                </a:solidFill>
                <a:latin typeface="+mn-lt"/>
                <a:ea typeface="+mn-ea"/>
                <a:cs typeface="+mn-cs"/>
              </a:rPr>
              <a:t> (the main site of</a:t>
            </a:r>
            <a:r>
              <a:rPr lang="en-US" sz="1000" b="0" kern="1200" baseline="0" dirty="0" smtClean="0">
                <a:solidFill>
                  <a:schemeClr val="tx1"/>
                </a:solidFill>
                <a:latin typeface="+mn-lt"/>
                <a:ea typeface="+mn-ea"/>
                <a:cs typeface="+mn-cs"/>
              </a:rPr>
              <a:t> hallucinogenic action)</a:t>
            </a:r>
            <a:r>
              <a:rPr lang="en-US" sz="1000" b="0" kern="1200" dirty="0" smtClean="0">
                <a:solidFill>
                  <a:schemeClr val="tx1"/>
                </a:solidFill>
                <a:latin typeface="+mn-lt"/>
                <a:ea typeface="+mn-ea"/>
                <a:cs typeface="+mn-cs"/>
              </a:rPr>
              <a:t>.</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Another thing to keep in mind with synthetic psychedelics is that there are some potential long term effects on the brain. 5-MeO-DIPT induces neurotoxicity (damage to brain cells) </a:t>
            </a:r>
            <a:r>
              <a:rPr lang="en-US" sz="1000" i="1" kern="1200" dirty="0" smtClean="0">
                <a:solidFill>
                  <a:schemeClr val="tx1"/>
                </a:solidFill>
                <a:latin typeface="+mn-lt"/>
                <a:ea typeface="+mn-ea"/>
                <a:cs typeface="+mn-cs"/>
              </a:rPr>
              <a:t>in vitro </a:t>
            </a:r>
            <a:r>
              <a:rPr lang="en-US" sz="1000" kern="1200" dirty="0" smtClean="0">
                <a:solidFill>
                  <a:schemeClr val="tx1"/>
                </a:solidFill>
                <a:latin typeface="+mn-lt"/>
                <a:ea typeface="+mn-ea"/>
                <a:cs typeface="+mn-cs"/>
              </a:rPr>
              <a:t>(in test tubes), and when given to rats in their adolescence, they show some cognitive deficits as adults, which may point to a compromised serotonin system.</a:t>
            </a:r>
          </a:p>
          <a:p>
            <a:endParaRPr lang="en-US" sz="1000" kern="1200" dirty="0" smtClean="0">
              <a:solidFill>
                <a:schemeClr val="tx1"/>
              </a:solidFill>
              <a:latin typeface="+mn-lt"/>
              <a:ea typeface="+mn-ea"/>
              <a:cs typeface="+mn-cs"/>
            </a:endParaRPr>
          </a:p>
          <a:p>
            <a:r>
              <a:rPr lang="en-US" sz="1000" b="1" u="none" kern="1200" dirty="0" smtClean="0">
                <a:solidFill>
                  <a:schemeClr val="tx1"/>
                </a:solidFill>
                <a:latin typeface="+mn-lt"/>
                <a:ea typeface="+mn-ea"/>
                <a:cs typeface="+mn-cs"/>
              </a:rPr>
              <a:t>REFERENCE:</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(1) Nakagawa, T., &amp; Kaneko, S. (2008). Neuropsychotoxicity of abused drugs: molecular and neural mechanisms of neuropsychotoxicity induced by methamphetamine, 3,4-methylenedioxymethamphetamine (ecstasy), and 5-methoxy-N,N-diisopropyltryptamine (foxy). </a:t>
            </a:r>
            <a:r>
              <a:rPr lang="en-US" sz="1000" i="1" kern="1200" dirty="0" smtClean="0">
                <a:solidFill>
                  <a:schemeClr val="tx1"/>
                </a:solidFill>
                <a:latin typeface="+mn-lt"/>
                <a:ea typeface="+mn-ea"/>
                <a:cs typeface="+mn-cs"/>
              </a:rPr>
              <a:t>Journal of pharmacological sciences</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106</a:t>
            </a:r>
            <a:r>
              <a:rPr lang="en-US" sz="1000" kern="1200" dirty="0" smtClean="0">
                <a:solidFill>
                  <a:schemeClr val="tx1"/>
                </a:solidFill>
                <a:latin typeface="+mn-lt"/>
                <a:ea typeface="+mn-ea"/>
                <a:cs typeface="+mn-cs"/>
              </a:rPr>
              <a:t>(1), 2-8.</a:t>
            </a:r>
          </a:p>
          <a:p>
            <a:r>
              <a:rPr lang="en-US" sz="1000" kern="1200" dirty="0" smtClean="0">
                <a:solidFill>
                  <a:schemeClr val="tx1"/>
                </a:solidFill>
                <a:latin typeface="+mn-lt"/>
                <a:ea typeface="+mn-ea"/>
                <a:cs typeface="+mn-cs"/>
              </a:rPr>
              <a:t>(2) Sogawa, C., Sogawa, N., Tagawa, J., Fujino, A., Ohyama, K., Asanuma, M., Funada, M., et al. (2007). 5-Methoxy-N,N-diisopropyltryptamine (Foxy), a selective and high affinity inhibitor of serotonin transporter. </a:t>
            </a:r>
            <a:r>
              <a:rPr lang="en-US" sz="1000" i="1" kern="1200" dirty="0" smtClean="0">
                <a:solidFill>
                  <a:schemeClr val="tx1"/>
                </a:solidFill>
                <a:latin typeface="+mn-lt"/>
                <a:ea typeface="+mn-ea"/>
                <a:cs typeface="+mn-cs"/>
              </a:rPr>
              <a:t>Toxicology letters</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170</a:t>
            </a:r>
            <a:r>
              <a:rPr lang="en-US" sz="1000" kern="1200" dirty="0" smtClean="0">
                <a:solidFill>
                  <a:schemeClr val="tx1"/>
                </a:solidFill>
                <a:latin typeface="+mn-lt"/>
                <a:ea typeface="+mn-ea"/>
                <a:cs typeface="+mn-cs"/>
              </a:rPr>
              <a:t>(1), 75-82. </a:t>
            </a:r>
          </a:p>
          <a:p>
            <a:r>
              <a:rPr lang="en-US" sz="1000" kern="1200" dirty="0" smtClean="0">
                <a:solidFill>
                  <a:schemeClr val="tx1"/>
                </a:solidFill>
                <a:latin typeface="+mn-lt"/>
                <a:ea typeface="+mn-ea"/>
                <a:cs typeface="+mn-cs"/>
              </a:rPr>
              <a:t>(3) Compton, D.M., Dietrich, K.L., Selinger, M.C., &amp; Testa, E.K. (2011). 5-methoxy-N,N-di(iso)propyltryptamine hydrochloride (Foxy)-induced cognitive deficits in rat after exposure in adolescence. </a:t>
            </a:r>
            <a:r>
              <a:rPr lang="en-US" sz="1000" i="1" kern="1200" dirty="0" smtClean="0">
                <a:solidFill>
                  <a:schemeClr val="tx1"/>
                </a:solidFill>
                <a:latin typeface="+mn-lt"/>
                <a:ea typeface="+mn-ea"/>
                <a:cs typeface="+mn-cs"/>
              </a:rPr>
              <a:t>Physiology &amp; behavior</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103</a:t>
            </a:r>
            <a:r>
              <a:rPr lang="en-US" sz="1000" kern="1200" dirty="0" smtClean="0">
                <a:solidFill>
                  <a:schemeClr val="tx1"/>
                </a:solidFill>
                <a:latin typeface="+mn-lt"/>
                <a:ea typeface="+mn-ea"/>
                <a:cs typeface="+mn-cs"/>
              </a:rPr>
              <a:t>(2), 203-209.</a:t>
            </a:r>
          </a:p>
          <a:p>
            <a:endParaRPr lang="en-US" sz="1000" kern="1200" dirty="0" smtClean="0">
              <a:solidFill>
                <a:schemeClr val="tx1"/>
              </a:solidFill>
              <a:latin typeface="+mn-lt"/>
              <a:ea typeface="+mn-ea"/>
              <a:cs typeface="+mn-cs"/>
            </a:endParaRP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Another consideration with synthetic</a:t>
            </a:r>
            <a:r>
              <a:rPr lang="en-US" sz="1000" b="0" kern="1200" baseline="0" dirty="0" smtClean="0">
                <a:solidFill>
                  <a:schemeClr val="tx1"/>
                </a:solidFill>
                <a:latin typeface="+mn-lt"/>
                <a:ea typeface="+mn-ea"/>
                <a:cs typeface="+mn-cs"/>
              </a:rPr>
              <a:t> </a:t>
            </a:r>
            <a:r>
              <a:rPr lang="en-US" sz="1000" b="0" kern="1200" dirty="0" smtClean="0">
                <a:solidFill>
                  <a:schemeClr val="tx1"/>
                </a:solidFill>
                <a:latin typeface="+mn-lt"/>
                <a:ea typeface="+mn-ea"/>
                <a:cs typeface="+mn-cs"/>
              </a:rPr>
              <a:t>psychedelics</a:t>
            </a:r>
            <a:r>
              <a:rPr lang="en-US" sz="1000" b="0" kern="1200" baseline="0" dirty="0" smtClean="0">
                <a:solidFill>
                  <a:schemeClr val="tx1"/>
                </a:solidFill>
                <a:latin typeface="+mn-lt"/>
                <a:ea typeface="+mn-ea"/>
                <a:cs typeface="+mn-cs"/>
              </a:rPr>
              <a:t> </a:t>
            </a:r>
            <a:r>
              <a:rPr lang="en-US" sz="1000" b="0" kern="1200" dirty="0" smtClean="0">
                <a:solidFill>
                  <a:schemeClr val="tx1"/>
                </a:solidFill>
                <a:latin typeface="+mn-lt"/>
                <a:ea typeface="+mn-ea"/>
                <a:cs typeface="+mn-cs"/>
              </a:rPr>
              <a:t>is drug-drug interactions that do</a:t>
            </a:r>
            <a:r>
              <a:rPr lang="en-US" sz="1000" b="0" kern="1200" baseline="0" dirty="0" smtClean="0">
                <a:solidFill>
                  <a:schemeClr val="tx1"/>
                </a:solidFill>
                <a:latin typeface="+mn-lt"/>
                <a:ea typeface="+mn-ea"/>
                <a:cs typeface="+mn-cs"/>
              </a:rPr>
              <a:t> no</a:t>
            </a:r>
            <a:r>
              <a:rPr lang="en-US" sz="1000" b="0" kern="1200" dirty="0" smtClean="0">
                <a:solidFill>
                  <a:schemeClr val="tx1"/>
                </a:solidFill>
                <a:latin typeface="+mn-lt"/>
                <a:ea typeface="+mn-ea"/>
                <a:cs typeface="+mn-cs"/>
              </a:rPr>
              <a:t>t necessarily exist  with classic hallucinogens.  </a:t>
            </a:r>
            <a:r>
              <a:rPr lang="en-US" sz="1000" kern="1200" dirty="0" smtClean="0">
                <a:solidFill>
                  <a:schemeClr val="tx1"/>
                </a:solidFill>
                <a:latin typeface="+mn-lt"/>
                <a:ea typeface="+mn-ea"/>
                <a:cs typeface="+mn-cs"/>
              </a:rPr>
              <a:t>One example is that 5-MeO-DMT interacts with MAOI</a:t>
            </a:r>
            <a:r>
              <a:rPr lang="en-US" sz="1000" kern="1200" baseline="0" dirty="0" smtClean="0">
                <a:solidFill>
                  <a:schemeClr val="tx1"/>
                </a:solidFill>
                <a:latin typeface="+mn-lt"/>
                <a:ea typeface="+mn-ea"/>
                <a:cs typeface="+mn-cs"/>
              </a:rPr>
              <a:t> antidepressant drugs</a:t>
            </a:r>
            <a:r>
              <a:rPr lang="en-US" sz="1000" kern="1200" dirty="0" smtClean="0">
                <a:solidFill>
                  <a:schemeClr val="tx1"/>
                </a:solidFill>
                <a:latin typeface="+mn-lt"/>
                <a:ea typeface="+mn-ea"/>
                <a:cs typeface="+mn-cs"/>
              </a:rPr>
              <a:t> in a way that prolongs exposure to DMT and one of its active metabolites (break-down product</a:t>
            </a:r>
            <a:r>
              <a:rPr lang="en-US" sz="1000" kern="1200" baseline="0" dirty="0" smtClean="0">
                <a:solidFill>
                  <a:schemeClr val="tx1"/>
                </a:solidFill>
                <a:latin typeface="+mn-lt"/>
                <a:ea typeface="+mn-ea"/>
                <a:cs typeface="+mn-cs"/>
              </a:rPr>
              <a:t> that itself also has psychedelic properties</a:t>
            </a:r>
            <a:r>
              <a:rPr lang="en-US" sz="1000" kern="1200" dirty="0" smtClean="0">
                <a:solidFill>
                  <a:schemeClr val="tx1"/>
                </a:solidFill>
                <a:latin typeface="+mn-lt"/>
                <a:ea typeface="+mn-ea"/>
                <a:cs typeface="+mn-cs"/>
              </a:rPr>
              <a:t>), so the trip lasts longer than potentially intended.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a:t>
            </a:r>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Jiang, X.-L., Shen, H.-W., Mager, D. E., &amp; Yu, A.-M. (2013). Pharmacokinetic Interactions between Monoamine Oxidase A Inhibitor Harmaline and 5-Methoxy-N,N-Dimethyltryptamine, and the Impact of CYP2D6 Status. </a:t>
            </a:r>
            <a:r>
              <a:rPr lang="en-US" sz="1000" i="1" kern="1200" dirty="0" smtClean="0">
                <a:solidFill>
                  <a:schemeClr val="tx1"/>
                </a:solidFill>
                <a:latin typeface="+mn-lt"/>
                <a:ea typeface="+mn-ea"/>
                <a:cs typeface="+mn-cs"/>
              </a:rPr>
              <a:t>Drug Metabolism and Disposition</a:t>
            </a:r>
            <a:r>
              <a:rPr lang="en-US" sz="1000" i="1" kern="1200" smtClean="0">
                <a:solidFill>
                  <a:schemeClr val="tx1"/>
                </a:solidFill>
                <a:latin typeface="+mn-lt"/>
                <a:ea typeface="+mn-ea"/>
                <a:cs typeface="+mn-cs"/>
              </a:rPr>
              <a:t>: The Biological Fate of Chemicals</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41</a:t>
            </a:r>
            <a:r>
              <a:rPr lang="en-US" sz="1000" kern="1200" dirty="0" smtClean="0">
                <a:solidFill>
                  <a:schemeClr val="tx1"/>
                </a:solidFill>
                <a:latin typeface="+mn-lt"/>
                <a:ea typeface="+mn-ea"/>
                <a:cs typeface="+mn-cs"/>
              </a:rPr>
              <a:t>(5), 975-86. </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Comprehensive</a:t>
            </a:r>
            <a:r>
              <a:rPr lang="en-GB" sz="1000" baseline="0" dirty="0" smtClean="0"/>
              <a:t> epidemiological data regarding the extent of synthetic drug use in the United States remains quite limited. Most of the data available originates from law enforcement reports, poison control calls, toxicology results, case reports, and new questions added to existing survey instruments. </a:t>
            </a:r>
            <a:r>
              <a:rPr lang="en-GB" sz="1000" dirty="0" smtClean="0"/>
              <a:t>The next portion of the presentation will provide attendees with an overview of patterns and trends in synthetic cannabinoid</a:t>
            </a:r>
            <a:r>
              <a:rPr lang="en-GB" sz="1000" baseline="0" dirty="0" smtClean="0"/>
              <a:t> and synthetic cathinone use among select drug abuse epidemiology indicators</a:t>
            </a:r>
            <a:r>
              <a:rPr lang="en-GB" sz="1000" dirty="0" smtClean="0"/>
              <a:t>. No single drug abuse indicator can tell the full story of the extent or impact of synthetic drugs. Therefore, data from several available indicators are presented in an attempt to paint as clear a picture of who uses synthetic drugs, and the populations in which use is most prevalent. </a:t>
            </a:r>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83</a:t>
            </a:fld>
            <a:endParaRPr lang="en-US" dirty="0"/>
          </a:p>
        </p:txBody>
      </p:sp>
    </p:spTree>
    <p:extLst>
      <p:ext uri="{BB962C8B-B14F-4D97-AF65-F5344CB8AC3E}">
        <p14:creationId xmlns:p14="http://schemas.microsoft.com/office/powerpoint/2010/main" val="24365791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a:t>
            </a:r>
            <a:r>
              <a:rPr lang="en-US" sz="1000" baseline="0" dirty="0" smtClean="0"/>
              <a:t> slide provides an indication of the number of items (e.g., seizures, samples, pills, powders, unknown substances) sent to forensic laboratories across the U.S. that were identified as containing synthetic cannabinoids or synthetic cathinones. The National Forensic Laboratory System (NFLIS) organized by the Drug Enforcement Administration collects reports from most of the state and local police toxicology laboratories and from some medical examiners on the number of items of specific drugs identified in each laboratory. It is important to mention that the numbers of cannabinoid and cathinone items identified are low in comparison to illicit drugs. In 2012, there were 460,497 cannabis items identified and 229,595 cocaine items identified.</a:t>
            </a:r>
          </a:p>
          <a:p>
            <a:endParaRPr lang="en-US" sz="1000" b="1" baseline="0" dirty="0" smtClean="0"/>
          </a:p>
          <a:p>
            <a:r>
              <a:rPr lang="en-US" sz="1000" b="1" baseline="0" dirty="0" smtClean="0"/>
              <a:t>Additional Information for the Trainer(s)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DEA National Forensic Laboratory Information System (NFLIS) systematically collects results from drug chemistry analyses conducted by state and local forensic laboratories across the country. As a national drug forensic laboratory reporting system, NFLIS provides timely and detailed analytical results of drugs seized by law enforcement. It is a unique source of information for monitoring and understanding drug abuse and trafficking in the United States, including the diversion of legally manufactured drugs into illegal markets. Findings from NFLIS can also supplement existing drug data sources, including information from drug demand surveys and drug testing programs.</a:t>
            </a:r>
            <a:br>
              <a:rPr lang="en-US" sz="1000" dirty="0" smtClean="0"/>
            </a:br>
            <a:r>
              <a:rPr lang="en-US" sz="1000" dirty="0" smtClean="0"/>
              <a:t/>
            </a:r>
            <a:br>
              <a:rPr lang="en-US" sz="1000" dirty="0" smtClean="0"/>
            </a:br>
            <a:r>
              <a:rPr lang="en-US" sz="1000" dirty="0" smtClean="0"/>
              <a:t>Over 300 state and local forensic laboratories in the United States perform nearly two million drug analyses each year. As of March 2012, 48 state laboratory systems and 91 local laboratory systems, representing 288 individual laboratories, are participating in NFLIS. In 2011, approximately 1.7 million drug analysis records were reported to NFLIS. This information is made available through semiannual, annual, and special reports. These reports include findings on major drug categories such as narcotic analgesics, depressants and tranquilizers, hallucinogens, anabolic steroids, and stimulants.  They provide statistically representative national and regional drug item estimates for the most frequently identified drugs. National case estimates for the most frequently identified drugs are also presented.</a:t>
            </a:r>
            <a:br>
              <a:rPr lang="en-US" sz="1000" dirty="0" smtClean="0"/>
            </a:br>
            <a:r>
              <a:rPr lang="en-US" sz="1000" dirty="0" smtClean="0"/>
              <a:t/>
            </a:r>
            <a:br>
              <a:rPr lang="en-US" sz="1000" dirty="0" smtClean="0"/>
            </a:br>
            <a:r>
              <a:rPr lang="en-US" sz="1000" dirty="0" smtClean="0"/>
              <a:t>NFLIS is one resource of information utilized by DEA to carry out its core mission. The NFLIS information system supports DEA’s ability to track national, regional, and local drug patterns, including providing timely and geographically specific information on emerging drug problems.</a:t>
            </a:r>
            <a:endParaRPr lang="en-US" sz="1000" b="1" baseline="0" dirty="0" smtClean="0"/>
          </a:p>
          <a:p>
            <a:endParaRPr lang="en-US" sz="1000" b="1" baseline="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84</a:t>
            </a:fld>
            <a:endParaRPr lang="en-US" dirty="0"/>
          </a:p>
        </p:txBody>
      </p:sp>
    </p:spTree>
    <p:extLst>
      <p:ext uri="{BB962C8B-B14F-4D97-AF65-F5344CB8AC3E}">
        <p14:creationId xmlns:p14="http://schemas.microsoft.com/office/powerpoint/2010/main" val="21371220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graph shows the</a:t>
            </a:r>
            <a:r>
              <a:rPr lang="en-US" sz="1000" kern="1200" baseline="0" dirty="0" smtClean="0">
                <a:solidFill>
                  <a:schemeClr val="tx1"/>
                </a:solidFill>
                <a:effectLst/>
                <a:latin typeface="+mn-lt"/>
                <a:ea typeface="+mn-ea"/>
                <a:cs typeface="+mn-cs"/>
              </a:rPr>
              <a:t> increases in the number of different chemical formulations which have been seized and identified for synthetic cannabinoids and cathinones by forensic laboratories located throughout the United States.</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85</a:t>
            </a:fld>
            <a:endParaRPr lang="en-US" dirty="0"/>
          </a:p>
        </p:txBody>
      </p:sp>
    </p:spTree>
    <p:extLst>
      <p:ext uri="{BB962C8B-B14F-4D97-AF65-F5344CB8AC3E}">
        <p14:creationId xmlns:p14="http://schemas.microsoft.com/office/powerpoint/2010/main" val="21371220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According to the American Association of Poison Control Centers, 2,906 calls relating to human exposure to synthetic marijuana were received in 2010. Twice that number (6,968) were received in 2011, and 5,205</a:t>
            </a:r>
            <a:r>
              <a:rPr lang="en-US" sz="1000" kern="1200" baseline="0" dirty="0" smtClean="0">
                <a:solidFill>
                  <a:schemeClr val="tx1"/>
                </a:solidFill>
                <a:effectLst/>
                <a:latin typeface="+mn-lt"/>
                <a:ea typeface="+mn-ea"/>
                <a:cs typeface="+mn-cs"/>
              </a:rPr>
              <a:t> received in 2012, and 1</a:t>
            </a:r>
            <a:r>
              <a:rPr lang="en-US" sz="1000" kern="1200" dirty="0" smtClean="0">
                <a:solidFill>
                  <a:schemeClr val="tx1"/>
                </a:solidFill>
                <a:effectLst/>
                <a:latin typeface="+mn-lt"/>
                <a:ea typeface="+mn-ea"/>
                <a:cs typeface="+mn-cs"/>
              </a:rPr>
              <a:t>,413 had been received as of June</a:t>
            </a:r>
            <a:r>
              <a:rPr lang="en-US" sz="1000" kern="1200" baseline="0" dirty="0" smtClean="0">
                <a:solidFill>
                  <a:schemeClr val="tx1"/>
                </a:solidFill>
                <a:effectLst/>
                <a:latin typeface="+mn-lt"/>
                <a:ea typeface="+mn-ea"/>
                <a:cs typeface="+mn-cs"/>
              </a:rPr>
              <a:t> 30</a:t>
            </a:r>
            <a:r>
              <a:rPr lang="en-US" sz="1000" kern="1200" dirty="0" smtClean="0">
                <a:solidFill>
                  <a:schemeClr val="tx1"/>
                </a:solidFill>
                <a:effectLst/>
                <a:latin typeface="+mn-lt"/>
                <a:ea typeface="+mn-ea"/>
                <a:cs typeface="+mn-cs"/>
              </a:rPr>
              <a:t>, 2013. </a:t>
            </a:r>
            <a:r>
              <a:rPr lang="en-US" sz="1000" b="0" i="0" u="none" strike="noStrike" kern="1200" baseline="0" dirty="0" smtClean="0">
                <a:solidFill>
                  <a:schemeClr val="tx1"/>
                </a:solidFill>
                <a:latin typeface="+mn-lt"/>
                <a:ea typeface="+mn-ea"/>
                <a:cs typeface="+mn-cs"/>
              </a:rPr>
              <a:t>The decrease may be due to fewer exposures due to changes in the scheduling as of March 2011, July, 2012, and June, 2013. The term “exposure” means someone has had contact with the substance in some way; for example, ingested, inhaled, absorbed by the skin or eyes, etc. Not all exposures are poisonings or overdoses.</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86</a:t>
            </a:fld>
            <a:endParaRPr lang="en-US" dirty="0"/>
          </a:p>
        </p:txBody>
      </p:sp>
    </p:spTree>
    <p:extLst>
      <p:ext uri="{BB962C8B-B14F-4D97-AF65-F5344CB8AC3E}">
        <p14:creationId xmlns:p14="http://schemas.microsoft.com/office/powerpoint/2010/main" val="16477148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Monitoring the Future is an ongoing study of the behaviors, attitudes, and values of American secondary school students, college students, and young adults. Each year, a total of approximately 50,000 8th, 10th and 12th grade students are surveyed (12th graders since 1975, and 8th and 10th graders since 1991). In addition, annual follow-up questionnaires are mailed to a sample of each graduating class for a number of years after their initial participation. The Monitoring the Future Study has been funded under a series of investigator-initiated competing research grants from NIDA, a part of the National Institutes of Health. MTF is conducted at the Survey Research Center in the Institute for Social Research at the University of Michigan.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the 2012 Monitoring the Future survey, one in nine (11.3%) of high school seniors used synthetic cannabis once over the past year, making it the second most frequently used illicit drug, after marijuana, among high school seniors. Smaller percentages of respondents used MDMA, hallucinogens, cocaine,</a:t>
            </a:r>
            <a:r>
              <a:rPr lang="en-US" sz="1200" kern="1200" baseline="0" dirty="0" smtClean="0">
                <a:solidFill>
                  <a:schemeClr val="tx1"/>
                </a:solidFill>
                <a:effectLst/>
                <a:latin typeface="+mn-lt"/>
                <a:ea typeface="+mn-ea"/>
                <a:cs typeface="+mn-cs"/>
              </a:rPr>
              <a:t> or synthetic cathinones</a:t>
            </a:r>
            <a:r>
              <a:rPr lang="en-US" sz="1200" kern="1200" dirty="0" smtClean="0">
                <a:solidFill>
                  <a:schemeClr val="tx1"/>
                </a:solidFill>
                <a:effectLst/>
                <a:latin typeface="+mn-lt"/>
                <a:ea typeface="+mn-ea"/>
                <a:cs typeface="+mn-cs"/>
              </a:rPr>
              <a:t>. Easy access and the misperception that synthetic</a:t>
            </a:r>
            <a:r>
              <a:rPr lang="en-US" sz="1200" kern="1200" baseline="0" dirty="0" smtClean="0">
                <a:solidFill>
                  <a:schemeClr val="tx1"/>
                </a:solidFill>
                <a:effectLst/>
                <a:latin typeface="+mn-lt"/>
                <a:ea typeface="+mn-ea"/>
                <a:cs typeface="+mn-cs"/>
              </a:rPr>
              <a:t> marijuana </a:t>
            </a:r>
            <a:r>
              <a:rPr lang="en-US" sz="1200" kern="1200" dirty="0" smtClean="0">
                <a:solidFill>
                  <a:schemeClr val="tx1"/>
                </a:solidFill>
                <a:effectLst/>
                <a:latin typeface="+mn-lt"/>
                <a:ea typeface="+mn-ea"/>
                <a:cs typeface="+mn-cs"/>
              </a:rPr>
              <a:t>products are natural and therefore harmless have likely contributed to their popularity. </a:t>
            </a:r>
          </a:p>
        </p:txBody>
      </p:sp>
      <p:sp>
        <p:nvSpPr>
          <p:cNvPr id="4" name="Slide Number Placeholder 3"/>
          <p:cNvSpPr>
            <a:spLocks noGrp="1"/>
          </p:cNvSpPr>
          <p:nvPr>
            <p:ph type="sldNum" sz="quarter" idx="10"/>
          </p:nvPr>
        </p:nvSpPr>
        <p:spPr/>
        <p:txBody>
          <a:bodyPr/>
          <a:lstStyle/>
          <a:p>
            <a:fld id="{86BA35F5-4231-48C4-90E5-5F88AF55E37D}" type="slidenum">
              <a:rPr lang="en-US" smtClean="0"/>
              <a:t>87</a:t>
            </a:fld>
            <a:endParaRPr lang="en-US" dirty="0"/>
          </a:p>
        </p:txBody>
      </p:sp>
    </p:spTree>
    <p:extLst>
      <p:ext uri="{BB962C8B-B14F-4D97-AF65-F5344CB8AC3E}">
        <p14:creationId xmlns:p14="http://schemas.microsoft.com/office/powerpoint/2010/main" val="5556623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More high school students report using synthetic marijuana than any other substance besides alcohol and marijuana, according to data from a</a:t>
            </a:r>
            <a:r>
              <a:rPr lang="en-US" sz="1000" baseline="0" dirty="0" smtClean="0"/>
              <a:t> </a:t>
            </a:r>
            <a:r>
              <a:rPr lang="en-US" sz="1000" dirty="0" smtClean="0"/>
              <a:t>survey of 9</a:t>
            </a:r>
            <a:r>
              <a:rPr lang="en-US" sz="1000" baseline="30000" dirty="0" smtClean="0"/>
              <a:t>th</a:t>
            </a:r>
            <a:r>
              <a:rPr lang="en-US" sz="1000" dirty="0" smtClean="0"/>
              <a:t> to 12</a:t>
            </a:r>
            <a:r>
              <a:rPr lang="en-US" sz="1000" baseline="30000" dirty="0" smtClean="0"/>
              <a:t>th</a:t>
            </a:r>
            <a:r>
              <a:rPr lang="en-US" sz="1000" dirty="0" smtClean="0"/>
              <a:t> graders recently released</a:t>
            </a:r>
            <a:r>
              <a:rPr lang="en-US" sz="1000" baseline="0" dirty="0" smtClean="0"/>
              <a:t> by the Partnership for a Drug-Free America</a:t>
            </a:r>
            <a:r>
              <a:rPr lang="en-US" sz="1000" dirty="0" smtClean="0"/>
              <a:t>. Alcohol and marijuana were the most prevalent substances</a:t>
            </a:r>
            <a:r>
              <a:rPr lang="en-US" sz="1000" baseline="0" dirty="0" smtClean="0"/>
              <a:t> </a:t>
            </a:r>
            <a:r>
              <a:rPr lang="en-US" sz="1000" dirty="0" smtClean="0"/>
              <a:t>used, with 57% reporting alcohol use and 39% reporting marijuana use in the past year in 2012. The third most prevalent substance used was synthetic marijuana (12%). Use of all other substances was reported by 10% or less of high school students. Similar results have been found by other surveys of high school students (see </a:t>
            </a:r>
            <a:r>
              <a:rPr lang="en-US" sz="1000" i="1" dirty="0" smtClean="0"/>
              <a:t>CESAR FAX</a:t>
            </a:r>
            <a:r>
              <a:rPr lang="en-US" sz="1000" dirty="0" smtClean="0"/>
              <a:t>, Volume 21, Issue 5).</a:t>
            </a:r>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88</a:t>
            </a:fld>
            <a:endParaRPr lang="en-US" dirty="0"/>
          </a:p>
        </p:txBody>
      </p:sp>
    </p:spTree>
    <p:extLst>
      <p:ext uri="{BB962C8B-B14F-4D97-AF65-F5344CB8AC3E}">
        <p14:creationId xmlns:p14="http://schemas.microsoft.com/office/powerpoint/2010/main" val="30369093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a:t>
            </a:r>
            <a:r>
              <a:rPr lang="en-US" sz="1000" baseline="0" dirty="0" smtClean="0"/>
              <a:t> table summarizes the key differences between synthetic cannabis and synthetic cathinone using patients who were treated in a national sample of emergency departments in 2011. A higher percentage of synthetic cannabinoid patients were under the age of 21, as compared to synthetic cathinone patients. The synthetic cathinone patients were less likely to be discharged home and 12% were sent to the Intensive Care Unit or to a substance abuse treatment program.</a:t>
            </a:r>
          </a:p>
          <a:p>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Texas</a:t>
            </a:r>
            <a:r>
              <a:rPr lang="en-US" sz="1200" kern="1200" baseline="0" dirty="0" smtClean="0">
                <a:solidFill>
                  <a:schemeClr val="tx1"/>
                </a:solidFill>
                <a:effectLst/>
                <a:latin typeface="+mn-lt"/>
                <a:ea typeface="+mn-ea"/>
                <a:cs typeface="+mn-cs"/>
              </a:rPr>
              <a:t> statewide treatment admissions data, synthetic cannabis admissions were young males (mean age = 23), 45% used daily, 70% had legal problems, and many of whom had not finished high school. These demographic characteristics may explain their use of synthetic cannabis to avoid a positive drug test in a school, employment, or criminal justice setting.  </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89</a:t>
            </a:fld>
            <a:endParaRPr lang="en-US" dirty="0"/>
          </a:p>
        </p:txBody>
      </p:sp>
    </p:spTree>
    <p:extLst>
      <p:ext uri="{BB962C8B-B14F-4D97-AF65-F5344CB8AC3E}">
        <p14:creationId xmlns:p14="http://schemas.microsoft.com/office/powerpoint/2010/main" val="65854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next section of the presentation introduces</a:t>
            </a:r>
            <a:r>
              <a:rPr lang="en-US" sz="1000" baseline="0" dirty="0" smtClean="0"/>
              <a:t> participants to several important terms and concepts that will help set the stage for a more in-depth overview of synthetic drugs. The slides focus on a description of psychoactive substances, designer/synthetic drugs, substance use disorders, craving, tolerance, and withdrawal. If you are presenting to a SUD-savvy audience, you may decide to skip over some of the slides you feel are not essential to review.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Please note that, as mentioned in the earlier slide, there is a dearth of high-quality research about these drugs and in some instances, a Google search of pro-drug web sites may be the only way to learn anything about these drugs. As the drugs become more well known, we expect to see studies on them that are as rigorous and scientific as those on heroin and cocaine, but until we have that knowledge, this training presentation and accompanying materials have been prepared to give the field a sense of what is currently known about these drugs (as of September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Photo credit: DEA, 2013.</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9</a:t>
            </a:fld>
            <a:endParaRPr lang="en-US" dirty="0"/>
          </a:p>
        </p:txBody>
      </p:sp>
    </p:spTree>
    <p:extLst>
      <p:ext uri="{BB962C8B-B14F-4D97-AF65-F5344CB8AC3E}">
        <p14:creationId xmlns:p14="http://schemas.microsoft.com/office/powerpoint/2010/main" val="126999593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67238" cy="3425825"/>
          </a:xfrm>
        </p:spPr>
      </p:sp>
      <p:sp>
        <p:nvSpPr>
          <p:cNvPr id="3" name="Notes Placeholder 2"/>
          <p:cNvSpPr>
            <a:spLocks noGrp="1"/>
          </p:cNvSpPr>
          <p:nvPr>
            <p:ph type="body" idx="1"/>
          </p:nvPr>
        </p:nvSpPr>
        <p:spPr/>
        <p:txBody>
          <a:bodyPr/>
          <a:lstStyle/>
          <a:p>
            <a:r>
              <a:rPr lang="en-US" sz="1000" b="0" dirty="0" smtClean="0"/>
              <a:t>This slide shows not only the increases in the number of synthetic cannabinoids/syntheti</a:t>
            </a:r>
            <a:r>
              <a:rPr lang="en-US" sz="1000" b="0" baseline="0" dirty="0" smtClean="0"/>
              <a:t>c marijuana items seized and submitted to forensic laboratories across the U.S. between 2010 and 2012, but the number of variations and the changes in the primary variations. Notice that in 2010, almost all the cannabinoids were JWH variations, but by 2012, the JWH variations were only a small proportion of these cannabinoids, with the AM, XLR, and UR varieties becoming dominant.</a:t>
            </a:r>
          </a:p>
          <a:p>
            <a:endParaRPr lang="en-US" sz="1000" b="0" baseline="0" dirty="0" smtClean="0"/>
          </a:p>
          <a:p>
            <a:r>
              <a:rPr lang="en-US" sz="1000" b="0" baseline="0" dirty="0" smtClean="0"/>
              <a:t>Earlier, we mentioned a new drug testing method that can identify 12 different varieties of synthetic marijuana—in contrast, as of 2012, there were at least 55 known varieties. The number of varieties and the inability to test for all of them is the reason why some people who have to undergo drug tests for their jobs or for their probation or parole may try to avoid a “positive” test by using a synthetic cannabinoid instead of cannabis. However, their employer or probation/parole officer may use a new drug test methodology and they will test positive!</a:t>
            </a:r>
            <a:endParaRPr lang="en-US" sz="1000" b="0" dirty="0"/>
          </a:p>
        </p:txBody>
      </p:sp>
    </p:spTree>
    <p:extLst>
      <p:ext uri="{BB962C8B-B14F-4D97-AF65-F5344CB8AC3E}">
        <p14:creationId xmlns:p14="http://schemas.microsoft.com/office/powerpoint/2010/main" val="9019436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According to the American Association of Poison Control Centers, the number of calls related to synthetic cathinone exposure received by poison control centers across the country increased by more than 20 times in 2011 alone, up from 304 in 2010 to 6,136. Synthetic</a:t>
            </a:r>
            <a:r>
              <a:rPr lang="en-US" sz="1000" kern="1200" baseline="0" dirty="0" smtClean="0">
                <a:solidFill>
                  <a:schemeClr val="tx1"/>
                </a:solidFill>
                <a:effectLst/>
                <a:latin typeface="+mn-lt"/>
                <a:ea typeface="+mn-ea"/>
                <a:cs typeface="+mn-cs"/>
              </a:rPr>
              <a:t> cathinones </a:t>
            </a:r>
            <a:r>
              <a:rPr lang="en-US" sz="1000" b="0" i="0" u="none" strike="noStrike" kern="1200" baseline="0" dirty="0" smtClean="0">
                <a:solidFill>
                  <a:schemeClr val="tx1"/>
                </a:solidFill>
                <a:latin typeface="+mn-lt"/>
                <a:ea typeface="+mn-ea"/>
                <a:cs typeface="+mn-cs"/>
              </a:rPr>
              <a:t>seem to be primarily used by people who are between 20 and 29 years old. However, poison centers have seen synthetic cathinone exposures in a wide range of ages, from younger than 6 to older than 59. The term “exposure” means someone has had contact with the substance in some way; for example, ingested, inhaled, absorbed by the skin or eyes, etc. Not all exposures are poisonings or overdoses, but the effects of the exposure are serious enough for the individual or someone with him or her to call the poison center or EMS to report problems.</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91</a:t>
            </a:fld>
            <a:endParaRPr lang="en-US" dirty="0"/>
          </a:p>
        </p:txBody>
      </p:sp>
    </p:spTree>
    <p:extLst>
      <p:ext uri="{BB962C8B-B14F-4D97-AF65-F5344CB8AC3E}">
        <p14:creationId xmlns:p14="http://schemas.microsoft.com/office/powerpoint/2010/main" val="16477148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67238" cy="3425825"/>
          </a:xfrm>
        </p:spPr>
      </p:sp>
      <p:sp>
        <p:nvSpPr>
          <p:cNvPr id="3" name="Notes Placeholder 2"/>
          <p:cNvSpPr>
            <a:spLocks noGrp="1"/>
          </p:cNvSpPr>
          <p:nvPr>
            <p:ph type="body" idx="1"/>
          </p:nvPr>
        </p:nvSpPr>
        <p:spPr/>
        <p:txBody>
          <a:bodyPr/>
          <a:lstStyle/>
          <a:p>
            <a:pPr defTabSz="914300" eaLnBrk="1" fontAlgn="auto" hangingPunct="1">
              <a:spcBef>
                <a:spcPts val="0"/>
              </a:spcBef>
              <a:spcAft>
                <a:spcPts val="0"/>
              </a:spcAft>
              <a:defRPr/>
            </a:pPr>
            <a:r>
              <a:rPr lang="en-US" sz="1000" b="0" dirty="0" smtClean="0"/>
              <a:t>The</a:t>
            </a:r>
            <a:r>
              <a:rPr lang="en-US" sz="1000" b="0" baseline="0" dirty="0" smtClean="0"/>
              <a:t> number of cathinone varieties almost tripled between 2010 and 2012 and the number of items seized and examined went up almost 20 times. It is important to notice that in 2010, MDPV was the leading variety of cathinone, but by 2012, there were more cases of methylone. </a:t>
            </a:r>
            <a:endParaRPr lang="en-US" sz="1000" b="0" dirty="0"/>
          </a:p>
        </p:txBody>
      </p:sp>
    </p:spTree>
    <p:extLst>
      <p:ext uri="{BB962C8B-B14F-4D97-AF65-F5344CB8AC3E}">
        <p14:creationId xmlns:p14="http://schemas.microsoft.com/office/powerpoint/2010/main" val="100388027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National Survey on Drug Use and Health (NSDUH) survey data from 2010 tell us whether or not the person has ever used such drugs, but only if they used the drug in the past month, past year, or “ever”. Men were more likely to have used psychedelics than women, regardless of age categories. There were, however, generational differences in the types of psychedelic drugs most commonly used. LSD, mescaline, and peyote were more common among older adults, while younger adults were more likely to use psilocybin mushrooms. The researchers attribute the difference to the rising worldwide use of psilocybin since the 1970s. A 2009 paper suggested that this increase is due to the wide availability of information on the Internet about how to cultivate the mushrooms, compared to what previous generations had access to. Krebs and Johansen conclude that psychedelic drugs have not declined in popularity among young Americans since the 1960s.</a:t>
            </a:r>
            <a:endParaRPr lang="en-US" sz="1000" u="none" strike="sng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93</a:t>
            </a:fld>
            <a:endParaRPr lang="en-US" dirty="0"/>
          </a:p>
        </p:txBody>
      </p:sp>
    </p:spTree>
    <p:extLst>
      <p:ext uri="{BB962C8B-B14F-4D97-AF65-F5344CB8AC3E}">
        <p14:creationId xmlns:p14="http://schemas.microsoft.com/office/powerpoint/2010/main" val="7352388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The number, type, and availability of new drugs in Europe continued to increase in 2012, according to a report released in May 2013 by the EMCDDA and Europol. Until around 10 years ago, most new psychoactive substances appearing on the European drug scene were produced in underground laboratories or sourced from diverted medicines and sold directly on the illicit drug market. While this still occurs, the emergence of a thriving ‘legal highs’ business on the Internet and in specialized shops in urban areas has marked a fundamental shift in the drug market. Today, these substances, often produced in China and India, are now imported into Europe in bulk where they are processed, packaged and sold as 'legal highs'. They may also end up on the street where they are sold as substitutes for amphetamine, ecstasy, heroin or cocaine.</a:t>
            </a:r>
            <a:endParaRPr lang="en-US" sz="1000" b="0" dirty="0"/>
          </a:p>
        </p:txBody>
      </p:sp>
      <p:sp>
        <p:nvSpPr>
          <p:cNvPr id="4" name="Slide Number Placeholder 3"/>
          <p:cNvSpPr>
            <a:spLocks noGrp="1"/>
          </p:cNvSpPr>
          <p:nvPr>
            <p:ph type="sldNum" sz="quarter" idx="10"/>
          </p:nvPr>
        </p:nvSpPr>
        <p:spPr/>
        <p:txBody>
          <a:bodyPr/>
          <a:lstStyle/>
          <a:p>
            <a:fld id="{86BA35F5-4231-48C4-90E5-5F88AF55E37D}" type="slidenum">
              <a:rPr lang="en-US" smtClean="0"/>
              <a:t>94</a:t>
            </a:fld>
            <a:endParaRPr lang="en-US" dirty="0"/>
          </a:p>
        </p:txBody>
      </p:sp>
    </p:spTree>
    <p:extLst>
      <p:ext uri="{BB962C8B-B14F-4D97-AF65-F5344CB8AC3E}">
        <p14:creationId xmlns:p14="http://schemas.microsoft.com/office/powerpoint/2010/main" val="30547156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next</a:t>
            </a:r>
            <a:r>
              <a:rPr lang="en-US" sz="1000" baseline="0" dirty="0" smtClean="0"/>
              <a:t> section describes other notable synthetic drugs that have been reported on the streets, highlighting both new formulations as well as others that have been in existence for quite some time. </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95</a:t>
            </a:fld>
            <a:endParaRPr lang="en-US" dirty="0"/>
          </a:p>
        </p:txBody>
      </p:sp>
    </p:spTree>
    <p:extLst>
      <p:ext uri="{BB962C8B-B14F-4D97-AF65-F5344CB8AC3E}">
        <p14:creationId xmlns:p14="http://schemas.microsoft.com/office/powerpoint/2010/main" val="25514609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“new and old” section of the</a:t>
            </a:r>
            <a:r>
              <a:rPr lang="en-US" sz="1000" baseline="0" dirty="0" smtClean="0"/>
              <a:t> presentation is meant to briefly describe substances that have yet to be covered in this presentation, or to describe previously mentioned substances in a bit more detail. The substances that will be featured in this section are as followed: </a:t>
            </a:r>
          </a:p>
          <a:p>
            <a:endParaRPr lang="en-US" sz="1000" dirty="0" smtClean="0"/>
          </a:p>
          <a:p>
            <a:r>
              <a:rPr lang="en-US" sz="1000" b="0" u="sng" dirty="0" smtClean="0"/>
              <a:t>Stimulants</a:t>
            </a:r>
            <a:r>
              <a:rPr lang="en-US" sz="1000" b="0" dirty="0" smtClean="0"/>
              <a:t>:</a:t>
            </a:r>
            <a:r>
              <a:rPr lang="en-US" sz="1000" b="0" baseline="0" dirty="0" smtClean="0"/>
              <a:t> MDMA/ecstasy, Molly; Piperazines</a:t>
            </a:r>
          </a:p>
          <a:p>
            <a:r>
              <a:rPr lang="en-US" sz="1000" b="0" u="sng" baseline="0" dirty="0" smtClean="0"/>
              <a:t>Psychedelics</a:t>
            </a:r>
            <a:r>
              <a:rPr lang="en-US" sz="1000" b="0" baseline="0" dirty="0" smtClean="0"/>
              <a:t>: Psilocybin/Psilocin; 2C-Phenethlyamines</a:t>
            </a:r>
          </a:p>
          <a:p>
            <a:r>
              <a:rPr lang="en-US" sz="1000" b="0" u="sng" baseline="0" dirty="0" smtClean="0"/>
              <a:t>Dissociatives</a:t>
            </a:r>
            <a:r>
              <a:rPr lang="en-US" sz="1000" b="0" baseline="0" dirty="0" smtClean="0"/>
              <a:t>: Dextromethorphan; PCP</a:t>
            </a:r>
          </a:p>
          <a:p>
            <a:r>
              <a:rPr lang="en-US" sz="1000" b="0" u="sng" baseline="0" dirty="0" smtClean="0"/>
              <a:t>Others</a:t>
            </a:r>
            <a:r>
              <a:rPr lang="en-US" sz="1000" b="0" baseline="0" dirty="0" smtClean="0"/>
              <a:t>: Kratom (opioid); Benzo Fury (stimulant/hallucinogen); Syrup/Sizzurp/Drank; Dabs/Vapor Pens</a:t>
            </a:r>
            <a:endParaRPr lang="en-US" sz="1000" b="0" dirty="0"/>
          </a:p>
        </p:txBody>
      </p:sp>
      <p:sp>
        <p:nvSpPr>
          <p:cNvPr id="4" name="Slide Number Placeholder 3"/>
          <p:cNvSpPr>
            <a:spLocks noGrp="1"/>
          </p:cNvSpPr>
          <p:nvPr>
            <p:ph type="sldNum" sz="quarter" idx="10"/>
          </p:nvPr>
        </p:nvSpPr>
        <p:spPr/>
        <p:txBody>
          <a:bodyPr/>
          <a:lstStyle/>
          <a:p>
            <a:fld id="{86BA35F5-4231-48C4-90E5-5F88AF55E37D}" type="slidenum">
              <a:rPr lang="en-US" smtClean="0"/>
              <a:t>96</a:t>
            </a:fld>
            <a:endParaRPr lang="en-US" dirty="0"/>
          </a:p>
        </p:txBody>
      </p:sp>
    </p:spTree>
    <p:extLst>
      <p:ext uri="{BB962C8B-B14F-4D97-AF65-F5344CB8AC3E}">
        <p14:creationId xmlns:p14="http://schemas.microsoft.com/office/powerpoint/2010/main" val="9476883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This bar graph</a:t>
            </a:r>
            <a:r>
              <a:rPr lang="en-US" sz="1000" b="0" baseline="0" dirty="0" smtClean="0"/>
              <a:t> shows how MDMA has been the most common of the party drugs identified by toxicology laboratories. The number of items examined by NFLIS laboratories in 2012-13, however, dropped significantly. The circles indicate other psychoactive substances or synthetic drugs that have been showing an uptick in recent years, such as psilocin, and 2C-X.</a:t>
            </a:r>
            <a:endParaRPr lang="en-US" sz="1000" dirty="0"/>
          </a:p>
        </p:txBody>
      </p:sp>
      <p:sp>
        <p:nvSpPr>
          <p:cNvPr id="4" name="Footer Placeholder 3"/>
          <p:cNvSpPr>
            <a:spLocks noGrp="1"/>
          </p:cNvSpPr>
          <p:nvPr>
            <p:ph type="ftr" sz="quarter" idx="10"/>
          </p:nvPr>
        </p:nvSpPr>
        <p:spPr/>
        <p:txBody>
          <a:bodyPr/>
          <a:lstStyle/>
          <a:p>
            <a:r>
              <a:rPr lang="en-US" dirty="0" smtClean="0"/>
              <a:t>Jane Maxwell, UT Addiction Research Institute, 512 232-0610</a:t>
            </a:r>
            <a:endParaRPr lang="en-US" dirty="0"/>
          </a:p>
        </p:txBody>
      </p:sp>
      <p:sp>
        <p:nvSpPr>
          <p:cNvPr id="5" name="Slide Number Placeholder 4"/>
          <p:cNvSpPr>
            <a:spLocks noGrp="1"/>
          </p:cNvSpPr>
          <p:nvPr>
            <p:ph type="sldNum" sz="quarter" idx="11"/>
          </p:nvPr>
        </p:nvSpPr>
        <p:spPr/>
        <p:txBody>
          <a:bodyPr/>
          <a:lstStyle/>
          <a:p>
            <a:fld id="{F2070B96-65E6-490C-9941-0F138F251ECA}" type="slidenum">
              <a:rPr lang="en-US" smtClean="0"/>
              <a:pPr/>
              <a:t>97</a:t>
            </a:fld>
            <a:endParaRPr lang="en-US" dirty="0"/>
          </a:p>
        </p:txBody>
      </p:sp>
    </p:spTree>
    <p:extLst>
      <p:ext uri="{BB962C8B-B14F-4D97-AF65-F5344CB8AC3E}">
        <p14:creationId xmlns:p14="http://schemas.microsoft.com/office/powerpoint/2010/main" val="22124194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MDMA is a synthetic drug that has stimulant and psychoactive properties. It is taken orally as a capsule or tablet. Street names include XTC, X, Adam, hug, beans, love drug. Short-term effects include feelings of mental stimulation, emotional warmth, enhanced sensory perception, and increased physical energy. Adverse health effects can include nausea, chills, sweating, teeth clenching, muscle cramping, and blurred vision. MDMA can interfere with the body's ability to regulate temperature; on rare occasions, this can be lethal.</a:t>
            </a:r>
          </a:p>
          <a:p>
            <a:endParaRPr lang="en-US" sz="1000" dirty="0" smtClean="0"/>
          </a:p>
          <a:p>
            <a:r>
              <a:rPr lang="en-US" sz="1000" dirty="0" smtClean="0"/>
              <a:t>In addition to the physical effects, </a:t>
            </a:r>
            <a:r>
              <a:rPr lang="en-US" sz="1000" kern="1200" dirty="0" smtClean="0">
                <a:solidFill>
                  <a:schemeClr val="tx1"/>
                </a:solidFill>
                <a:effectLst/>
                <a:latin typeface="+mn-lt"/>
                <a:ea typeface="+mn-ea"/>
                <a:cs typeface="+mn-cs"/>
              </a:rPr>
              <a:t>long-term neurotoxic effects of MDMA, particularly in the serotonergic system, are not fully known. One study found ecstasy poly-drug users were significantly more impaired on a recognition task for complex visual patterns and spatial working memory as a function of task difficulty. Studies have suggested use of MDMA affects depression, other mood disorders, impulsiveness or hostility, psychotic symptoms, and anxiety and panic disorders.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 addition, the slang term “Molly” (short for molecule)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has again become popular, with references to it in poison control cases.</a:t>
            </a:r>
          </a:p>
        </p:txBody>
      </p:sp>
      <p:sp>
        <p:nvSpPr>
          <p:cNvPr id="4" name="Slide Number Placeholder 3"/>
          <p:cNvSpPr>
            <a:spLocks noGrp="1"/>
          </p:cNvSpPr>
          <p:nvPr>
            <p:ph type="sldNum" sz="quarter" idx="10"/>
          </p:nvPr>
        </p:nvSpPr>
        <p:spPr/>
        <p:txBody>
          <a:bodyPr/>
          <a:lstStyle/>
          <a:p>
            <a:fld id="{86BA35F5-4231-48C4-90E5-5F88AF55E37D}" type="slidenum">
              <a:rPr lang="en-US" smtClean="0"/>
              <a:t>98</a:t>
            </a:fld>
            <a:endParaRPr lang="en-US" dirty="0"/>
          </a:p>
        </p:txBody>
      </p:sp>
    </p:spTree>
    <p:extLst>
      <p:ext uri="{BB962C8B-B14F-4D97-AF65-F5344CB8AC3E}">
        <p14:creationId xmlns:p14="http://schemas.microsoft.com/office/powerpoint/2010/main" val="9908755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sng" dirty="0" smtClean="0"/>
              <a:t>Figure </a:t>
            </a:r>
            <a:r>
              <a:rPr lang="en-US" sz="1000" u="sng" baseline="0" dirty="0" smtClean="0"/>
              <a:t>on left side of slide</a:t>
            </a:r>
            <a:r>
              <a:rPr lang="en-US" sz="1000" baseline="0" dirty="0" smtClean="0"/>
              <a:t>: </a:t>
            </a:r>
            <a:r>
              <a:rPr lang="en-US" sz="1000" dirty="0" smtClean="0"/>
              <a:t>Websites</a:t>
            </a:r>
            <a:r>
              <a:rPr lang="en-US" sz="1000" baseline="0" dirty="0" smtClean="0"/>
              <a:t> exist on the Internet that report the purity of ecstasy pills that are sent to them for testing. It is not known whether the results of such analyses are accurate, but if we assume they are, t</a:t>
            </a:r>
            <a:r>
              <a:rPr lang="en-US" sz="1000" dirty="0" smtClean="0"/>
              <a:t>he graph on the</a:t>
            </a:r>
            <a:r>
              <a:rPr lang="en-US" sz="1000" baseline="0" dirty="0" smtClean="0"/>
              <a:t> left-hand side of the slide shows the purity of MDMA pills with no adulterants (red line) and the proportion of MDMA in pills that also contained other substances such </a:t>
            </a:r>
            <a:r>
              <a:rPr lang="en-US" sz="1000" i="0" baseline="0" dirty="0" smtClean="0"/>
              <a:t>as caffeine</a:t>
            </a:r>
            <a:r>
              <a:rPr lang="en-US" sz="1000" i="0" dirty="0" smtClean="0"/>
              <a:t>, codeine, methamphetamine, or nothing (blue line). It</a:t>
            </a:r>
            <a:r>
              <a:rPr lang="en-US" sz="1000" i="0" baseline="0" dirty="0" smtClean="0"/>
              <a:t> is possible that some of the new synthetic drugs have emerged because </a:t>
            </a:r>
            <a:r>
              <a:rPr lang="en-US" sz="1000" baseline="0" dirty="0" smtClean="0"/>
              <a:t>some drug abusers are searching for other stimulant/ hallucinogenic drugs to replace MDMA.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u="sng" baseline="0" dirty="0" smtClean="0"/>
              <a:t>Figure on right side of slide</a:t>
            </a:r>
            <a:r>
              <a:rPr lang="en-US" sz="1000" baseline="0" dirty="0" smtClean="0"/>
              <a:t>: According to recent NFLIS data, since about 2010 there has been a drastic decline in the number of items identified as MDMA by forensic laboratories. </a:t>
            </a:r>
            <a:endParaRPr lang="en-US" sz="1000" dirty="0" smtClean="0"/>
          </a:p>
          <a:p>
            <a:endParaRPr lang="en-US" sz="1000" b="1" baseline="0" dirty="0" smtClean="0"/>
          </a:p>
          <a:p>
            <a:r>
              <a:rPr lang="en-US" sz="1000" b="1" baseline="0" dirty="0" smtClean="0"/>
              <a:t>Additional Information for the Trainer(s) </a:t>
            </a:r>
          </a:p>
          <a:p>
            <a:pPr>
              <a:buClr>
                <a:schemeClr val="accent4">
                  <a:lumMod val="50000"/>
                </a:schemeClr>
              </a:buClr>
            </a:pPr>
            <a:r>
              <a:rPr lang="en-US" sz="1000" dirty="0" smtClean="0"/>
              <a:t>Australian EDRS reports drop in MDMA use from 52% in 2003 to 27% in 2011. </a:t>
            </a:r>
            <a:r>
              <a:rPr lang="en-US" sz="1000" dirty="0" smtClean="0">
                <a:solidFill>
                  <a:schemeClr val="tx2"/>
                </a:solidFill>
              </a:rPr>
              <a:t>Both Australia and UK report an MDMA “drought” and there are reports of a s</a:t>
            </a:r>
            <a:r>
              <a:rPr lang="en-US" sz="1000" dirty="0" smtClean="0"/>
              <a:t>hift from PMK to </a:t>
            </a:r>
            <a:r>
              <a:rPr lang="en-US" sz="1000" dirty="0" err="1" smtClean="0"/>
              <a:t>safrole</a:t>
            </a:r>
            <a:r>
              <a:rPr lang="en-US" sz="1000" dirty="0" smtClean="0"/>
              <a:t> to make MDMA. </a:t>
            </a:r>
            <a:r>
              <a:rPr lang="en-US" sz="1000" dirty="0" smtClean="0">
                <a:solidFill>
                  <a:schemeClr val="tx2"/>
                </a:solidFill>
              </a:rPr>
              <a:t>Some experts predict the return of high quality MDMA but from China, not </a:t>
            </a:r>
            <a:r>
              <a:rPr lang="en-US" sz="1000" dirty="0" err="1" smtClean="0">
                <a:solidFill>
                  <a:schemeClr val="tx2"/>
                </a:solidFill>
              </a:rPr>
              <a:t>BeneLux</a:t>
            </a:r>
            <a:r>
              <a:rPr lang="en-US" sz="1000" dirty="0" smtClean="0">
                <a:solidFill>
                  <a:schemeClr val="tx2"/>
                </a:solidFill>
              </a:rPr>
              <a:t> sources. </a:t>
            </a:r>
            <a:r>
              <a:rPr lang="en-US" sz="1000" dirty="0" smtClean="0"/>
              <a:t>Four principal precursors can be used in the manufacture of MDMA and related drugs: </a:t>
            </a:r>
            <a:r>
              <a:rPr lang="en-US" sz="1000" dirty="0" err="1" smtClean="0"/>
              <a:t>safrole</a:t>
            </a:r>
            <a:r>
              <a:rPr lang="en-US" sz="1000" dirty="0" smtClean="0"/>
              <a:t>, </a:t>
            </a:r>
            <a:r>
              <a:rPr lang="en-US" sz="1000" dirty="0" err="1" smtClean="0"/>
              <a:t>isosafrole</a:t>
            </a:r>
            <a:r>
              <a:rPr lang="en-US" sz="1000" dirty="0" smtClean="0"/>
              <a:t>, </a:t>
            </a:r>
            <a:r>
              <a:rPr lang="en-US" sz="1000" dirty="0" err="1" smtClean="0"/>
              <a:t>piperonal</a:t>
            </a:r>
            <a:r>
              <a:rPr lang="en-US" sz="1000" dirty="0" smtClean="0"/>
              <a:t> and 3,4-methylenedioxyphenyl-2-propanone (PMK). </a:t>
            </a:r>
            <a:r>
              <a:rPr lang="en-US" sz="1000" dirty="0" err="1" smtClean="0"/>
              <a:t>Safrole</a:t>
            </a:r>
            <a:r>
              <a:rPr lang="en-US" sz="1000" dirty="0" smtClean="0"/>
              <a:t> is the key starting material in so far as the other three can be synthesized from it.</a:t>
            </a:r>
            <a:r>
              <a:rPr lang="en-US" sz="1000" baseline="0" dirty="0" smtClean="0"/>
              <a:t> </a:t>
            </a:r>
          </a:p>
          <a:p>
            <a:pPr>
              <a:buClr>
                <a:schemeClr val="accent4">
                  <a:lumMod val="50000"/>
                </a:schemeClr>
              </a:buClr>
            </a:pPr>
            <a:endParaRPr lang="en-US" sz="1000" baseline="0" dirty="0" smtClean="0"/>
          </a:p>
          <a:p>
            <a:pPr>
              <a:buClr>
                <a:schemeClr val="accent4">
                  <a:lumMod val="50000"/>
                </a:schemeClr>
              </a:buClr>
            </a:pPr>
            <a:r>
              <a:rPr lang="en-US" sz="1000" baseline="0" dirty="0" smtClean="0"/>
              <a:t>There is anecdotal evidence that other novel stimulants, such as PMA, PMMA, and MDPV have replaced MDMA in ecstasy pills, which may be responsible for many of the “ecstasy overdoses” reported in the media recently.</a:t>
            </a:r>
            <a:endParaRPr lang="en-US" sz="1000" dirty="0"/>
          </a:p>
        </p:txBody>
      </p:sp>
    </p:spTree>
    <p:extLst>
      <p:ext uri="{BB962C8B-B14F-4D97-AF65-F5344CB8AC3E}">
        <p14:creationId xmlns:p14="http://schemas.microsoft.com/office/powerpoint/2010/main" val="39768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D5A193-8402-44D5-A314-6D9182E58A36}" type="datetime1">
              <a:rPr lang="en-US" smtClean="0"/>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727085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F19C7-19AC-44C1-B0ED-3BBBB87588ED}" type="datetime1">
              <a:rPr lang="en-US" smtClean="0"/>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179423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C6F2C-C96D-4CEF-9255-458B73743BEB}" type="datetime1">
              <a:rPr lang="en-US" smtClean="0"/>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1814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dirty="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fld id="{0AFBE135-35A5-4732-A8A9-823ECF7FE70D}" type="slidenum">
              <a:rPr lang="en-US"/>
              <a:pPr/>
              <a:t>‹#›</a:t>
            </a:fld>
            <a:endParaRPr lang="en-US" dirty="0"/>
          </a:p>
        </p:txBody>
      </p:sp>
    </p:spTree>
    <p:extLst>
      <p:ext uri="{BB962C8B-B14F-4D97-AF65-F5344CB8AC3E}">
        <p14:creationId xmlns:p14="http://schemas.microsoft.com/office/powerpoint/2010/main" val="38385387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AEC40181-4734-4749-99CD-3F98C2758397}" type="slidenum">
              <a:rPr lang="en-US"/>
              <a:pPr/>
              <a:t>‹#›</a:t>
            </a:fld>
            <a:endParaRPr lang="en-US" dirty="0"/>
          </a:p>
        </p:txBody>
      </p:sp>
    </p:spTree>
    <p:extLst>
      <p:ext uri="{BB962C8B-B14F-4D97-AF65-F5344CB8AC3E}">
        <p14:creationId xmlns:p14="http://schemas.microsoft.com/office/powerpoint/2010/main" val="402026451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E2C8D1-4C84-4ED1-8958-42ADA568DB80}" type="datetime1">
              <a:rPr lang="en-US" smtClean="0"/>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360462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56B0E8-EA80-4740-B7F6-E1932CB435DF}" type="datetime1">
              <a:rPr lang="en-US" smtClean="0"/>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278691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27CAE3-89F2-4697-8E94-4990E4168723}" type="datetime1">
              <a:rPr lang="en-US" smtClean="0"/>
              <a:t>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265939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A701A6-C0B6-40DA-A80F-8434AE2F73EC}" type="datetime1">
              <a:rPr lang="en-US" smtClean="0"/>
              <a:t>12/3/2013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1325764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25D445-9461-467D-A9F3-C62D3ADC0466}" type="datetime1">
              <a:rPr lang="en-US" smtClean="0"/>
              <a:t>12/3/2013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240766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422B0-1F5C-4BEE-9350-2E1B3960BA0E}" type="datetime1">
              <a:rPr lang="en-US" smtClean="0"/>
              <a:t>12/3/2013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101193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D851-7E7B-4B76-8048-3B6E5EABE23D}" type="datetime1">
              <a:rPr lang="en-US" smtClean="0"/>
              <a:t>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331832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997B5-0644-424C-81EC-4CE5E8294A26}" type="datetime1">
              <a:rPr lang="en-US" smtClean="0"/>
              <a:t>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3761489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09CC2"/>
            </a:gs>
            <a:gs pos="29000">
              <a:schemeClr val="accent1">
                <a:tint val="44500"/>
                <a:satMod val="160000"/>
              </a:schemeClr>
            </a:gs>
            <a:gs pos="100000">
              <a:schemeClr val="accent1">
                <a:tint val="23500"/>
                <a:satMod val="1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F02C0-F074-412C-A0F8-45367A0AC9E7}" type="datetime1">
              <a:rPr lang="en-US" smtClean="0"/>
              <a:t>12/3/2013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B1F-12DC-49C9-8FDE-EB386A0200E4}" type="slidenum">
              <a:rPr lang="en-US" smtClean="0"/>
              <a:t>‹#›</a:t>
            </a:fld>
            <a:endParaRPr lang="en-US" dirty="0"/>
          </a:p>
        </p:txBody>
      </p:sp>
    </p:spTree>
    <p:extLst>
      <p:ext uri="{BB962C8B-B14F-4D97-AF65-F5344CB8AC3E}">
        <p14:creationId xmlns:p14="http://schemas.microsoft.com/office/powerpoint/2010/main" val="84336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1.xml"/><Relationship Id="rId7"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gif"/><Relationship Id="rId11" Type="http://schemas.openxmlformats.org/officeDocument/2006/relationships/image" Target="../media/image8.jpeg"/><Relationship Id="rId5" Type="http://schemas.openxmlformats.org/officeDocument/2006/relationships/image" Target="../media/image2.gif"/><Relationship Id="rId10" Type="http://schemas.openxmlformats.org/officeDocument/2006/relationships/image" Target="../media/image7.jpeg"/><Relationship Id="rId4" Type="http://schemas.openxmlformats.org/officeDocument/2006/relationships/image" Target="../media/image1.jp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0.JPG"/><Relationship Id="rId4" Type="http://schemas.openxmlformats.org/officeDocument/2006/relationships/image" Target="../media/image9.jpeg"/></Relationships>
</file>

<file path=ppt/slides/_rels/slide10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5.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60.jpeg"/><Relationship Id="rId7" Type="http://schemas.openxmlformats.org/officeDocument/2006/relationships/hyperlink" Target="http://third-plateau.lycaeum.org/medicines/sucrets.jpg" TargetMode="External"/><Relationship Id="rId12" Type="http://schemas.openxmlformats.org/officeDocument/2006/relationships/image" Target="../media/image65.jpeg"/><Relationship Id="rId2" Type="http://schemas.openxmlformats.org/officeDocument/2006/relationships/notesSlide" Target="../notesSlides/notesSlide108.xml"/><Relationship Id="rId1" Type="http://schemas.openxmlformats.org/officeDocument/2006/relationships/slideLayout" Target="../slideLayouts/slideLayout7.xml"/><Relationship Id="rId6" Type="http://schemas.openxmlformats.org/officeDocument/2006/relationships/image" Target="../media/image62.jpeg"/><Relationship Id="rId11" Type="http://schemas.openxmlformats.org/officeDocument/2006/relationships/hyperlink" Target="http://third-plateau.lycaeum.org/medicines/CVS.jpg" TargetMode="External"/><Relationship Id="rId5" Type="http://schemas.openxmlformats.org/officeDocument/2006/relationships/hyperlink" Target="http://third-plateau.lycaeum.org/medicines/vicks44.jpg" TargetMode="External"/><Relationship Id="rId10" Type="http://schemas.openxmlformats.org/officeDocument/2006/relationships/image" Target="../media/image64.jpeg"/><Relationship Id="rId4" Type="http://schemas.openxmlformats.org/officeDocument/2006/relationships/image" Target="../media/image61.jpeg"/><Relationship Id="rId9" Type="http://schemas.openxmlformats.org/officeDocument/2006/relationships/hyperlink" Target="http://third-plateau.lycaeum.org/medicines/delsym.jpg"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dxm.darkridge.com/text/beginners.htm"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6.png"/><Relationship Id="rId4" Type="http://schemas.openxmlformats.org/officeDocument/2006/relationships/oleObject" Target="../embeddings/oleObject4.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rugs-forum.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hyperlink" Target="http://potappetit.com/the-pen-is-mightier-than-the-bong-or-mini-vaporizers-got-the-right-stuff/" TargetMode="External"/></Relationships>
</file>

<file path=ppt/slides/_rels/slide121.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7.xml"/><Relationship Id="rId1" Type="http://schemas.openxmlformats.org/officeDocument/2006/relationships/slideLayout" Target="../slideLayouts/slideLayout12.xml"/><Relationship Id="rId4" Type="http://schemas.openxmlformats.org/officeDocument/2006/relationships/image" Target="../media/image75.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3.xml"/><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8" Type="http://schemas.openxmlformats.org/officeDocument/2006/relationships/hyperlink" Target="http://www.psattc.org/" TargetMode="External"/><Relationship Id="rId3" Type="http://schemas.openxmlformats.org/officeDocument/2006/relationships/hyperlink" Target="http://www.aapcc.org/" TargetMode="External"/><Relationship Id="rId7" Type="http://schemas.openxmlformats.org/officeDocument/2006/relationships/hyperlink" Target="http://www.ondcp.org/" TargetMode="External"/><Relationship Id="rId2" Type="http://schemas.openxmlformats.org/officeDocument/2006/relationships/notesSlide" Target="../notesSlides/notesSlide133.xml"/><Relationship Id="rId1" Type="http://schemas.openxmlformats.org/officeDocument/2006/relationships/slideLayout" Target="../slideLayouts/slideLayout2.xml"/><Relationship Id="rId6" Type="http://schemas.openxmlformats.org/officeDocument/2006/relationships/hyperlink" Target="http://www.nida.nih.gov/" TargetMode="External"/><Relationship Id="rId5" Type="http://schemas.openxmlformats.org/officeDocument/2006/relationships/hyperlink" Target="http://www.emcdda.europa.eu/" TargetMode="External"/><Relationship Id="rId4" Type="http://schemas.openxmlformats.org/officeDocument/2006/relationships/hyperlink" Target="http://www.dea.usdoj.gov/" TargetMode="External"/></Relationships>
</file>

<file path=ppt/slides/_rels/slide134.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134.xml"/><Relationship Id="rId7"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3.gi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8.jpg"/><Relationship Id="rId5" Type="http://schemas.microsoft.com/office/2007/relationships/hdphoto" Target="../media/hdphoto1.wdp"/><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34.xml"/><Relationship Id="rId7" Type="http://schemas.openxmlformats.org/officeDocument/2006/relationships/image" Target="../media/image33.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2.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jpg"/><Relationship Id="rId5" Type="http://schemas.openxmlformats.org/officeDocument/2006/relationships/image" Target="../media/image39.e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ideo" Target="file:///\\localhost\Users\admin\Dropbox\ClubHealth2013\P4csH.gif" TargetMode="External"/><Relationship Id="rId5" Type="http://schemas.openxmlformats.org/officeDocument/2006/relationships/image" Target="../media/image11.png"/><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microsoft.com/office/2007/relationships/hdphoto" Target="../media/hdphoto3.wdp"/></Relationships>
</file>

<file path=ppt/slides/_rels/slide8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0.xml"/><Relationship Id="rId1" Type="http://schemas.openxmlformats.org/officeDocument/2006/relationships/slideLayout" Target="../slideLayouts/slideLayout12.xml"/><Relationship Id="rId5" Type="http://schemas.openxmlformats.org/officeDocument/2006/relationships/chart" Target="../charts/chart10.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92.xml"/><Relationship Id="rId1" Type="http://schemas.openxmlformats.org/officeDocument/2006/relationships/slideLayout" Target="../slideLayouts/slideLayout1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93.xml.rels><?xml version="1.0" encoding="UTF-8" standalone="yes"?>
<Relationships xmlns="http://schemas.openxmlformats.org/package/2006/relationships"><Relationship Id="rId3" Type="http://schemas.openxmlformats.org/officeDocument/2006/relationships/hyperlink" Target="http://www.medicaldaily.com/psychedelic-drug-use-united-states-common-now-1960s-generation-245218"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microsoft.com/office/2007/relationships/hdphoto" Target="../media/hdphoto4.wdp"/></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hyperlink" Target="http://www.ecstasydata.org/stats_substance_by_year.php" TargetMode="External"/><Relationship Id="rId5" Type="http://schemas.openxmlformats.org/officeDocument/2006/relationships/chart" Target="../charts/chart20.xml"/><Relationship Id="rId4" Type="http://schemas.openxmlformats.org/officeDocument/2006/relationships/chart" Target="../charts/char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a:xfrm>
            <a:off x="0" y="2757488"/>
            <a:ext cx="9144000" cy="1738312"/>
          </a:xfrm>
        </p:spPr>
        <p:txBody>
          <a:bodyPr>
            <a:noAutofit/>
          </a:bodyPr>
          <a:lstStyle/>
          <a:p>
            <a:r>
              <a:rPr lang="en-US" b="1" dirty="0" smtClean="0">
                <a:effectLst>
                  <a:outerShdw blurRad="38100" dist="38100" dir="2700000" algn="tl">
                    <a:srgbClr val="000000">
                      <a:alpha val="43137"/>
                    </a:srgbClr>
                  </a:outerShdw>
                </a:effectLst>
              </a:rPr>
              <a:t>Will They Turn You into a Zombie?</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What Clinicians Need to Know about Synthetic Drugs (2</a:t>
            </a:r>
            <a:r>
              <a:rPr lang="en-US" b="1" baseline="30000" dirty="0" smtClean="0">
                <a:effectLst>
                  <a:outerShdw blurRad="38100" dist="38100" dir="2700000" algn="tl">
                    <a:srgbClr val="000000">
                      <a:alpha val="43137"/>
                    </a:srgbClr>
                  </a:outerShdw>
                </a:effectLst>
              </a:rPr>
              <a:t>nd</a:t>
            </a:r>
            <a:r>
              <a:rPr lang="en-US" b="1" dirty="0" smtClean="0">
                <a:effectLst>
                  <a:outerShdw blurRad="38100" dist="38100" dir="2700000" algn="tl">
                    <a:srgbClr val="000000">
                      <a:alpha val="43137"/>
                    </a:srgbClr>
                  </a:outerShdw>
                </a:effectLst>
              </a:rPr>
              <a:t> Edition)</a:t>
            </a:r>
          </a:p>
        </p:txBody>
      </p:sp>
      <p:sp>
        <p:nvSpPr>
          <p:cNvPr id="2054" name="Rectangle 3"/>
          <p:cNvSpPr>
            <a:spLocks/>
          </p:cNvSpPr>
          <p:nvPr/>
        </p:nvSpPr>
        <p:spPr bwMode="auto">
          <a:xfrm>
            <a:off x="0" y="4648200"/>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buFont typeface="Arial" charset="0"/>
              <a:buNone/>
            </a:pPr>
            <a:r>
              <a:rPr lang="en-US" sz="2400" dirty="0">
                <a:solidFill>
                  <a:schemeClr val="accent1">
                    <a:lumMod val="75000"/>
                  </a:schemeClr>
                </a:solidFill>
                <a:latin typeface="Calibri" pitchFamily="34" charset="0"/>
              </a:rPr>
              <a:t>TRAINER’S NAME</a:t>
            </a:r>
          </a:p>
          <a:p>
            <a:pPr algn="ctr" eaLnBrk="0" hangingPunct="0">
              <a:spcBef>
                <a:spcPct val="20000"/>
              </a:spcBef>
              <a:buFont typeface="Arial" charset="0"/>
              <a:buNone/>
            </a:pPr>
            <a:r>
              <a:rPr lang="en-US" sz="2400" dirty="0">
                <a:solidFill>
                  <a:schemeClr val="accent1">
                    <a:lumMod val="75000"/>
                  </a:schemeClr>
                </a:solidFill>
                <a:latin typeface="Calibri" pitchFamily="34" charset="0"/>
              </a:rPr>
              <a:t>TRAINING DATE</a:t>
            </a:r>
          </a:p>
          <a:p>
            <a:pPr algn="ctr" eaLnBrk="0" hangingPunct="0">
              <a:spcBef>
                <a:spcPct val="20000"/>
              </a:spcBef>
              <a:buFont typeface="Arial" charset="0"/>
              <a:buNone/>
            </a:pPr>
            <a:r>
              <a:rPr lang="en-US" sz="2400" dirty="0">
                <a:solidFill>
                  <a:schemeClr val="accent1">
                    <a:lumMod val="75000"/>
                  </a:schemeClr>
                </a:solidFill>
                <a:latin typeface="Calibri" pitchFamily="34" charset="0"/>
              </a:rPr>
              <a:t>TRAINING LOCATION</a:t>
            </a:r>
          </a:p>
        </p:txBody>
      </p:sp>
      <p:grpSp>
        <p:nvGrpSpPr>
          <p:cNvPr id="10" name="Group 9"/>
          <p:cNvGrpSpPr/>
          <p:nvPr/>
        </p:nvGrpSpPr>
        <p:grpSpPr>
          <a:xfrm>
            <a:off x="685800" y="228600"/>
            <a:ext cx="7772400" cy="2152650"/>
            <a:chOff x="824345" y="-19050"/>
            <a:chExt cx="7176655" cy="161925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45" y="0"/>
              <a:ext cx="1385455" cy="1600200"/>
            </a:xfrm>
            <a:prstGeom prst="rect">
              <a:avLst/>
            </a:prstGeom>
            <a:ln w="38100">
              <a:solidFill>
                <a:srgbClr val="00B0F0"/>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4550" y="-19050"/>
              <a:ext cx="1238250" cy="1619250"/>
            </a:xfrm>
            <a:prstGeom prst="rect">
              <a:avLst/>
            </a:prstGeom>
            <a:ln w="38100">
              <a:solidFill>
                <a:srgbClr val="00B0F0"/>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0" y="0"/>
              <a:ext cx="1600200" cy="1600200"/>
            </a:xfrm>
            <a:prstGeom prst="rect">
              <a:avLst/>
            </a:prstGeom>
            <a:ln w="38100">
              <a:solidFill>
                <a:srgbClr val="00B0F0"/>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2050" y="0"/>
              <a:ext cx="1581150" cy="1600200"/>
            </a:xfrm>
            <a:prstGeom prst="rect">
              <a:avLst/>
            </a:prstGeom>
            <a:ln w="38100">
              <a:solidFill>
                <a:srgbClr val="00B0F0"/>
              </a:solid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6273" y="0"/>
              <a:ext cx="1454727" cy="1600200"/>
            </a:xfrm>
            <a:prstGeom prst="rect">
              <a:avLst/>
            </a:prstGeom>
            <a:ln w="38100">
              <a:solidFill>
                <a:srgbClr val="00B0F0"/>
              </a:solidFill>
            </a:ln>
          </p:spPr>
        </p:pic>
      </p:grpSp>
      <p:grpSp>
        <p:nvGrpSpPr>
          <p:cNvPr id="2" name="Group 2"/>
          <p:cNvGrpSpPr>
            <a:grpSpLocks/>
          </p:cNvGrpSpPr>
          <p:nvPr/>
        </p:nvGrpSpPr>
        <p:grpSpPr bwMode="auto">
          <a:xfrm>
            <a:off x="152400" y="6096000"/>
            <a:ext cx="8839200" cy="685800"/>
            <a:chOff x="0" y="0"/>
            <a:chExt cx="8953723" cy="582467"/>
          </a:xfrm>
        </p:grpSpPr>
        <p:grpSp>
          <p:nvGrpSpPr>
            <p:cNvPr id="3" name="Group 2"/>
            <p:cNvGrpSpPr>
              <a:grpSpLocks/>
            </p:cNvGrpSpPr>
            <p:nvPr/>
          </p:nvGrpSpPr>
          <p:grpSpPr bwMode="auto">
            <a:xfrm>
              <a:off x="3347689" y="0"/>
              <a:ext cx="5606034" cy="582467"/>
              <a:chOff x="3347689" y="0"/>
              <a:chExt cx="5606034" cy="582467"/>
            </a:xfrm>
          </p:grpSpPr>
          <p:pic>
            <p:nvPicPr>
              <p:cNvPr id="14"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47689" y="0"/>
                <a:ext cx="2100834" cy="58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41564"/>
                <a:ext cx="2705323" cy="47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2149"/>
              <a:ext cx="2705323" cy="47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495122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990600"/>
          </a:xfrm>
        </p:spPr>
        <p:txBody>
          <a:bodyPr>
            <a:normAutofit/>
          </a:bodyPr>
          <a:lstStyle/>
          <a:p>
            <a:r>
              <a:rPr lang="en-US" b="1" dirty="0" smtClean="0">
                <a:effectLst>
                  <a:outerShdw blurRad="38100" dist="38100" dir="2700000" algn="tl">
                    <a:srgbClr val="000000">
                      <a:alpha val="43137"/>
                    </a:srgbClr>
                  </a:outerShdw>
                </a:effectLst>
                <a:cs typeface="Microsoft Sans Serif" pitchFamily="34" charset="0"/>
              </a:rPr>
              <a:t>How Psychoactive Substances Work</a:t>
            </a:r>
            <a:endParaRPr lang="en-US" b="1"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419600" y="1143000"/>
            <a:ext cx="4724400" cy="5486400"/>
          </a:xfrm>
        </p:spPr>
        <p:txBody>
          <a:bodyPr>
            <a:noAutofit/>
          </a:bodyPr>
          <a:lstStyle/>
          <a:p>
            <a:pPr>
              <a:buClr>
                <a:schemeClr val="accent4">
                  <a:lumMod val="50000"/>
                </a:schemeClr>
              </a:buClr>
            </a:pPr>
            <a:r>
              <a:rPr lang="en-US" sz="3000" dirty="0" smtClean="0">
                <a:latin typeface="+mj-lt"/>
                <a:cs typeface="Microsoft Sans Serif" pitchFamily="34" charset="0"/>
              </a:rPr>
              <a:t>Because of their chemical structure, alcohol and drugs have </a:t>
            </a:r>
            <a:r>
              <a:rPr lang="en-US" sz="3000" dirty="0" smtClean="0">
                <a:solidFill>
                  <a:schemeClr val="tx2"/>
                </a:solidFill>
                <a:latin typeface="+mj-lt"/>
                <a:cs typeface="Microsoft Sans Serif" pitchFamily="34" charset="0"/>
              </a:rPr>
              <a:t>dramatic effects</a:t>
            </a:r>
            <a:r>
              <a:rPr lang="en-US" sz="3000" dirty="0" smtClean="0">
                <a:latin typeface="+mj-lt"/>
                <a:cs typeface="Microsoft Sans Serif" pitchFamily="34" charset="0"/>
              </a:rPr>
              <a:t> on neurotransmitters in CNS</a:t>
            </a:r>
          </a:p>
          <a:p>
            <a:pPr marL="0" indent="0">
              <a:buNone/>
            </a:pPr>
            <a:endParaRPr lang="en-US" sz="1600" dirty="0" smtClean="0">
              <a:solidFill>
                <a:schemeClr val="tx2"/>
              </a:solidFill>
              <a:latin typeface="+mj-lt"/>
              <a:cs typeface="Microsoft Sans Serif" pitchFamily="34" charset="0"/>
            </a:endParaRPr>
          </a:p>
          <a:p>
            <a:pPr>
              <a:buClr>
                <a:schemeClr val="accent4">
                  <a:lumMod val="50000"/>
                </a:schemeClr>
              </a:buClr>
            </a:pPr>
            <a:r>
              <a:rPr lang="en-US" sz="3000" dirty="0" smtClean="0">
                <a:latin typeface="+mj-lt"/>
                <a:cs typeface="Microsoft Sans Serif" pitchFamily="34" charset="0"/>
              </a:rPr>
              <a:t>Effects on:</a:t>
            </a:r>
          </a:p>
          <a:p>
            <a:pPr lvl="1">
              <a:buClr>
                <a:schemeClr val="accent4">
                  <a:lumMod val="50000"/>
                </a:schemeClr>
              </a:buClr>
            </a:pPr>
            <a:r>
              <a:rPr lang="en-US" sz="3000" dirty="0" smtClean="0">
                <a:solidFill>
                  <a:schemeClr val="tx2"/>
                </a:solidFill>
                <a:latin typeface="+mj-lt"/>
                <a:cs typeface="Microsoft Sans Serif" pitchFamily="34" charset="0"/>
              </a:rPr>
              <a:t>Mental processes</a:t>
            </a:r>
          </a:p>
          <a:p>
            <a:pPr lvl="1">
              <a:buClr>
                <a:schemeClr val="accent4">
                  <a:lumMod val="50000"/>
                </a:schemeClr>
              </a:buClr>
            </a:pPr>
            <a:r>
              <a:rPr lang="en-US" sz="3000" dirty="0" smtClean="0">
                <a:solidFill>
                  <a:schemeClr val="tx2"/>
                </a:solidFill>
                <a:latin typeface="+mj-lt"/>
                <a:cs typeface="Microsoft Sans Serif" pitchFamily="34" charset="0"/>
              </a:rPr>
              <a:t>Behavior</a:t>
            </a:r>
          </a:p>
          <a:p>
            <a:pPr lvl="1">
              <a:buClr>
                <a:schemeClr val="accent4">
                  <a:lumMod val="50000"/>
                </a:schemeClr>
              </a:buClr>
            </a:pPr>
            <a:r>
              <a:rPr lang="en-US" sz="3000" dirty="0" smtClean="0">
                <a:solidFill>
                  <a:schemeClr val="tx2"/>
                </a:solidFill>
                <a:latin typeface="+mj-lt"/>
                <a:cs typeface="Microsoft Sans Serif" pitchFamily="34" charset="0"/>
              </a:rPr>
              <a:t>Perception</a:t>
            </a:r>
          </a:p>
          <a:p>
            <a:pPr lvl="1">
              <a:buClr>
                <a:schemeClr val="accent4">
                  <a:lumMod val="50000"/>
                </a:schemeClr>
              </a:buClr>
            </a:pPr>
            <a:r>
              <a:rPr lang="en-US" sz="3000" dirty="0" smtClean="0">
                <a:solidFill>
                  <a:schemeClr val="tx2"/>
                </a:solidFill>
                <a:latin typeface="+mj-lt"/>
                <a:cs typeface="Microsoft Sans Serif" pitchFamily="34" charset="0"/>
              </a:rPr>
              <a:t>Alertness</a:t>
            </a:r>
          </a:p>
          <a:p>
            <a:endParaRPr lang="en-US" sz="3000" dirty="0" smtClean="0">
              <a:latin typeface="+mj-lt"/>
              <a:cs typeface="Microsoft Sans Serif" pitchFamily="34" charset="0"/>
            </a:endParaRPr>
          </a:p>
          <a:p>
            <a:endParaRPr lang="en-US" sz="3000" dirty="0" smtClean="0">
              <a:latin typeface="+mj-lt"/>
              <a:cs typeface="Microsoft Sans Serif" pitchFamily="34" charset="0"/>
            </a:endParaRPr>
          </a:p>
          <a:p>
            <a:endParaRPr lang="en-US" sz="3000" dirty="0">
              <a:latin typeface="+mj-lt"/>
              <a:cs typeface="Microsoft Sans Serif" pitchFamily="34" charset="0"/>
            </a:endParaRPr>
          </a:p>
        </p:txBody>
      </p:sp>
      <p:pic>
        <p:nvPicPr>
          <p:cNvPr id="3079" name="Picture 7" descr="C:\Users\hpadwa\AppData\Local\Microsoft\Windows\Temporary Internet Files\Content.IE5\GY329JXO\MP900431248[1].jpg"/>
          <p:cNvPicPr>
            <a:picLocks noChangeAspect="1" noChangeArrowheads="1"/>
          </p:cNvPicPr>
          <p:nvPr/>
        </p:nvPicPr>
        <p:blipFill>
          <a:blip r:embed="rId4" cstate="print"/>
          <a:srcRect/>
          <a:stretch>
            <a:fillRect/>
          </a:stretch>
        </p:blipFill>
        <p:spPr bwMode="auto">
          <a:xfrm>
            <a:off x="685800" y="3688466"/>
            <a:ext cx="2514600" cy="2514600"/>
          </a:xfrm>
          <a:prstGeom prst="rect">
            <a:avLst/>
          </a:prstGeom>
          <a:noFill/>
          <a:ln w="38100">
            <a:solidFill>
              <a:srgbClr val="00B0F0"/>
            </a:solidFill>
          </a:ln>
        </p:spPr>
      </p:pic>
      <p:sp>
        <p:nvSpPr>
          <p:cNvPr id="6" name="TextBox 5"/>
          <p:cNvSpPr txBox="1"/>
          <p:nvPr/>
        </p:nvSpPr>
        <p:spPr>
          <a:xfrm>
            <a:off x="0" y="6550223"/>
            <a:ext cx="5887959" cy="307777"/>
          </a:xfrm>
          <a:prstGeom prst="rect">
            <a:avLst/>
          </a:prstGeom>
          <a:noFill/>
        </p:spPr>
        <p:txBody>
          <a:bodyPr wrap="none" rtlCol="0">
            <a:spAutoFit/>
          </a:bodyPr>
          <a:lstStyle/>
          <a:p>
            <a:r>
              <a:rPr lang="en-US" sz="1400" dirty="0" smtClean="0">
                <a:latin typeface="+mj-lt"/>
                <a:cs typeface="Microsoft Sans Serif" pitchFamily="34" charset="0"/>
              </a:rPr>
              <a:t>SOURCE: NIDA. (2010). </a:t>
            </a:r>
            <a:r>
              <a:rPr lang="en-US" sz="1400" i="1" dirty="0" smtClean="0">
                <a:latin typeface="+mj-lt"/>
                <a:cs typeface="Microsoft Sans Serif" pitchFamily="34" charset="0"/>
              </a:rPr>
              <a:t>Drugs, Brains, and Behavior: The Science of Addiction</a:t>
            </a:r>
            <a:r>
              <a:rPr lang="en-US" sz="1400" dirty="0" smtClean="0">
                <a:latin typeface="+mj-lt"/>
                <a:cs typeface="Microsoft Sans Serif" pitchFamily="34" charset="0"/>
              </a:rPr>
              <a:t>.</a:t>
            </a:r>
            <a:endParaRPr lang="en-US" sz="1400" dirty="0">
              <a:latin typeface="+mj-lt"/>
              <a:cs typeface="Microsoft Sans Serif" pitchFamily="34" charset="0"/>
            </a:endParaRPr>
          </a:p>
        </p:txBody>
      </p:sp>
      <p:sp>
        <p:nvSpPr>
          <p:cNvPr id="4" name="Slide Number Placeholder 3"/>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10</a:t>
            </a:fld>
            <a:endParaRPr lang="en-US" sz="1400" dirty="0">
              <a:solidFill>
                <a:schemeClr val="tx1"/>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600200"/>
            <a:ext cx="4507207" cy="1676400"/>
          </a:xfrm>
          <a:prstGeom prst="rect">
            <a:avLst/>
          </a:prstGeom>
          <a:ln w="38100">
            <a:solidFill>
              <a:srgbClr val="00B0F0"/>
            </a:solidFill>
          </a:ln>
        </p:spPr>
      </p:pic>
    </p:spTree>
    <p:custDataLst>
      <p:tags r:id="rId1"/>
    </p:custDataLst>
    <p:extLst>
      <p:ext uri="{BB962C8B-B14F-4D97-AF65-F5344CB8AC3E}">
        <p14:creationId xmlns:p14="http://schemas.microsoft.com/office/powerpoint/2010/main" val="333599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2694" y="76200"/>
            <a:ext cx="7772400" cy="1143000"/>
          </a:xfrm>
        </p:spPr>
        <p:txBody>
          <a:bodyPr/>
          <a:lstStyle/>
          <a:p>
            <a:r>
              <a:rPr lang="en-US" b="1" dirty="0" smtClean="0">
                <a:effectLst>
                  <a:outerShdw blurRad="38100" dist="38100" dir="2700000" algn="tl">
                    <a:srgbClr val="000000">
                      <a:alpha val="43137"/>
                    </a:srgbClr>
                  </a:outerShdw>
                </a:effectLst>
              </a:rPr>
              <a:t>What is “Molly”?</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74320" y="990600"/>
            <a:ext cx="8656320" cy="5105400"/>
          </a:xfrm>
        </p:spPr>
        <p:txBody>
          <a:bodyPr>
            <a:noAutofit/>
          </a:bodyPr>
          <a:lstStyle/>
          <a:p>
            <a:pPr marL="457200" indent="-457200">
              <a:spcBef>
                <a:spcPts val="0"/>
              </a:spcBef>
              <a:buAutoNum type="arabicPeriod"/>
            </a:pPr>
            <a:r>
              <a:rPr lang="en-US" sz="2400" dirty="0" smtClean="0"/>
              <a:t>Ecstasy pills with little MDMA and lots of caffeine, meth, assorted drugs? </a:t>
            </a:r>
            <a:r>
              <a:rPr lang="en-US" sz="2400" u="sng" dirty="0" smtClean="0"/>
              <a:t>OR</a:t>
            </a:r>
          </a:p>
          <a:p>
            <a:pPr marL="457200" indent="-457200">
              <a:spcBef>
                <a:spcPts val="0"/>
              </a:spcBef>
              <a:buAutoNum type="arabicPeriod"/>
            </a:pPr>
            <a:r>
              <a:rPr lang="en-US" sz="2400" dirty="0" smtClean="0"/>
              <a:t>A pure </a:t>
            </a:r>
            <a:r>
              <a:rPr lang="en-US" sz="2400" dirty="0"/>
              <a:t>crystalline form of </a:t>
            </a:r>
            <a:r>
              <a:rPr lang="en-US" sz="2400" dirty="0" smtClean="0"/>
              <a:t>MDMA, </a:t>
            </a:r>
            <a:r>
              <a:rPr lang="en-US" sz="2400" dirty="0"/>
              <a:t>most often sold as a powder filled </a:t>
            </a:r>
            <a:r>
              <a:rPr lang="en-US" sz="2400" dirty="0" smtClean="0"/>
              <a:t>capsule? </a:t>
            </a:r>
            <a:r>
              <a:rPr lang="en-US" sz="2400" u="sng" dirty="0" smtClean="0"/>
              <a:t>OR</a:t>
            </a:r>
            <a:endParaRPr lang="en-US" sz="2400" u="sng" dirty="0"/>
          </a:p>
          <a:p>
            <a:pPr marL="457200" indent="-457200">
              <a:spcBef>
                <a:spcPts val="0"/>
              </a:spcBef>
              <a:buAutoNum type="arabicPeriod"/>
            </a:pPr>
            <a:r>
              <a:rPr lang="en-US" sz="2400" dirty="0" smtClean="0"/>
              <a:t>Methylone</a:t>
            </a:r>
            <a:r>
              <a:rPr lang="en-US" sz="2400" dirty="0"/>
              <a:t>? </a:t>
            </a:r>
            <a:r>
              <a:rPr lang="en-US" sz="2400" dirty="0" smtClean="0"/>
              <a:t>Bath salts? </a:t>
            </a:r>
          </a:p>
          <a:p>
            <a:pPr marL="0" indent="0">
              <a:spcBef>
                <a:spcPts val="0"/>
              </a:spcBef>
              <a:buNone/>
            </a:pPr>
            <a:endParaRPr lang="en-US" sz="1200" dirty="0" smtClean="0"/>
          </a:p>
          <a:p>
            <a:pPr>
              <a:spcBef>
                <a:spcPts val="0"/>
              </a:spcBef>
            </a:pPr>
            <a:r>
              <a:rPr lang="en-US" sz="2400" dirty="0" smtClean="0"/>
              <a:t>Reports of </a:t>
            </a:r>
            <a:r>
              <a:rPr lang="en-US" sz="2400" dirty="0"/>
              <a:t>desired effects of </a:t>
            </a:r>
            <a:r>
              <a:rPr lang="en-US" sz="2400" dirty="0" smtClean="0"/>
              <a:t>euphoria, </a:t>
            </a:r>
            <a:br>
              <a:rPr lang="en-US" sz="2400" dirty="0" smtClean="0"/>
            </a:br>
            <a:r>
              <a:rPr lang="en-US" sz="2400" dirty="0" smtClean="0"/>
              <a:t>but also increased paranoia</a:t>
            </a:r>
            <a:r>
              <a:rPr lang="en-US" sz="2400" dirty="0"/>
              <a:t>, agitated </a:t>
            </a:r>
            <a:r>
              <a:rPr lang="en-US" sz="2400" dirty="0" smtClean="0"/>
              <a:t/>
            </a:r>
            <a:br>
              <a:rPr lang="en-US" sz="2400" dirty="0" smtClean="0"/>
            </a:br>
            <a:r>
              <a:rPr lang="en-US" sz="2400" dirty="0" smtClean="0"/>
              <a:t>delirium, scary </a:t>
            </a:r>
            <a:r>
              <a:rPr lang="en-US" sz="2400" dirty="0"/>
              <a:t>hallucinations, </a:t>
            </a:r>
            <a:r>
              <a:rPr lang="en-US" sz="2400" dirty="0" smtClean="0"/>
              <a:t/>
            </a:r>
            <a:br>
              <a:rPr lang="en-US" sz="2400" dirty="0" smtClean="0"/>
            </a:br>
            <a:r>
              <a:rPr lang="en-US" sz="2400" dirty="0" smtClean="0"/>
              <a:t>psychotic epi</a:t>
            </a:r>
            <a:r>
              <a:rPr lang="en-US" sz="2400" dirty="0"/>
              <a:t>s</a:t>
            </a:r>
            <a:r>
              <a:rPr lang="en-US" sz="2400" dirty="0" smtClean="0"/>
              <a:t>odes</a:t>
            </a:r>
            <a:r>
              <a:rPr lang="en-US" sz="2400" dirty="0"/>
              <a:t>, </a:t>
            </a:r>
            <a:r>
              <a:rPr lang="en-US" sz="2400" dirty="0" smtClean="0"/>
              <a:t>violent </a:t>
            </a:r>
            <a:r>
              <a:rPr lang="en-US" sz="2400" dirty="0"/>
              <a:t>or </a:t>
            </a:r>
            <a:r>
              <a:rPr lang="en-US" sz="2400" dirty="0" smtClean="0"/>
              <a:t/>
            </a:r>
            <a:br>
              <a:rPr lang="en-US" sz="2400" dirty="0" smtClean="0"/>
            </a:br>
            <a:r>
              <a:rPr lang="en-US" sz="2400" dirty="0" smtClean="0"/>
              <a:t>destructive </a:t>
            </a:r>
            <a:r>
              <a:rPr lang="en-US" sz="2400" dirty="0"/>
              <a:t>self-harm behavior, </a:t>
            </a:r>
            <a:r>
              <a:rPr lang="en-US" sz="2400" dirty="0" smtClean="0"/>
              <a:t/>
            </a:r>
            <a:br>
              <a:rPr lang="en-US" sz="2400" dirty="0" smtClean="0"/>
            </a:br>
            <a:r>
              <a:rPr lang="en-US" sz="2400" dirty="0" smtClean="0"/>
              <a:t>including death </a:t>
            </a:r>
            <a:endParaRPr lang="en-US" sz="2400" dirty="0"/>
          </a:p>
          <a:p>
            <a:pPr marL="0" indent="0">
              <a:spcBef>
                <a:spcPts val="0"/>
              </a:spcBef>
              <a:buNone/>
            </a:pPr>
            <a:endParaRPr lang="en-US" sz="1200" dirty="0" smtClean="0"/>
          </a:p>
          <a:p>
            <a:pPr>
              <a:spcBef>
                <a:spcPts val="0"/>
              </a:spcBef>
            </a:pPr>
            <a:r>
              <a:rPr lang="en-US" sz="2400" dirty="0" smtClean="0"/>
              <a:t>Bottom </a:t>
            </a:r>
            <a:r>
              <a:rPr lang="en-US" sz="2400" dirty="0"/>
              <a:t>line </a:t>
            </a:r>
            <a:r>
              <a:rPr lang="en-US" sz="2400" dirty="0" smtClean="0"/>
              <a:t>- Molly usually is not a </a:t>
            </a:r>
            <a:r>
              <a:rPr lang="en-US" sz="2400" dirty="0"/>
              <a:t>pure form of </a:t>
            </a:r>
            <a:r>
              <a:rPr lang="en-US" sz="2400" dirty="0" smtClean="0"/>
              <a:t>MDMA, </a:t>
            </a:r>
            <a:r>
              <a:rPr lang="en-US" sz="2400" dirty="0"/>
              <a:t>but </a:t>
            </a:r>
            <a:r>
              <a:rPr lang="en-US" sz="2400" dirty="0" smtClean="0"/>
              <a:t>may </a:t>
            </a:r>
            <a:r>
              <a:rPr lang="en-US" sz="2400" dirty="0"/>
              <a:t>be a drug </a:t>
            </a:r>
            <a:r>
              <a:rPr lang="en-US" sz="2400" dirty="0" smtClean="0"/>
              <a:t>that can be very dangerous since its contents are unknown</a:t>
            </a:r>
            <a:endParaRPr lang="en-US" sz="2400" b="1" i="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209800"/>
            <a:ext cx="2837961" cy="1600200"/>
          </a:xfrm>
          <a:prstGeom prst="rect">
            <a:avLst/>
          </a:prstGeom>
          <a:ln w="38100">
            <a:solidFill>
              <a:srgbClr val="00B0F0"/>
            </a:solidFill>
          </a:ln>
        </p:spPr>
      </p:pic>
      <p:sp>
        <p:nvSpPr>
          <p:cNvPr id="6" name="TextBox 5"/>
          <p:cNvSpPr txBox="1"/>
          <p:nvPr/>
        </p:nvSpPr>
        <p:spPr>
          <a:xfrm>
            <a:off x="0" y="6550223"/>
            <a:ext cx="8961120" cy="307777"/>
          </a:xfrm>
          <a:prstGeom prst="rect">
            <a:avLst/>
          </a:prstGeom>
          <a:noFill/>
        </p:spPr>
        <p:txBody>
          <a:bodyPr wrap="square" rtlCol="0">
            <a:spAutoFit/>
          </a:bodyPr>
          <a:lstStyle/>
          <a:p>
            <a:r>
              <a:rPr lang="en-US" sz="1400" dirty="0" smtClean="0"/>
              <a:t>SOURCE: </a:t>
            </a:r>
            <a:r>
              <a:rPr lang="en-US" sz="1400" i="1" dirty="0" smtClean="0"/>
              <a:t>Join Together Online</a:t>
            </a:r>
            <a:r>
              <a:rPr lang="en-US" sz="1400" dirty="0" smtClean="0"/>
              <a:t>. </a:t>
            </a:r>
            <a:r>
              <a:rPr lang="en-US" sz="1400" dirty="0"/>
              <a:t>(</a:t>
            </a:r>
            <a:r>
              <a:rPr lang="en-US" sz="1400" dirty="0" smtClean="0"/>
              <a:t>2013). Story published June 24, 2013. </a:t>
            </a:r>
            <a:endParaRPr lang="en-US" sz="1400" dirty="0"/>
          </a:p>
        </p:txBody>
      </p:sp>
      <p:sp>
        <p:nvSpPr>
          <p:cNvPr id="7"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100</a:t>
            </a:fld>
            <a:endParaRPr lang="en-US" sz="1400" dirty="0">
              <a:solidFill>
                <a:schemeClr val="tx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3657600"/>
            <a:ext cx="2608342" cy="1743075"/>
          </a:xfrm>
          <a:prstGeom prst="rect">
            <a:avLst/>
          </a:prstGeom>
          <a:ln w="38100">
            <a:solidFill>
              <a:srgbClr val="509CC2"/>
            </a:solidFill>
          </a:ln>
        </p:spPr>
      </p:pic>
    </p:spTree>
    <p:extLst>
      <p:ext uri="{BB962C8B-B14F-4D97-AF65-F5344CB8AC3E}">
        <p14:creationId xmlns:p14="http://schemas.microsoft.com/office/powerpoint/2010/main" val="2320081904"/>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5587" y="152400"/>
            <a:ext cx="7772400" cy="1143000"/>
          </a:xfrm>
        </p:spPr>
        <p:txBody>
          <a:bodyPr>
            <a:normAutofit/>
          </a:bodyPr>
          <a:lstStyle/>
          <a:p>
            <a:r>
              <a:rPr lang="en-US" b="1" dirty="0" smtClean="0">
                <a:effectLst>
                  <a:outerShdw blurRad="38100" dist="38100" dir="2700000" algn="tl">
                    <a:srgbClr val="000000">
                      <a:alpha val="43137"/>
                    </a:srgbClr>
                  </a:outerShdw>
                </a:effectLst>
              </a:rPr>
              <a:t>Piperazines</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81000" y="1295400"/>
            <a:ext cx="8426194" cy="4953000"/>
          </a:xfrm>
        </p:spPr>
        <p:txBody>
          <a:bodyPr>
            <a:noAutofit/>
          </a:bodyPr>
          <a:lstStyle/>
          <a:p>
            <a:pPr>
              <a:spcBef>
                <a:spcPts val="600"/>
              </a:spcBef>
              <a:buClr>
                <a:schemeClr val="accent4">
                  <a:lumMod val="50000"/>
                </a:schemeClr>
              </a:buClr>
            </a:pPr>
            <a:r>
              <a:rPr lang="en-US" sz="2700" dirty="0" smtClean="0"/>
              <a:t>Frenzy, Bliss, Charge, Herbal ecstasy, A2, Legal Z, Legal E.</a:t>
            </a:r>
          </a:p>
          <a:p>
            <a:pPr>
              <a:spcBef>
                <a:spcPts val="600"/>
              </a:spcBef>
              <a:buClr>
                <a:schemeClr val="accent4">
                  <a:lumMod val="50000"/>
                </a:schemeClr>
              </a:buClr>
            </a:pPr>
            <a:r>
              <a:rPr lang="en-US" sz="2700" dirty="0" smtClean="0">
                <a:solidFill>
                  <a:schemeClr val="tx2"/>
                </a:solidFill>
              </a:rPr>
              <a:t>Mainly available over internet and sold as ecstasy pills that are “safe.”</a:t>
            </a:r>
          </a:p>
          <a:p>
            <a:pPr>
              <a:spcBef>
                <a:spcPts val="600"/>
              </a:spcBef>
              <a:buClr>
                <a:schemeClr val="accent4">
                  <a:lumMod val="50000"/>
                </a:schemeClr>
              </a:buClr>
            </a:pPr>
            <a:r>
              <a:rPr lang="en-US" sz="2700" dirty="0" smtClean="0"/>
              <a:t>Two classes: (1) benzylpiperazines (BZP) and (2) phenylpiperazines (TFMPP).</a:t>
            </a:r>
          </a:p>
          <a:p>
            <a:pPr>
              <a:spcBef>
                <a:spcPts val="600"/>
              </a:spcBef>
              <a:buClr>
                <a:schemeClr val="accent4">
                  <a:lumMod val="50000"/>
                </a:schemeClr>
              </a:buClr>
            </a:pPr>
            <a:r>
              <a:rPr lang="en-US" sz="2700" dirty="0" smtClean="0">
                <a:solidFill>
                  <a:schemeClr val="tx2"/>
                </a:solidFill>
              </a:rPr>
              <a:t>Mimics effects of ecstasy (MDMA); dangerous with seizure disorders, psychiatric illness, or coronary disease.  </a:t>
            </a:r>
          </a:p>
          <a:p>
            <a:pPr>
              <a:spcBef>
                <a:spcPts val="600"/>
              </a:spcBef>
              <a:buClr>
                <a:schemeClr val="accent4">
                  <a:lumMod val="50000"/>
                </a:schemeClr>
              </a:buClr>
            </a:pPr>
            <a:r>
              <a:rPr lang="en-US" sz="2700" dirty="0" smtClean="0"/>
              <a:t>Adverse events included hypertension, reduced consciousness, psychotic episode, hallucinations, tachycardia, hyperthermia, coma. Could be toxic if combined with MDMA or amphetamines. </a:t>
            </a:r>
          </a:p>
        </p:txBody>
      </p:sp>
      <p:sp>
        <p:nvSpPr>
          <p:cNvPr id="7" name="TextBox 6"/>
          <p:cNvSpPr txBox="1"/>
          <p:nvPr/>
        </p:nvSpPr>
        <p:spPr>
          <a:xfrm>
            <a:off x="76200" y="6550223"/>
            <a:ext cx="6789744" cy="307777"/>
          </a:xfrm>
          <a:prstGeom prst="rect">
            <a:avLst/>
          </a:prstGeom>
          <a:noFill/>
        </p:spPr>
        <p:txBody>
          <a:bodyPr wrap="none" rtlCol="0">
            <a:spAutoFit/>
          </a:bodyPr>
          <a:lstStyle/>
          <a:p>
            <a:r>
              <a:rPr lang="en-US" sz="1400" u="none" dirty="0" smtClean="0"/>
              <a:t>SOURCE: Arbo, Bastos,  &amp; Carmo. (2012). </a:t>
            </a:r>
            <a:r>
              <a:rPr lang="en-US" sz="1400" i="1" dirty="0" smtClean="0"/>
              <a:t>Drug and Alcohol Dependence,</a:t>
            </a:r>
            <a:r>
              <a:rPr lang="en-US" sz="1400" i="1" u="none" dirty="0" smtClean="0"/>
              <a:t> 122</a:t>
            </a:r>
            <a:r>
              <a:rPr lang="en-US" sz="1400" u="none" dirty="0" smtClean="0"/>
              <a:t>(3), 165-258.</a:t>
            </a:r>
            <a:endParaRPr lang="en-US" sz="1400" u="none" dirty="0"/>
          </a:p>
        </p:txBody>
      </p:sp>
      <p:sp>
        <p:nvSpPr>
          <p:cNvPr id="2" name="Slide Number Placeholder 1"/>
          <p:cNvSpPr>
            <a:spLocks noGrp="1"/>
          </p:cNvSpPr>
          <p:nvPr>
            <p:ph type="sldNum" sz="quarter" idx="12"/>
          </p:nvPr>
        </p:nvSpPr>
        <p:spPr>
          <a:xfrm>
            <a:off x="7010400" y="6521548"/>
            <a:ext cx="2133600" cy="365125"/>
          </a:xfrm>
        </p:spPr>
        <p:txBody>
          <a:bodyPr/>
          <a:lstStyle/>
          <a:p>
            <a:fld id="{30837B1F-12DC-49C9-8FDE-EB386A0200E4}" type="slidenum">
              <a:rPr lang="en-US" sz="1400" smtClean="0">
                <a:solidFill>
                  <a:schemeClr val="tx1"/>
                </a:solidFill>
              </a:rPr>
              <a:t>101</a:t>
            </a:fld>
            <a:endParaRPr lang="en-US" sz="1400" dirty="0">
              <a:solidFill>
                <a:schemeClr val="tx1"/>
              </a:solidFill>
            </a:endParaRPr>
          </a:p>
        </p:txBody>
      </p:sp>
    </p:spTree>
    <p:extLst>
      <p:ext uri="{BB962C8B-B14F-4D97-AF65-F5344CB8AC3E}">
        <p14:creationId xmlns:p14="http://schemas.microsoft.com/office/powerpoint/2010/main" val="56700319"/>
      </p:ext>
    </p:extLst>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772400" cy="1143000"/>
          </a:xfrm>
        </p:spPr>
        <p:txBody>
          <a:bodyPr>
            <a:normAutofit/>
          </a:bodyPr>
          <a:lstStyle/>
          <a:p>
            <a:r>
              <a:rPr lang="en-US" b="1" dirty="0" smtClean="0">
                <a:effectLst>
                  <a:outerShdw blurRad="38100" dist="38100" dir="2700000" algn="tl">
                    <a:srgbClr val="000000">
                      <a:alpha val="43137"/>
                    </a:srgbClr>
                  </a:outerShdw>
                </a:effectLst>
              </a:rPr>
              <a:t>Piperazines</a:t>
            </a:r>
            <a:endParaRPr lang="en-US" b="1" dirty="0">
              <a:effectLst>
                <a:outerShdw blurRad="38100" dist="38100" dir="2700000" algn="tl">
                  <a:srgbClr val="000000">
                    <a:alpha val="43137"/>
                  </a:srgbClr>
                </a:outerShdw>
              </a:effectLst>
            </a:endParaRPr>
          </a:p>
        </p:txBody>
      </p:sp>
      <p:sp>
        <p:nvSpPr>
          <p:cNvPr id="5" name="Text Placeholder 4"/>
          <p:cNvSpPr>
            <a:spLocks noGrp="1"/>
          </p:cNvSpPr>
          <p:nvPr>
            <p:ph type="body" sz="half" idx="1"/>
          </p:nvPr>
        </p:nvSpPr>
        <p:spPr>
          <a:xfrm>
            <a:off x="304800" y="2057400"/>
            <a:ext cx="2514600" cy="3581400"/>
          </a:xfrm>
        </p:spPr>
        <p:txBody>
          <a:bodyPr>
            <a:noAutofit/>
          </a:bodyPr>
          <a:lstStyle/>
          <a:p>
            <a:pPr marL="0" indent="0">
              <a:buNone/>
            </a:pPr>
            <a:r>
              <a:rPr lang="en-US" sz="2400" dirty="0" smtClean="0"/>
              <a:t>TFMPP is not controlled at the federal level but is controlled </a:t>
            </a:r>
            <a:r>
              <a:rPr lang="en-US" sz="2400" dirty="0" smtClean="0">
                <a:solidFill>
                  <a:schemeClr val="tx2"/>
                </a:solidFill>
              </a:rPr>
              <a:t>by at least 10 states</a:t>
            </a:r>
            <a:r>
              <a:rPr lang="en-US" sz="2400" dirty="0" smtClean="0"/>
              <a:t>. </a:t>
            </a:r>
          </a:p>
          <a:p>
            <a:pPr marL="0" indent="0">
              <a:buNone/>
            </a:pPr>
            <a:endParaRPr lang="en-US" sz="2400" dirty="0"/>
          </a:p>
          <a:p>
            <a:pPr marL="0" indent="0">
              <a:buNone/>
            </a:pPr>
            <a:r>
              <a:rPr lang="en-US" sz="2400" dirty="0" smtClean="0"/>
              <a:t>Levels of use peaked in 2009 and </a:t>
            </a:r>
            <a:r>
              <a:rPr lang="en-US" sz="2400" dirty="0" smtClean="0">
                <a:solidFill>
                  <a:schemeClr val="tx2"/>
                </a:solidFill>
              </a:rPr>
              <a:t>have declined since</a:t>
            </a:r>
            <a:r>
              <a:rPr lang="en-US" sz="2400" dirty="0" smtClean="0"/>
              <a:t>.</a:t>
            </a:r>
            <a:endParaRPr lang="en-US" sz="24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017160308"/>
              </p:ext>
            </p:extLst>
          </p:nvPr>
        </p:nvGraphicFramePr>
        <p:xfrm>
          <a:off x="2743200" y="1524000"/>
          <a:ext cx="5715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4"/>
          <p:cNvSpPr txBox="1">
            <a:spLocks noChangeArrowheads="1"/>
          </p:cNvSpPr>
          <p:nvPr/>
        </p:nvSpPr>
        <p:spPr bwMode="auto">
          <a:xfrm>
            <a:off x="15240" y="6550223"/>
            <a:ext cx="6080760" cy="307777"/>
          </a:xfrm>
          <a:prstGeom prst="rect">
            <a:avLst/>
          </a:prstGeom>
          <a:noFill/>
          <a:ln w="9525">
            <a:noFill/>
            <a:miter lim="800000"/>
            <a:headEnd/>
            <a:tailEnd/>
          </a:ln>
        </p:spPr>
        <p:txBody>
          <a:bodyPr wrap="square">
            <a:spAutoFit/>
          </a:bodyPr>
          <a:lstStyle/>
          <a:p>
            <a:pPr eaLnBrk="0" hangingPunct="0"/>
            <a:r>
              <a:rPr lang="en-US" sz="1400" u="none" dirty="0" smtClean="0">
                <a:latin typeface="+mj-lt"/>
                <a:cs typeface="Arial" pitchFamily="34" charset="0"/>
              </a:rPr>
              <a:t>SOURCE: U.S. DEA, Office of Diversion Control,  </a:t>
            </a:r>
            <a:r>
              <a:rPr lang="en-US" sz="1400" dirty="0" smtClean="0">
                <a:latin typeface="+mj-lt"/>
                <a:cs typeface="Arial" pitchFamily="34" charset="0"/>
              </a:rPr>
              <a:t>NFLIS data, 2005-2012.</a:t>
            </a:r>
            <a:endParaRPr lang="en-US" sz="1400" u="none" dirty="0">
              <a:latin typeface="+mj-lt"/>
              <a:cs typeface="Arial" pitchFamily="34" charset="0"/>
            </a:endParaRPr>
          </a:p>
        </p:txBody>
      </p:sp>
      <p:sp>
        <p:nvSpPr>
          <p:cNvPr id="8" name="Slide Number Placeholder 1"/>
          <p:cNvSpPr>
            <a:spLocks noGrp="1"/>
          </p:cNvSpPr>
          <p:nvPr>
            <p:ph type="sldNum" sz="quarter" idx="4294967295"/>
          </p:nvPr>
        </p:nvSpPr>
        <p:spPr>
          <a:xfrm>
            <a:off x="7010400" y="6492875"/>
            <a:ext cx="2133600" cy="365125"/>
          </a:xfrm>
          <a:prstGeom prst="rect">
            <a:avLst/>
          </a:prstGeom>
        </p:spPr>
        <p:txBody>
          <a:bodyPr/>
          <a:lstStyle/>
          <a:p>
            <a:pPr algn="r"/>
            <a:fld id="{30837B1F-12DC-49C9-8FDE-EB386A0200E4}" type="slidenum">
              <a:rPr lang="en-US" sz="1400" smtClean="0">
                <a:solidFill>
                  <a:schemeClr val="tx1"/>
                </a:solidFill>
              </a:rPr>
              <a:pPr algn="r"/>
              <a:t>102</a:t>
            </a:fld>
            <a:endParaRPr lang="en-US" sz="1400" dirty="0">
              <a:solidFill>
                <a:schemeClr val="tx1"/>
              </a:solidFill>
            </a:endParaRPr>
          </a:p>
        </p:txBody>
      </p:sp>
    </p:spTree>
    <p:extLst>
      <p:ext uri="{BB962C8B-B14F-4D97-AF65-F5344CB8AC3E}">
        <p14:creationId xmlns:p14="http://schemas.microsoft.com/office/powerpoint/2010/main" val="1643192165"/>
      </p:ext>
    </p:extLst>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914400"/>
          </a:xfrm>
        </p:spPr>
        <p:txBody>
          <a:bodyPr/>
          <a:lstStyle/>
          <a:p>
            <a:r>
              <a:rPr lang="en-US" b="1" dirty="0" smtClean="0">
                <a:effectLst>
                  <a:outerShdw blurRad="38100" dist="38100" dir="2700000" algn="tl">
                    <a:srgbClr val="000000">
                      <a:alpha val="43137"/>
                    </a:srgbClr>
                  </a:outerShdw>
                </a:effectLst>
              </a:rPr>
              <a:t>2C-Phenethylamine</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152400" y="1219200"/>
            <a:ext cx="8229600" cy="5029200"/>
          </a:xfrm>
        </p:spPr>
        <p:txBody>
          <a:bodyPr>
            <a:noAutofit/>
          </a:bodyPr>
          <a:lstStyle/>
          <a:p>
            <a:pPr>
              <a:buClr>
                <a:schemeClr val="accent4">
                  <a:lumMod val="50000"/>
                </a:schemeClr>
              </a:buClr>
            </a:pPr>
            <a:r>
              <a:rPr lang="en-US" dirty="0" smtClean="0"/>
              <a:t>A broad range of compounds that share a common </a:t>
            </a:r>
            <a:r>
              <a:rPr lang="en-US" dirty="0" smtClean="0">
                <a:solidFill>
                  <a:schemeClr val="tx2"/>
                </a:solidFill>
              </a:rPr>
              <a:t>phenylethan-2-amine </a:t>
            </a:r>
            <a:r>
              <a:rPr lang="en-US" dirty="0" smtClean="0"/>
              <a:t>structure. </a:t>
            </a:r>
          </a:p>
          <a:p>
            <a:pPr>
              <a:buClr>
                <a:schemeClr val="accent4">
                  <a:lumMod val="50000"/>
                </a:schemeClr>
              </a:buClr>
            </a:pPr>
            <a:r>
              <a:rPr lang="en-US" dirty="0" smtClean="0"/>
              <a:t>Some are </a:t>
            </a:r>
            <a:r>
              <a:rPr lang="en-US" dirty="0" smtClean="0">
                <a:solidFill>
                  <a:schemeClr val="tx2"/>
                </a:solidFill>
              </a:rPr>
              <a:t>naturally occurring neurotransmitters </a:t>
            </a:r>
            <a:r>
              <a:rPr lang="en-US" dirty="0" smtClean="0"/>
              <a:t>(Dopamine and Epinephrine), while others are </a:t>
            </a:r>
            <a:r>
              <a:rPr lang="en-US" dirty="0" smtClean="0">
                <a:solidFill>
                  <a:schemeClr val="tx2"/>
                </a:solidFill>
              </a:rPr>
              <a:t>psychoactive stimulants </a:t>
            </a:r>
            <a:r>
              <a:rPr lang="en-US" dirty="0" smtClean="0"/>
              <a:t>(Amphetamine), entactogens (MDMA), or </a:t>
            </a:r>
            <a:r>
              <a:rPr lang="en-US" dirty="0" smtClean="0">
                <a:solidFill>
                  <a:schemeClr val="tx2"/>
                </a:solidFill>
              </a:rPr>
              <a:t>hallucinogens</a:t>
            </a:r>
            <a:r>
              <a:rPr lang="en-US" dirty="0" smtClean="0"/>
              <a:t> (the 2C-X series of compounds). </a:t>
            </a:r>
          </a:p>
          <a:p>
            <a:pPr>
              <a:buClr>
                <a:schemeClr val="accent4">
                  <a:lumMod val="50000"/>
                </a:schemeClr>
              </a:buClr>
            </a:pPr>
            <a:r>
              <a:rPr lang="en-US" dirty="0" smtClean="0"/>
              <a:t>2 C-X can be </a:t>
            </a:r>
            <a:r>
              <a:rPr lang="en-US" dirty="0" smtClean="0">
                <a:solidFill>
                  <a:schemeClr val="tx2"/>
                </a:solidFill>
              </a:rPr>
              <a:t>snorted or dissolved into a                                  liquid </a:t>
            </a:r>
            <a:r>
              <a:rPr lang="en-US" dirty="0" smtClean="0"/>
              <a:t>and placed on blotter paper under                                   the tongue.</a:t>
            </a:r>
          </a:p>
          <a:p>
            <a:pPr>
              <a:buClr>
                <a:schemeClr val="accent4">
                  <a:lumMod val="50000"/>
                </a:schemeClr>
              </a:buClr>
            </a:pPr>
            <a:r>
              <a:rPr lang="en-US" dirty="0" smtClean="0"/>
              <a:t>May last 6-10 hours; </a:t>
            </a:r>
            <a:r>
              <a:rPr lang="en-US" dirty="0" smtClean="0">
                <a:solidFill>
                  <a:schemeClr val="tx2"/>
                </a:solidFill>
              </a:rPr>
              <a:t>onset takes 15 min                  -120                                            to 2 hours</a:t>
            </a:r>
            <a:r>
              <a:rPr lang="en-US" dirty="0" smtClean="0"/>
              <a:t>.</a:t>
            </a:r>
          </a:p>
          <a:p>
            <a:pPr>
              <a:buClr>
                <a:schemeClr val="accent4">
                  <a:lumMod val="50000"/>
                </a:schemeClr>
              </a:buClr>
            </a:pPr>
            <a:r>
              <a:rPr lang="en-US" dirty="0" smtClean="0"/>
              <a:t>Reports of </a:t>
            </a:r>
            <a:r>
              <a:rPr lang="en-US" dirty="0" smtClean="0">
                <a:solidFill>
                  <a:schemeClr val="tx2"/>
                </a:solidFill>
              </a:rPr>
              <a:t>seizures</a:t>
            </a:r>
            <a:r>
              <a:rPr lang="en-US" dirty="0" smtClean="0"/>
              <a:t> and </a:t>
            </a:r>
            <a:r>
              <a:rPr lang="en-US" dirty="0" smtClean="0">
                <a:solidFill>
                  <a:schemeClr val="tx2"/>
                </a:solidFill>
              </a:rPr>
              <a:t>renal failure</a:t>
            </a:r>
            <a:r>
              <a:rPr lang="en-US" dirty="0" smtClean="0"/>
              <a:t>.</a:t>
            </a:r>
            <a:endParaRPr lang="en-US" dirty="0"/>
          </a:p>
        </p:txBody>
      </p:sp>
      <p:pic>
        <p:nvPicPr>
          <p:cNvPr id="3517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459" y="3276600"/>
            <a:ext cx="2956341" cy="2743200"/>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334780"/>
            <a:ext cx="8915400" cy="523220"/>
          </a:xfrm>
          <a:prstGeom prst="rect">
            <a:avLst/>
          </a:prstGeom>
          <a:noFill/>
        </p:spPr>
        <p:txBody>
          <a:bodyPr wrap="square" rtlCol="0">
            <a:spAutoFit/>
          </a:bodyPr>
          <a:lstStyle/>
          <a:p>
            <a:r>
              <a:rPr lang="en-US" sz="1400" dirty="0" smtClean="0"/>
              <a:t>SOURCE: U.S</a:t>
            </a:r>
            <a:r>
              <a:rPr lang="en-US" sz="1400" dirty="0"/>
              <a:t>. </a:t>
            </a:r>
            <a:r>
              <a:rPr lang="en-US" sz="1400" dirty="0" smtClean="0"/>
              <a:t>DEA, </a:t>
            </a:r>
            <a:r>
              <a:rPr lang="en-US" sz="1400" dirty="0"/>
              <a:t>Office of Diversion Control. (2012). </a:t>
            </a:r>
            <a:r>
              <a:rPr lang="en-US" sz="1400" i="1" dirty="0"/>
              <a:t>National Forensic Laboratory Information System Special Report: Emerging 2C-Phenethylamines, Piperazines, and Trypamines in NFLIS, 2006-2011. </a:t>
            </a:r>
            <a:endParaRPr lang="en-US" sz="1400" dirty="0"/>
          </a:p>
        </p:txBody>
      </p:sp>
      <p:sp>
        <p:nvSpPr>
          <p:cNvPr id="7" name="Slide Number Placeholder 4"/>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837B1F-12DC-49C9-8FDE-EB386A0200E4}" type="slidenum">
              <a:rPr lang="en-US" sz="1400" smtClean="0">
                <a:solidFill>
                  <a:schemeClr val="tx1"/>
                </a:solidFill>
              </a:rPr>
              <a:pPr/>
              <a:t>103</a:t>
            </a:fld>
            <a:endParaRPr lang="en-US" sz="1400" dirty="0">
              <a:solidFill>
                <a:schemeClr val="tx1"/>
              </a:solidFill>
            </a:endParaRPr>
          </a:p>
        </p:txBody>
      </p:sp>
    </p:spTree>
    <p:extLst>
      <p:ext uri="{BB962C8B-B14F-4D97-AF65-F5344CB8AC3E}">
        <p14:creationId xmlns:p14="http://schemas.microsoft.com/office/powerpoint/2010/main" val="3434125047"/>
      </p:ext>
    </p:extLst>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normAutofit/>
          </a:bodyPr>
          <a:lstStyle/>
          <a:p>
            <a:r>
              <a:rPr lang="en-US" b="1" dirty="0" smtClean="0">
                <a:effectLst>
                  <a:outerShdw blurRad="38100" dist="38100" dir="2700000" algn="tl">
                    <a:srgbClr val="000000">
                      <a:alpha val="43137"/>
                    </a:srgbClr>
                  </a:outerShdw>
                </a:effectLst>
              </a:rPr>
              <a:t>2C-Phenethylamines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295400"/>
            <a:ext cx="8001000" cy="5257800"/>
          </a:xfrm>
        </p:spPr>
        <p:txBody>
          <a:bodyPr>
            <a:noAutofit/>
          </a:bodyPr>
          <a:lstStyle/>
          <a:p>
            <a:pPr>
              <a:spcBef>
                <a:spcPts val="600"/>
              </a:spcBef>
            </a:pPr>
            <a:r>
              <a:rPr lang="en-US" sz="3000" dirty="0"/>
              <a:t>Almost all of the </a:t>
            </a:r>
            <a:r>
              <a:rPr lang="en-US" sz="3000" dirty="0" smtClean="0"/>
              <a:t>2C-phenethylamines </a:t>
            </a:r>
            <a:r>
              <a:rPr lang="en-US" sz="3000" dirty="0"/>
              <a:t>are produced in Asia, principally China, but some small labs in the </a:t>
            </a:r>
            <a:r>
              <a:rPr lang="en-US" sz="3000" dirty="0" smtClean="0"/>
              <a:t>U.S. </a:t>
            </a:r>
            <a:r>
              <a:rPr lang="en-US" sz="3000" dirty="0"/>
              <a:t>are capable of producing 2C (usually 2C-B</a:t>
            </a:r>
            <a:r>
              <a:rPr lang="en-US" sz="3000" dirty="0" smtClean="0"/>
              <a:t>).</a:t>
            </a:r>
          </a:p>
          <a:p>
            <a:pPr>
              <a:spcBef>
                <a:spcPts val="600"/>
              </a:spcBef>
            </a:pPr>
            <a:r>
              <a:rPr lang="en-US" sz="3000" dirty="0" smtClean="0">
                <a:solidFill>
                  <a:schemeClr val="tx2"/>
                </a:solidFill>
              </a:rPr>
              <a:t>In </a:t>
            </a:r>
            <a:r>
              <a:rPr lang="en-US" sz="3000" dirty="0">
                <a:solidFill>
                  <a:schemeClr val="tx2"/>
                </a:solidFill>
              </a:rPr>
              <a:t>2011, DEA offices throughout the country began noting the increasing availability and abuse of </a:t>
            </a:r>
            <a:r>
              <a:rPr lang="en-US" sz="3000" dirty="0" smtClean="0">
                <a:solidFill>
                  <a:schemeClr val="tx2"/>
                </a:solidFill>
              </a:rPr>
              <a:t>2C </a:t>
            </a:r>
            <a:r>
              <a:rPr lang="en-US" sz="3000" dirty="0">
                <a:solidFill>
                  <a:schemeClr val="tx2"/>
                </a:solidFill>
              </a:rPr>
              <a:t>at </a:t>
            </a:r>
            <a:r>
              <a:rPr lang="en-US" sz="3000" dirty="0" smtClean="0">
                <a:solidFill>
                  <a:schemeClr val="tx2"/>
                </a:solidFill>
              </a:rPr>
              <a:t>raves </a:t>
            </a:r>
            <a:r>
              <a:rPr lang="en-US" sz="3000" dirty="0">
                <a:solidFill>
                  <a:schemeClr val="tx2"/>
                </a:solidFill>
              </a:rPr>
              <a:t>and in nightclubs</a:t>
            </a:r>
            <a:r>
              <a:rPr lang="en-US" sz="3000" dirty="0" smtClean="0">
                <a:solidFill>
                  <a:schemeClr val="tx2"/>
                </a:solidFill>
              </a:rPr>
              <a:t>, particularly by teenagers and young adults. </a:t>
            </a:r>
          </a:p>
          <a:p>
            <a:pPr>
              <a:spcBef>
                <a:spcPts val="600"/>
              </a:spcBef>
            </a:pPr>
            <a:r>
              <a:rPr lang="en-US" sz="3000" dirty="0" smtClean="0"/>
              <a:t>NFLIS labs nationwide identified 253 reports of phenethylamines in 2010, 336 in 2011, 828 in 2012, and 230 through May 2013.</a:t>
            </a:r>
            <a:endParaRPr lang="en-US" sz="3000" dirty="0"/>
          </a:p>
        </p:txBody>
      </p:sp>
      <p:sp>
        <p:nvSpPr>
          <p:cNvPr id="4"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104</a:t>
            </a:fld>
            <a:endParaRPr lang="en-US" sz="1400" dirty="0">
              <a:solidFill>
                <a:schemeClr val="tx1"/>
              </a:solidFill>
            </a:endParaRPr>
          </a:p>
        </p:txBody>
      </p:sp>
    </p:spTree>
    <p:extLst>
      <p:ext uri="{BB962C8B-B14F-4D97-AF65-F5344CB8AC3E}">
        <p14:creationId xmlns:p14="http://schemas.microsoft.com/office/powerpoint/2010/main" val="2879791207"/>
      </p:ext>
    </p:extLst>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effectLst>
                  <a:outerShdw blurRad="38100" dist="38100" dir="2700000" algn="tl">
                    <a:srgbClr val="000000">
                      <a:alpha val="43137"/>
                    </a:srgbClr>
                  </a:outerShdw>
                </a:effectLst>
              </a:rPr>
              <a:t>Spread of 2C-Phenethylamine throughout the United States</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3516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984375"/>
            <a:ext cx="4276725" cy="4133850"/>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16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663" y="1984376"/>
            <a:ext cx="4250024" cy="4133850"/>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6334780"/>
            <a:ext cx="8915400" cy="523220"/>
          </a:xfrm>
          <a:prstGeom prst="rect">
            <a:avLst/>
          </a:prstGeom>
          <a:noFill/>
        </p:spPr>
        <p:txBody>
          <a:bodyPr wrap="square" rtlCol="0">
            <a:spAutoFit/>
          </a:bodyPr>
          <a:lstStyle/>
          <a:p>
            <a:r>
              <a:rPr lang="en-US" sz="1400" dirty="0" smtClean="0"/>
              <a:t>SOURCE: U.S</a:t>
            </a:r>
            <a:r>
              <a:rPr lang="en-US" sz="1400" dirty="0"/>
              <a:t>. </a:t>
            </a:r>
            <a:r>
              <a:rPr lang="en-US" sz="1400" dirty="0" smtClean="0"/>
              <a:t>DEA, </a:t>
            </a:r>
            <a:r>
              <a:rPr lang="en-US" sz="1400" dirty="0"/>
              <a:t>Office of Diversion Control. (2012). </a:t>
            </a:r>
            <a:r>
              <a:rPr lang="en-US" sz="1400" i="1" dirty="0"/>
              <a:t>National Forensic Laboratory Information System Special Report: Emerging 2C-Phenethylamines, Piperazines, and Trypamines in NFLIS, 2006-2011. </a:t>
            </a:r>
            <a:endParaRPr lang="en-US" sz="1400" dirty="0"/>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105</a:t>
            </a:fld>
            <a:endParaRPr lang="en-US" sz="1400" dirty="0">
              <a:solidFill>
                <a:schemeClr val="tx1"/>
              </a:solidFill>
            </a:endParaRPr>
          </a:p>
        </p:txBody>
      </p:sp>
    </p:spTree>
    <p:extLst>
      <p:ext uri="{BB962C8B-B14F-4D97-AF65-F5344CB8AC3E}">
        <p14:creationId xmlns:p14="http://schemas.microsoft.com/office/powerpoint/2010/main" val="12342533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3516419"/>
                                        </p:tgtEl>
                                        <p:attrNameLst>
                                          <p:attrName>style.visibility</p:attrName>
                                        </p:attrNameLst>
                                      </p:cBhvr>
                                      <p:to>
                                        <p:strVal val="visible"/>
                                      </p:to>
                                    </p:set>
                                    <p:animEffect transition="in" filter="fade">
                                      <p:cBhvr>
                                        <p:cTn id="7" dur="1000"/>
                                        <p:tgtEl>
                                          <p:spTgt spid="3516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Autofit/>
          </a:bodyPr>
          <a:lstStyle/>
          <a:p>
            <a:r>
              <a:rPr lang="en-US" sz="3600" b="1" dirty="0" smtClean="0"/>
              <a:t/>
            </a:r>
            <a:br>
              <a:rPr lang="en-US" sz="3600" b="1" dirty="0" smtClean="0"/>
            </a:br>
            <a:r>
              <a:rPr lang="en-US" sz="3600" b="1" dirty="0" smtClean="0"/>
              <a:t>2C-C-NBOMe, 2C-I-NBOMe, </a:t>
            </a:r>
            <a:br>
              <a:rPr lang="en-US" sz="3600" b="1" dirty="0" smtClean="0"/>
            </a:br>
            <a:r>
              <a:rPr lang="en-US" sz="3600" b="1" dirty="0" smtClean="0"/>
              <a:t>Mescaline-NBOMe</a:t>
            </a:r>
            <a:r>
              <a:rPr lang="en-US" sz="3600" dirty="0" smtClean="0"/>
              <a:t/>
            </a:r>
            <a:br>
              <a:rPr lang="en-US" sz="3600" dirty="0" smtClean="0"/>
            </a:br>
            <a:r>
              <a:rPr lang="en-US" sz="3600" dirty="0" smtClean="0"/>
              <a:t> </a:t>
            </a:r>
            <a:endParaRPr lang="en-US" sz="3600" dirty="0"/>
          </a:p>
        </p:txBody>
      </p:sp>
      <p:sp>
        <p:nvSpPr>
          <p:cNvPr id="15" name="Content Placeholder 14"/>
          <p:cNvSpPr>
            <a:spLocks noGrp="1"/>
          </p:cNvSpPr>
          <p:nvPr>
            <p:ph idx="1"/>
          </p:nvPr>
        </p:nvSpPr>
        <p:spPr>
          <a:xfrm>
            <a:off x="457200" y="1493837"/>
            <a:ext cx="8305800" cy="5056386"/>
          </a:xfrm>
        </p:spPr>
        <p:txBody>
          <a:bodyPr>
            <a:noAutofit/>
          </a:bodyPr>
          <a:lstStyle/>
          <a:p>
            <a:pPr>
              <a:spcBef>
                <a:spcPts val="600"/>
              </a:spcBef>
            </a:pPr>
            <a:r>
              <a:rPr lang="en-US" sz="2300" dirty="0" smtClean="0">
                <a:latin typeface="+mj-lt"/>
                <a:cs typeface="Arial" pitchFamily="34" charset="0"/>
              </a:rPr>
              <a:t>Analogs of the 2C-X family of phenethylamines</a:t>
            </a:r>
          </a:p>
          <a:p>
            <a:pPr>
              <a:spcBef>
                <a:spcPts val="600"/>
              </a:spcBef>
            </a:pPr>
            <a:r>
              <a:rPr lang="en-US" sz="2300" dirty="0" smtClean="0">
                <a:latin typeface="+mj-lt"/>
                <a:cs typeface="Arial" pitchFamily="34" charset="0"/>
              </a:rPr>
              <a:t>Strongly active at the sub-milligram dose (a </a:t>
            </a:r>
            <a:r>
              <a:rPr lang="en-US" sz="2300" dirty="0" smtClean="0">
                <a:solidFill>
                  <a:schemeClr val="tx2"/>
                </a:solidFill>
                <a:latin typeface="+mj-lt"/>
                <a:cs typeface="Arial" pitchFamily="34" charset="0"/>
              </a:rPr>
              <a:t>Super Potent drug</a:t>
            </a:r>
            <a:r>
              <a:rPr lang="en-US" sz="2300" dirty="0" smtClean="0">
                <a:latin typeface="+mj-lt"/>
                <a:cs typeface="Arial" pitchFamily="34" charset="0"/>
              </a:rPr>
              <a:t>)</a:t>
            </a:r>
          </a:p>
          <a:p>
            <a:pPr>
              <a:spcBef>
                <a:spcPts val="600"/>
              </a:spcBef>
            </a:pPr>
            <a:r>
              <a:rPr lang="en-US" sz="2300" dirty="0" smtClean="0">
                <a:latin typeface="+mj-lt"/>
                <a:cs typeface="Arial" pitchFamily="34" charset="0"/>
              </a:rPr>
              <a:t>Most 25I </a:t>
            </a:r>
            <a:r>
              <a:rPr lang="en-US" sz="2300" dirty="0">
                <a:latin typeface="+mj-lt"/>
                <a:cs typeface="Arial" pitchFamily="34" charset="0"/>
              </a:rPr>
              <a:t>and 25C </a:t>
            </a:r>
            <a:r>
              <a:rPr lang="en-US" sz="2300" dirty="0" smtClean="0">
                <a:latin typeface="+mj-lt"/>
                <a:cs typeface="Arial" pitchFamily="34" charset="0"/>
              </a:rPr>
              <a:t>is </a:t>
            </a:r>
            <a:r>
              <a:rPr lang="en-US" sz="2300" dirty="0">
                <a:latin typeface="+mj-lt"/>
                <a:cs typeface="Arial" pitchFamily="34" charset="0"/>
              </a:rPr>
              <a:t>sold </a:t>
            </a:r>
            <a:r>
              <a:rPr lang="en-US" sz="2300" dirty="0" smtClean="0">
                <a:latin typeface="+mj-lt"/>
                <a:cs typeface="Arial" pitchFamily="34" charset="0"/>
              </a:rPr>
              <a:t>as </a:t>
            </a:r>
            <a:r>
              <a:rPr lang="en-US" sz="2300" dirty="0">
                <a:solidFill>
                  <a:schemeClr val="tx2"/>
                </a:solidFill>
                <a:latin typeface="+mj-lt"/>
                <a:cs typeface="Arial" pitchFamily="34" charset="0"/>
              </a:rPr>
              <a:t>pure </a:t>
            </a:r>
            <a:r>
              <a:rPr lang="en-US" sz="2300" dirty="0" smtClean="0">
                <a:solidFill>
                  <a:schemeClr val="tx2"/>
                </a:solidFill>
                <a:latin typeface="+mj-lt"/>
                <a:cs typeface="Arial" pitchFamily="34" charset="0"/>
              </a:rPr>
              <a:t>powder</a:t>
            </a:r>
            <a:r>
              <a:rPr lang="en-US" sz="2300" dirty="0" smtClean="0">
                <a:latin typeface="+mj-lt"/>
                <a:cs typeface="Arial" pitchFamily="34" charset="0"/>
              </a:rPr>
              <a:t> </a:t>
            </a:r>
          </a:p>
          <a:p>
            <a:pPr lvl="1">
              <a:spcBef>
                <a:spcPts val="600"/>
              </a:spcBef>
            </a:pPr>
            <a:r>
              <a:rPr lang="en-US" sz="2300" dirty="0" smtClean="0">
                <a:solidFill>
                  <a:schemeClr val="tx2"/>
                </a:solidFill>
                <a:latin typeface="+mj-lt"/>
                <a:cs typeface="Arial" pitchFamily="34" charset="0"/>
              </a:rPr>
              <a:t>Weighing </a:t>
            </a:r>
            <a:r>
              <a:rPr lang="en-US" sz="2300" dirty="0">
                <a:solidFill>
                  <a:schemeClr val="tx2"/>
                </a:solidFill>
                <a:latin typeface="+mj-lt"/>
                <a:cs typeface="Arial" pitchFamily="34" charset="0"/>
              </a:rPr>
              <a:t>and handling pure high-potency chemicals such as LSD or 25I-NBOMe should be performed wearing eye protection, gloves, and a filter </a:t>
            </a:r>
            <a:r>
              <a:rPr lang="en-US" sz="2300" dirty="0" smtClean="0">
                <a:solidFill>
                  <a:schemeClr val="tx2"/>
                </a:solidFill>
                <a:latin typeface="+mj-lt"/>
                <a:cs typeface="Arial" pitchFamily="34" charset="0"/>
              </a:rPr>
              <a:t>mask</a:t>
            </a:r>
          </a:p>
          <a:p>
            <a:pPr>
              <a:spcBef>
                <a:spcPts val="600"/>
              </a:spcBef>
            </a:pPr>
            <a:r>
              <a:rPr lang="en-US" sz="2300" dirty="0" smtClean="0">
                <a:latin typeface="+mj-lt"/>
                <a:cs typeface="Arial" pitchFamily="34" charset="0"/>
              </a:rPr>
              <a:t>Perhaps </a:t>
            </a:r>
            <a:r>
              <a:rPr lang="en-US" sz="2300" dirty="0">
                <a:latin typeface="+mj-lt"/>
                <a:cs typeface="Arial" pitchFamily="34" charset="0"/>
              </a:rPr>
              <a:t>the greatest risk of the wide availability of pure NBOMe powders is </a:t>
            </a:r>
            <a:r>
              <a:rPr lang="en-US" sz="2300" dirty="0">
                <a:solidFill>
                  <a:schemeClr val="tx2"/>
                </a:solidFill>
                <a:latin typeface="+mj-lt"/>
                <a:cs typeface="Arial" pitchFamily="34" charset="0"/>
              </a:rPr>
              <a:t>confusing one white powder for another</a:t>
            </a:r>
            <a:r>
              <a:rPr lang="en-US" sz="2300" dirty="0">
                <a:latin typeface="+mj-lt"/>
                <a:cs typeface="Arial" pitchFamily="34" charset="0"/>
              </a:rPr>
              <a:t>, or simply </a:t>
            </a:r>
            <a:r>
              <a:rPr lang="en-US" sz="2300" dirty="0">
                <a:solidFill>
                  <a:schemeClr val="tx2"/>
                </a:solidFill>
                <a:latin typeface="+mj-lt"/>
                <a:cs typeface="Arial" pitchFamily="34" charset="0"/>
              </a:rPr>
              <a:t>misunderstanding the difference </a:t>
            </a:r>
            <a:r>
              <a:rPr lang="en-US" sz="2300" dirty="0">
                <a:latin typeface="+mj-lt"/>
                <a:cs typeface="Arial" pitchFamily="34" charset="0"/>
              </a:rPr>
              <a:t>between one psychedelic or stimulant drug and </a:t>
            </a:r>
            <a:r>
              <a:rPr lang="en-US" sz="2300" dirty="0" smtClean="0">
                <a:latin typeface="+mj-lt"/>
                <a:cs typeface="Arial" pitchFamily="34" charset="0"/>
              </a:rPr>
              <a:t>another</a:t>
            </a:r>
          </a:p>
          <a:p>
            <a:pPr>
              <a:spcBef>
                <a:spcPts val="600"/>
              </a:spcBef>
            </a:pPr>
            <a:r>
              <a:rPr lang="en-US" sz="2300" dirty="0" smtClean="0">
                <a:latin typeface="+mj-lt"/>
                <a:cs typeface="Arial" pitchFamily="34" charset="0"/>
              </a:rPr>
              <a:t>In 2011, 10 items of the NBOMe family were seized and identified in NFLIS forensic laboratories, as compared to 447 in 2012.</a:t>
            </a:r>
            <a:r>
              <a:rPr lang="en-US" sz="2300" dirty="0">
                <a:latin typeface="+mj-lt"/>
              </a:rPr>
              <a:t/>
            </a:r>
            <a:br>
              <a:rPr lang="en-US" sz="2300" dirty="0">
                <a:latin typeface="+mj-lt"/>
              </a:rPr>
            </a:br>
            <a:endParaRPr lang="en-US" sz="2300" dirty="0">
              <a:latin typeface="+mj-lt"/>
            </a:endParaRPr>
          </a:p>
        </p:txBody>
      </p:sp>
      <p:sp>
        <p:nvSpPr>
          <p:cNvPr id="16" name="TextBox 15"/>
          <p:cNvSpPr txBox="1"/>
          <p:nvPr/>
        </p:nvSpPr>
        <p:spPr>
          <a:xfrm>
            <a:off x="0" y="6550223"/>
            <a:ext cx="6265818" cy="307777"/>
          </a:xfrm>
          <a:prstGeom prst="rect">
            <a:avLst/>
          </a:prstGeom>
          <a:noFill/>
        </p:spPr>
        <p:txBody>
          <a:bodyPr wrap="none" rtlCol="0">
            <a:spAutoFit/>
          </a:bodyPr>
          <a:lstStyle/>
          <a:p>
            <a:r>
              <a:rPr lang="en-US" sz="1400" dirty="0" smtClean="0"/>
              <a:t>SOURCES: Erowid and DEA’s National Forensic Laboratory Information System, 2013.</a:t>
            </a:r>
            <a:endParaRPr lang="en-US" sz="1400" dirty="0"/>
          </a:p>
        </p:txBody>
      </p:sp>
      <p:sp>
        <p:nvSpPr>
          <p:cNvPr id="6"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106</a:t>
            </a:fld>
            <a:endParaRPr lang="en-US" sz="1400" dirty="0">
              <a:solidFill>
                <a:schemeClr val="tx1"/>
              </a:solidFill>
            </a:endParaRPr>
          </a:p>
        </p:txBody>
      </p:sp>
    </p:spTree>
    <p:extLst>
      <p:ext uri="{BB962C8B-B14F-4D97-AF65-F5344CB8AC3E}">
        <p14:creationId xmlns:p14="http://schemas.microsoft.com/office/powerpoint/2010/main" val="247076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500"/>
                                        <p:tgtEl>
                                          <p:spTgt spid="1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fade">
                                      <p:cBhvr>
                                        <p:cTn id="23" dur="500"/>
                                        <p:tgtEl>
                                          <p:spTgt spid="15">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Psilocybin vs. Psilocin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Psilocybin </a:t>
            </a:r>
            <a:r>
              <a:rPr lang="en-US" dirty="0"/>
              <a:t>and psilocin are naturally occurring psychedelics with a long history of human use. Both are present in 'psychedelic' or 'magic' mushrooms. </a:t>
            </a:r>
            <a:endParaRPr lang="en-US" dirty="0" smtClean="0"/>
          </a:p>
          <a:p>
            <a:r>
              <a:rPr lang="en-US" dirty="0" smtClean="0">
                <a:solidFill>
                  <a:schemeClr val="tx2"/>
                </a:solidFill>
              </a:rPr>
              <a:t>Psilocybin</a:t>
            </a:r>
            <a:r>
              <a:rPr lang="en-US" dirty="0">
                <a:solidFill>
                  <a:schemeClr val="tx2"/>
                </a:solidFill>
              </a:rPr>
              <a:t>, the better known </a:t>
            </a:r>
            <a:br>
              <a:rPr lang="en-US" dirty="0">
                <a:solidFill>
                  <a:schemeClr val="tx2"/>
                </a:solidFill>
              </a:rPr>
            </a:br>
            <a:r>
              <a:rPr lang="en-US" dirty="0" smtClean="0">
                <a:solidFill>
                  <a:schemeClr val="tx2"/>
                </a:solidFill>
              </a:rPr>
              <a:t>of </a:t>
            </a:r>
            <a:r>
              <a:rPr lang="en-US" dirty="0">
                <a:solidFill>
                  <a:schemeClr val="tx2"/>
                </a:solidFill>
              </a:rPr>
              <a:t>these two chemicals, is </a:t>
            </a:r>
            <a:r>
              <a:rPr lang="en-US" dirty="0" smtClean="0">
                <a:solidFill>
                  <a:schemeClr val="tx2"/>
                </a:solidFill>
              </a:rPr>
              <a:t/>
            </a:r>
            <a:br>
              <a:rPr lang="en-US" dirty="0" smtClean="0">
                <a:solidFill>
                  <a:schemeClr val="tx2"/>
                </a:solidFill>
              </a:rPr>
            </a:br>
            <a:r>
              <a:rPr lang="en-US" dirty="0" smtClean="0">
                <a:solidFill>
                  <a:schemeClr val="tx2"/>
                </a:solidFill>
              </a:rPr>
              <a:t>metabolized </a:t>
            </a:r>
            <a:r>
              <a:rPr lang="en-US" dirty="0">
                <a:solidFill>
                  <a:schemeClr val="tx2"/>
                </a:solidFill>
              </a:rPr>
              <a:t>after ingestion </a:t>
            </a:r>
            <a:r>
              <a:rPr lang="en-US" dirty="0" smtClean="0">
                <a:solidFill>
                  <a:schemeClr val="tx2"/>
                </a:solidFill>
              </a:rPr>
              <a:t/>
            </a:r>
            <a:br>
              <a:rPr lang="en-US" dirty="0" smtClean="0">
                <a:solidFill>
                  <a:schemeClr val="tx2"/>
                </a:solidFill>
              </a:rPr>
            </a:br>
            <a:r>
              <a:rPr lang="en-US" dirty="0" smtClean="0">
                <a:solidFill>
                  <a:schemeClr val="tx2"/>
                </a:solidFill>
              </a:rPr>
              <a:t>into </a:t>
            </a:r>
            <a:r>
              <a:rPr lang="en-US" dirty="0">
                <a:solidFill>
                  <a:schemeClr val="tx2"/>
                </a:solidFill>
              </a:rPr>
              <a:t>psilocin, which is the </a:t>
            </a:r>
            <a:r>
              <a:rPr lang="en-US" dirty="0" smtClean="0">
                <a:solidFill>
                  <a:schemeClr val="tx2"/>
                </a:solidFill>
              </a:rPr>
              <a:t/>
            </a:r>
            <a:br>
              <a:rPr lang="en-US" dirty="0" smtClean="0">
                <a:solidFill>
                  <a:schemeClr val="tx2"/>
                </a:solidFill>
              </a:rPr>
            </a:br>
            <a:r>
              <a:rPr lang="en-US" dirty="0" smtClean="0">
                <a:solidFill>
                  <a:schemeClr val="tx2"/>
                </a:solidFill>
              </a:rPr>
              <a:t>primary </a:t>
            </a:r>
            <a:r>
              <a:rPr lang="en-US" dirty="0">
                <a:solidFill>
                  <a:schemeClr val="tx2"/>
                </a:solidFill>
              </a:rPr>
              <a:t>active chemical.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276600"/>
            <a:ext cx="2857500" cy="2857500"/>
          </a:xfrm>
          <a:prstGeom prst="rect">
            <a:avLst/>
          </a:prstGeom>
          <a:ln w="38100">
            <a:solidFill>
              <a:srgbClr val="00B0F0"/>
            </a:solidFill>
          </a:ln>
        </p:spPr>
      </p:pic>
      <p:sp>
        <p:nvSpPr>
          <p:cNvPr id="5"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107</a:t>
            </a:fld>
            <a:endParaRPr lang="en-US" sz="1400" dirty="0">
              <a:solidFill>
                <a:schemeClr val="tx1"/>
              </a:solidFill>
            </a:endParaRPr>
          </a:p>
        </p:txBody>
      </p:sp>
    </p:spTree>
    <p:extLst>
      <p:ext uri="{BB962C8B-B14F-4D97-AF65-F5344CB8AC3E}">
        <p14:creationId xmlns:p14="http://schemas.microsoft.com/office/powerpoint/2010/main" val="480332208"/>
      </p:ext>
    </p:extLst>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5" name="Text Box 7"/>
          <p:cNvSpPr txBox="1">
            <a:spLocks noChangeArrowheads="1"/>
          </p:cNvSpPr>
          <p:nvPr/>
        </p:nvSpPr>
        <p:spPr bwMode="auto">
          <a:xfrm>
            <a:off x="381000" y="381000"/>
            <a:ext cx="8763000" cy="1363450"/>
          </a:xfrm>
          <a:prstGeom prst="rect">
            <a:avLst/>
          </a:prstGeom>
          <a:noFill/>
          <a:ln w="9525">
            <a:noFill/>
            <a:miter lim="800000"/>
            <a:headEnd/>
            <a:tailEnd/>
          </a:ln>
          <a:effectLst/>
        </p:spPr>
        <p:txBody>
          <a:bodyPr>
            <a:spAutoFit/>
          </a:bodyPr>
          <a:lstStyle/>
          <a:p>
            <a:pPr eaLnBrk="0" hangingPunct="0">
              <a:lnSpc>
                <a:spcPct val="70000"/>
              </a:lnSpc>
              <a:spcBef>
                <a:spcPct val="50000"/>
              </a:spcBef>
              <a:defRPr/>
            </a:pPr>
            <a:r>
              <a:rPr lang="en-US" sz="2800" u="none" dirty="0">
                <a:solidFill>
                  <a:schemeClr val="tx2"/>
                </a:solidFill>
                <a:latin typeface="Arial" charset="0"/>
              </a:rPr>
              <a:t>What is</a:t>
            </a:r>
            <a:r>
              <a:rPr lang="en-US" sz="5400" b="1" u="none" dirty="0">
                <a:solidFill>
                  <a:schemeClr val="tx2"/>
                </a:solidFill>
                <a:latin typeface="Arial" charset="0"/>
              </a:rPr>
              <a:t> </a:t>
            </a:r>
            <a:r>
              <a:rPr lang="en-US" sz="5400" b="1" u="none" dirty="0" smtClean="0">
                <a:effectLst>
                  <a:outerShdw blurRad="38100" dist="38100" dir="2700000" algn="tl">
                    <a:srgbClr val="000000"/>
                  </a:outerShdw>
                </a:effectLst>
                <a:latin typeface="Arial" charset="0"/>
              </a:rPr>
              <a:t>DXM</a:t>
            </a:r>
            <a:r>
              <a:rPr lang="en-US" sz="3600" u="none" dirty="0">
                <a:effectLst>
                  <a:outerShdw blurRad="38100" dist="38100" dir="2700000" algn="tl">
                    <a:srgbClr val="000000"/>
                  </a:outerShdw>
                </a:effectLst>
                <a:latin typeface="Arial" charset="0"/>
              </a:rPr>
              <a:t>? </a:t>
            </a:r>
            <a:r>
              <a:rPr lang="en-US" sz="3600" b="1" u="none" dirty="0">
                <a:effectLst>
                  <a:outerShdw blurRad="38100" dist="38100" dir="2700000" algn="tl">
                    <a:srgbClr val="000000"/>
                  </a:outerShdw>
                </a:effectLst>
                <a:latin typeface="Arial" charset="0"/>
              </a:rPr>
              <a:t>Dextromethorphan</a:t>
            </a:r>
            <a:r>
              <a:rPr lang="en-US" sz="2800" b="1" u="none" dirty="0">
                <a:effectLst>
                  <a:outerShdw blurRad="38100" dist="38100" dir="2700000" algn="tl">
                    <a:srgbClr val="000000"/>
                  </a:outerShdw>
                </a:effectLst>
                <a:latin typeface="Arial" charset="0"/>
              </a:rPr>
              <a:t> </a:t>
            </a:r>
            <a:r>
              <a:rPr lang="en-US" sz="2800" u="none" dirty="0">
                <a:solidFill>
                  <a:schemeClr val="tx2"/>
                </a:solidFill>
                <a:latin typeface="Arial" charset="0"/>
              </a:rPr>
              <a:t>is a psychoactive drug found in common over the counter cough </a:t>
            </a:r>
            <a:r>
              <a:rPr lang="en-US" sz="2800" u="none" dirty="0">
                <a:solidFill>
                  <a:srgbClr val="509CC2"/>
                </a:solidFill>
                <a:latin typeface="Arial" charset="0"/>
              </a:rPr>
              <a:t>medicines</a:t>
            </a:r>
            <a:r>
              <a:rPr lang="en-US" sz="2800" u="none" dirty="0">
                <a:solidFill>
                  <a:schemeClr val="tx2"/>
                </a:solidFill>
                <a:latin typeface="Arial" charset="0"/>
              </a:rPr>
              <a:t>.</a:t>
            </a:r>
            <a:r>
              <a:rPr lang="en-US" sz="3600" u="none" dirty="0">
                <a:solidFill>
                  <a:schemeClr val="tx2"/>
                </a:solidFill>
                <a:latin typeface="Arial" charset="0"/>
              </a:rPr>
              <a:t> </a:t>
            </a:r>
          </a:p>
        </p:txBody>
      </p:sp>
      <p:pic>
        <p:nvPicPr>
          <p:cNvPr id="110598" name="Picture 8" descr="robomax"/>
          <p:cNvPicPr>
            <a:picLocks noChangeAspect="1" noChangeArrowheads="1"/>
          </p:cNvPicPr>
          <p:nvPr/>
        </p:nvPicPr>
        <p:blipFill>
          <a:blip r:embed="rId3" cstate="print"/>
          <a:srcRect/>
          <a:stretch>
            <a:fillRect/>
          </a:stretch>
        </p:blipFill>
        <p:spPr bwMode="auto">
          <a:xfrm>
            <a:off x="1524000" y="1905000"/>
            <a:ext cx="1114425" cy="2611438"/>
          </a:xfrm>
          <a:prstGeom prst="rect">
            <a:avLst/>
          </a:prstGeom>
          <a:noFill/>
          <a:ln w="9525">
            <a:noFill/>
            <a:miter lim="800000"/>
            <a:headEnd/>
            <a:tailEnd/>
          </a:ln>
        </p:spPr>
      </p:pic>
      <p:pic>
        <p:nvPicPr>
          <p:cNvPr id="110599" name="Picture 9" descr="honeyrobo"/>
          <p:cNvPicPr>
            <a:picLocks noChangeAspect="1" noChangeArrowheads="1"/>
          </p:cNvPicPr>
          <p:nvPr/>
        </p:nvPicPr>
        <p:blipFill>
          <a:blip r:embed="rId4" cstate="print"/>
          <a:srcRect/>
          <a:stretch>
            <a:fillRect/>
          </a:stretch>
        </p:blipFill>
        <p:spPr bwMode="auto">
          <a:xfrm>
            <a:off x="6019800" y="1676400"/>
            <a:ext cx="1219200" cy="2286000"/>
          </a:xfrm>
          <a:prstGeom prst="rect">
            <a:avLst/>
          </a:prstGeom>
          <a:noFill/>
          <a:ln w="9525">
            <a:noFill/>
            <a:miter lim="800000"/>
            <a:headEnd/>
            <a:tailEnd/>
          </a:ln>
        </p:spPr>
      </p:pic>
      <p:pic>
        <p:nvPicPr>
          <p:cNvPr id="110602" name="Picture 12" descr="Vicks 44 Cough Relief">
            <a:hlinkClick r:id="rId5"/>
          </p:cNvPr>
          <p:cNvPicPr>
            <a:picLocks noChangeAspect="1" noChangeArrowheads="1"/>
          </p:cNvPicPr>
          <p:nvPr/>
        </p:nvPicPr>
        <p:blipFill>
          <a:blip r:embed="rId6" cstate="print"/>
          <a:srcRect/>
          <a:stretch>
            <a:fillRect/>
          </a:stretch>
        </p:blipFill>
        <p:spPr bwMode="auto">
          <a:xfrm>
            <a:off x="2286000" y="3352800"/>
            <a:ext cx="1257300" cy="2514600"/>
          </a:xfrm>
          <a:prstGeom prst="rect">
            <a:avLst/>
          </a:prstGeom>
          <a:noFill/>
          <a:ln w="9525">
            <a:noFill/>
            <a:miter lim="800000"/>
            <a:headEnd/>
            <a:tailEnd/>
          </a:ln>
        </p:spPr>
      </p:pic>
      <p:pic>
        <p:nvPicPr>
          <p:cNvPr id="110605" name="Picture 15" descr="Sucrets 4-Hour Lozenges">
            <a:hlinkClick r:id="rId7"/>
          </p:cNvPr>
          <p:cNvPicPr>
            <a:picLocks noChangeAspect="1" noChangeArrowheads="1"/>
          </p:cNvPicPr>
          <p:nvPr/>
        </p:nvPicPr>
        <p:blipFill>
          <a:blip r:embed="rId8" cstate="print"/>
          <a:srcRect/>
          <a:stretch>
            <a:fillRect/>
          </a:stretch>
        </p:blipFill>
        <p:spPr bwMode="auto">
          <a:xfrm>
            <a:off x="3505200" y="2133600"/>
            <a:ext cx="1943100" cy="3143250"/>
          </a:xfrm>
          <a:prstGeom prst="rect">
            <a:avLst/>
          </a:prstGeom>
          <a:noFill/>
          <a:ln w="9525">
            <a:noFill/>
            <a:miter lim="800000"/>
            <a:headEnd/>
            <a:tailEnd/>
          </a:ln>
        </p:spPr>
      </p:pic>
      <p:pic>
        <p:nvPicPr>
          <p:cNvPr id="110608" name="Picture 18" descr="Delsym 12-hour Cough Relief">
            <a:hlinkClick r:id="rId9"/>
          </p:cNvPr>
          <p:cNvPicPr>
            <a:picLocks noChangeAspect="1" noChangeArrowheads="1"/>
          </p:cNvPicPr>
          <p:nvPr/>
        </p:nvPicPr>
        <p:blipFill>
          <a:blip r:embed="rId10" cstate="print"/>
          <a:srcRect/>
          <a:stretch>
            <a:fillRect/>
          </a:stretch>
        </p:blipFill>
        <p:spPr bwMode="auto">
          <a:xfrm>
            <a:off x="5222875" y="3220244"/>
            <a:ext cx="1406525" cy="2628900"/>
          </a:xfrm>
          <a:prstGeom prst="rect">
            <a:avLst/>
          </a:prstGeom>
          <a:noFill/>
          <a:ln w="9525">
            <a:noFill/>
            <a:miter lim="800000"/>
            <a:headEnd/>
            <a:tailEnd/>
          </a:ln>
        </p:spPr>
      </p:pic>
      <p:pic>
        <p:nvPicPr>
          <p:cNvPr id="110611" name="Picture 21" descr="CVS Tussin Maximum Strength Cough">
            <a:hlinkClick r:id="rId11"/>
          </p:cNvPr>
          <p:cNvPicPr>
            <a:picLocks noChangeAspect="1" noChangeArrowheads="1"/>
          </p:cNvPicPr>
          <p:nvPr/>
        </p:nvPicPr>
        <p:blipFill>
          <a:blip r:embed="rId12" cstate="print"/>
          <a:srcRect/>
          <a:stretch>
            <a:fillRect/>
          </a:stretch>
        </p:blipFill>
        <p:spPr bwMode="auto">
          <a:xfrm>
            <a:off x="6934200" y="2895600"/>
            <a:ext cx="1257300" cy="3063875"/>
          </a:xfrm>
          <a:prstGeom prst="rect">
            <a:avLst/>
          </a:prstGeom>
          <a:noFill/>
          <a:ln w="9525">
            <a:noFill/>
            <a:miter lim="800000"/>
            <a:headEnd/>
            <a:tailEnd/>
          </a:ln>
        </p:spPr>
      </p:pic>
      <p:sp>
        <p:nvSpPr>
          <p:cNvPr id="110612" name="Text Box 22"/>
          <p:cNvSpPr txBox="1">
            <a:spLocks noChangeArrowheads="1"/>
          </p:cNvSpPr>
          <p:nvPr/>
        </p:nvSpPr>
        <p:spPr bwMode="auto">
          <a:xfrm>
            <a:off x="0" y="6550223"/>
            <a:ext cx="8382000" cy="307777"/>
          </a:xfrm>
          <a:prstGeom prst="rect">
            <a:avLst/>
          </a:prstGeom>
          <a:noFill/>
          <a:ln w="9525">
            <a:noFill/>
            <a:miter lim="800000"/>
            <a:headEnd/>
            <a:tailEnd/>
          </a:ln>
        </p:spPr>
        <p:txBody>
          <a:bodyPr>
            <a:spAutoFit/>
          </a:bodyPr>
          <a:lstStyle/>
          <a:p>
            <a:pPr eaLnBrk="0" hangingPunct="0">
              <a:spcBef>
                <a:spcPct val="50000"/>
              </a:spcBef>
            </a:pPr>
            <a:r>
              <a:rPr lang="en-US" sz="1400" u="none" dirty="0" smtClean="0">
                <a:latin typeface="+mj-lt"/>
              </a:rPr>
              <a:t>SOURCE:  NIDA. (2001). </a:t>
            </a:r>
            <a:r>
              <a:rPr lang="en-US" sz="1400" i="1" u="none" dirty="0" smtClean="0">
                <a:latin typeface="+mj-lt"/>
              </a:rPr>
              <a:t>NIDA Research Report Series: Hallucinogens and Dissociative Drugs</a:t>
            </a:r>
            <a:r>
              <a:rPr lang="en-US" sz="1400" u="none" dirty="0" smtClean="0">
                <a:latin typeface="+mj-lt"/>
              </a:rPr>
              <a:t>.  </a:t>
            </a:r>
            <a:endParaRPr lang="en-US" sz="1400" u="none" dirty="0">
              <a:latin typeface="+mj-lt"/>
            </a:endParaRPr>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108</a:t>
            </a:fld>
            <a:endParaRPr lang="en-US" sz="1400" dirty="0">
              <a:solidFill>
                <a:schemeClr val="tx1"/>
              </a:solidFill>
            </a:endParaRPr>
          </a:p>
        </p:txBody>
      </p:sp>
    </p:spTree>
    <p:extLst>
      <p:ext uri="{BB962C8B-B14F-4D97-AF65-F5344CB8AC3E}">
        <p14:creationId xmlns:p14="http://schemas.microsoft.com/office/powerpoint/2010/main" val="775152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0598"/>
                                        </p:tgtEl>
                                        <p:attrNameLst>
                                          <p:attrName>style.visibility</p:attrName>
                                        </p:attrNameLst>
                                      </p:cBhvr>
                                      <p:to>
                                        <p:strVal val="visible"/>
                                      </p:to>
                                    </p:set>
                                    <p:animEffect transition="in" filter="wheel(1)">
                                      <p:cBhvr>
                                        <p:cTn id="7" dur="750"/>
                                        <p:tgtEl>
                                          <p:spTgt spid="110598"/>
                                        </p:tgtEl>
                                      </p:cBhvr>
                                    </p:animEffect>
                                  </p:childTnLst>
                                </p:cTn>
                              </p:par>
                            </p:childTnLst>
                          </p:cTn>
                        </p:par>
                        <p:par>
                          <p:cTn id="8" fill="hold">
                            <p:stCondLst>
                              <p:cond delay="750"/>
                            </p:stCondLst>
                            <p:childTnLst>
                              <p:par>
                                <p:cTn id="9" presetID="21" presetClass="entr" presetSubtype="1" fill="hold" nodeType="afterEffect">
                                  <p:stCondLst>
                                    <p:cond delay="500"/>
                                  </p:stCondLst>
                                  <p:childTnLst>
                                    <p:set>
                                      <p:cBhvr>
                                        <p:cTn id="10" dur="1" fill="hold">
                                          <p:stCondLst>
                                            <p:cond delay="0"/>
                                          </p:stCondLst>
                                        </p:cTn>
                                        <p:tgtEl>
                                          <p:spTgt spid="110602"/>
                                        </p:tgtEl>
                                        <p:attrNameLst>
                                          <p:attrName>style.visibility</p:attrName>
                                        </p:attrNameLst>
                                      </p:cBhvr>
                                      <p:to>
                                        <p:strVal val="visible"/>
                                      </p:to>
                                    </p:set>
                                    <p:animEffect transition="in" filter="wheel(1)">
                                      <p:cBhvr>
                                        <p:cTn id="11" dur="750"/>
                                        <p:tgtEl>
                                          <p:spTgt spid="110602"/>
                                        </p:tgtEl>
                                      </p:cBhvr>
                                    </p:animEffect>
                                  </p:childTnLst>
                                </p:cTn>
                              </p:par>
                            </p:childTnLst>
                          </p:cTn>
                        </p:par>
                        <p:par>
                          <p:cTn id="12" fill="hold">
                            <p:stCondLst>
                              <p:cond delay="2000"/>
                            </p:stCondLst>
                            <p:childTnLst>
                              <p:par>
                                <p:cTn id="13" presetID="21" presetClass="entr" presetSubtype="1" fill="hold" nodeType="afterEffect">
                                  <p:stCondLst>
                                    <p:cond delay="500"/>
                                  </p:stCondLst>
                                  <p:childTnLst>
                                    <p:set>
                                      <p:cBhvr>
                                        <p:cTn id="14" dur="1" fill="hold">
                                          <p:stCondLst>
                                            <p:cond delay="0"/>
                                          </p:stCondLst>
                                        </p:cTn>
                                        <p:tgtEl>
                                          <p:spTgt spid="110605"/>
                                        </p:tgtEl>
                                        <p:attrNameLst>
                                          <p:attrName>style.visibility</p:attrName>
                                        </p:attrNameLst>
                                      </p:cBhvr>
                                      <p:to>
                                        <p:strVal val="visible"/>
                                      </p:to>
                                    </p:set>
                                    <p:animEffect transition="in" filter="wheel(1)">
                                      <p:cBhvr>
                                        <p:cTn id="15" dur="750"/>
                                        <p:tgtEl>
                                          <p:spTgt spid="110605"/>
                                        </p:tgtEl>
                                      </p:cBhvr>
                                    </p:animEffect>
                                  </p:childTnLst>
                                </p:cTn>
                              </p:par>
                            </p:childTnLst>
                          </p:cTn>
                        </p:par>
                        <p:par>
                          <p:cTn id="16" fill="hold">
                            <p:stCondLst>
                              <p:cond delay="3250"/>
                            </p:stCondLst>
                            <p:childTnLst>
                              <p:par>
                                <p:cTn id="17" presetID="21" presetClass="entr" presetSubtype="1" fill="hold" nodeType="afterEffect">
                                  <p:stCondLst>
                                    <p:cond delay="500"/>
                                  </p:stCondLst>
                                  <p:childTnLst>
                                    <p:set>
                                      <p:cBhvr>
                                        <p:cTn id="18" dur="1" fill="hold">
                                          <p:stCondLst>
                                            <p:cond delay="0"/>
                                          </p:stCondLst>
                                        </p:cTn>
                                        <p:tgtEl>
                                          <p:spTgt spid="110608"/>
                                        </p:tgtEl>
                                        <p:attrNameLst>
                                          <p:attrName>style.visibility</p:attrName>
                                        </p:attrNameLst>
                                      </p:cBhvr>
                                      <p:to>
                                        <p:strVal val="visible"/>
                                      </p:to>
                                    </p:set>
                                    <p:animEffect transition="in" filter="wheel(1)">
                                      <p:cBhvr>
                                        <p:cTn id="19" dur="750"/>
                                        <p:tgtEl>
                                          <p:spTgt spid="110608"/>
                                        </p:tgtEl>
                                      </p:cBhvr>
                                    </p:animEffect>
                                  </p:childTnLst>
                                </p:cTn>
                              </p:par>
                            </p:childTnLst>
                          </p:cTn>
                        </p:par>
                        <p:par>
                          <p:cTn id="20" fill="hold">
                            <p:stCondLst>
                              <p:cond delay="4500"/>
                            </p:stCondLst>
                            <p:childTnLst>
                              <p:par>
                                <p:cTn id="21" presetID="21" presetClass="entr" presetSubtype="1" fill="hold" nodeType="afterEffect">
                                  <p:stCondLst>
                                    <p:cond delay="500"/>
                                  </p:stCondLst>
                                  <p:childTnLst>
                                    <p:set>
                                      <p:cBhvr>
                                        <p:cTn id="22" dur="1" fill="hold">
                                          <p:stCondLst>
                                            <p:cond delay="0"/>
                                          </p:stCondLst>
                                        </p:cTn>
                                        <p:tgtEl>
                                          <p:spTgt spid="110599"/>
                                        </p:tgtEl>
                                        <p:attrNameLst>
                                          <p:attrName>style.visibility</p:attrName>
                                        </p:attrNameLst>
                                      </p:cBhvr>
                                      <p:to>
                                        <p:strVal val="visible"/>
                                      </p:to>
                                    </p:set>
                                    <p:animEffect transition="in" filter="wheel(1)">
                                      <p:cBhvr>
                                        <p:cTn id="23" dur="750"/>
                                        <p:tgtEl>
                                          <p:spTgt spid="110599"/>
                                        </p:tgtEl>
                                      </p:cBhvr>
                                    </p:animEffect>
                                  </p:childTnLst>
                                </p:cTn>
                              </p:par>
                            </p:childTnLst>
                          </p:cTn>
                        </p:par>
                        <p:par>
                          <p:cTn id="24" fill="hold">
                            <p:stCondLst>
                              <p:cond delay="5750"/>
                            </p:stCondLst>
                            <p:childTnLst>
                              <p:par>
                                <p:cTn id="25" presetID="21" presetClass="entr" presetSubtype="1" fill="hold" nodeType="afterEffect">
                                  <p:stCondLst>
                                    <p:cond delay="500"/>
                                  </p:stCondLst>
                                  <p:childTnLst>
                                    <p:set>
                                      <p:cBhvr>
                                        <p:cTn id="26" dur="1" fill="hold">
                                          <p:stCondLst>
                                            <p:cond delay="0"/>
                                          </p:stCondLst>
                                        </p:cTn>
                                        <p:tgtEl>
                                          <p:spTgt spid="110611"/>
                                        </p:tgtEl>
                                        <p:attrNameLst>
                                          <p:attrName>style.visibility</p:attrName>
                                        </p:attrNameLst>
                                      </p:cBhvr>
                                      <p:to>
                                        <p:strVal val="visible"/>
                                      </p:to>
                                    </p:set>
                                    <p:animEffect transition="in" filter="wheel(1)">
                                      <p:cBhvr>
                                        <p:cTn id="27" dur="750"/>
                                        <p:tgtEl>
                                          <p:spTgt spid="110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38175" y="274638"/>
            <a:ext cx="7772400" cy="1143000"/>
          </a:xfrm>
        </p:spPr>
        <p:txBody>
          <a:bodyPr>
            <a:normAutofit/>
          </a:bodyPr>
          <a:lstStyle/>
          <a:p>
            <a:r>
              <a:rPr lang="en-US" b="1" dirty="0" smtClean="0">
                <a:effectLst>
                  <a:outerShdw blurRad="38100" dist="38100" dir="2700000" algn="tl">
                    <a:srgbClr val="000000">
                      <a:alpha val="43137"/>
                    </a:srgbClr>
                  </a:outerShdw>
                </a:effectLst>
              </a:rPr>
              <a:t>Dextromethorphan (DXM)</a:t>
            </a:r>
          </a:p>
        </p:txBody>
      </p:sp>
      <p:sp>
        <p:nvSpPr>
          <p:cNvPr id="111619" name="Rectangle 3"/>
          <p:cNvSpPr>
            <a:spLocks noGrp="1" noChangeArrowheads="1"/>
          </p:cNvSpPr>
          <p:nvPr>
            <p:ph type="body" idx="1"/>
          </p:nvPr>
        </p:nvSpPr>
        <p:spPr>
          <a:xfrm>
            <a:off x="476250" y="1219200"/>
            <a:ext cx="8286750" cy="5190884"/>
          </a:xfrm>
        </p:spPr>
        <p:txBody>
          <a:bodyPr>
            <a:normAutofit lnSpcReduction="10000"/>
          </a:bodyPr>
          <a:lstStyle/>
          <a:p>
            <a:pPr>
              <a:lnSpc>
                <a:spcPct val="90000"/>
              </a:lnSpc>
              <a:buClr>
                <a:schemeClr val="accent4">
                  <a:lumMod val="50000"/>
                </a:schemeClr>
              </a:buClr>
            </a:pPr>
            <a:r>
              <a:rPr lang="en-US" sz="2800" dirty="0" smtClean="0"/>
              <a:t>Dextromethorphan’s slang names include “Robo;” people refer to using DXM as “robo-tripping.”</a:t>
            </a:r>
          </a:p>
          <a:p>
            <a:pPr>
              <a:lnSpc>
                <a:spcPct val="90000"/>
              </a:lnSpc>
              <a:buClr>
                <a:schemeClr val="accent4">
                  <a:lumMod val="50000"/>
                </a:schemeClr>
              </a:buClr>
            </a:pPr>
            <a:r>
              <a:rPr lang="en-US" sz="2800" dirty="0" smtClean="0">
                <a:solidFill>
                  <a:schemeClr val="tx2"/>
                </a:solidFill>
              </a:rPr>
              <a:t>At high doses, may produce dissociative hallucinations (distance from reality, visual effects with eyes open and closed; perceptual changes, drug liking, mystical-type experiences similar to use of psilocybin.</a:t>
            </a:r>
          </a:p>
          <a:p>
            <a:pPr>
              <a:lnSpc>
                <a:spcPct val="90000"/>
              </a:lnSpc>
              <a:buClr>
                <a:schemeClr val="accent4">
                  <a:lumMod val="50000"/>
                </a:schemeClr>
              </a:buClr>
            </a:pPr>
            <a:r>
              <a:rPr lang="en-US" sz="2800" dirty="0" smtClean="0"/>
              <a:t>Can also produce tachycardia, hypertension, agitation, ataxia, and psychosis at high doses.</a:t>
            </a:r>
          </a:p>
          <a:p>
            <a:pPr>
              <a:lnSpc>
                <a:spcPct val="90000"/>
              </a:lnSpc>
              <a:buClr>
                <a:schemeClr val="accent4">
                  <a:lumMod val="50000"/>
                </a:schemeClr>
              </a:buClr>
            </a:pPr>
            <a:r>
              <a:rPr lang="en-US" sz="2800" dirty="0" smtClean="0">
                <a:solidFill>
                  <a:schemeClr val="tx2"/>
                </a:solidFill>
              </a:rPr>
              <a:t>Users of DXM engage in “dose dependent” behaviors in which they try to gauge the amount of the drug they take to produce the desired effects, which they call “plateaus”. Plateau is the mildest effect and the 5</a:t>
            </a:r>
            <a:r>
              <a:rPr lang="en-US" sz="2800" baseline="30000" dirty="0" smtClean="0">
                <a:solidFill>
                  <a:schemeClr val="tx2"/>
                </a:solidFill>
              </a:rPr>
              <a:t>th</a:t>
            </a:r>
            <a:r>
              <a:rPr lang="en-US" sz="2800" dirty="0" smtClean="0">
                <a:solidFill>
                  <a:schemeClr val="tx2"/>
                </a:solidFill>
              </a:rPr>
              <a:t> plateau will guarantee a trip to the hospital.</a:t>
            </a:r>
          </a:p>
        </p:txBody>
      </p:sp>
      <p:sp>
        <p:nvSpPr>
          <p:cNvPr id="2" name="Rectangle 1"/>
          <p:cNvSpPr/>
          <p:nvPr/>
        </p:nvSpPr>
        <p:spPr>
          <a:xfrm>
            <a:off x="0" y="6571768"/>
            <a:ext cx="8763000" cy="286232"/>
          </a:xfrm>
          <a:prstGeom prst="rect">
            <a:avLst/>
          </a:prstGeom>
        </p:spPr>
        <p:txBody>
          <a:bodyPr wrap="square">
            <a:spAutoFit/>
          </a:bodyPr>
          <a:lstStyle/>
          <a:p>
            <a:pPr>
              <a:lnSpc>
                <a:spcPct val="90000"/>
              </a:lnSpc>
            </a:pPr>
            <a:r>
              <a:rPr lang="en-US" sz="1400" dirty="0" smtClean="0"/>
              <a:t>SOURCES: Reissig et al. (2012). </a:t>
            </a:r>
            <a:r>
              <a:rPr lang="en-US" sz="1400" i="1" dirty="0"/>
              <a:t>Psychopharmacology, </a:t>
            </a:r>
            <a:r>
              <a:rPr lang="en-US" sz="1400" i="1" dirty="0" smtClean="0"/>
              <a:t>223</a:t>
            </a:r>
            <a:r>
              <a:rPr lang="en-US" sz="1400" dirty="0" smtClean="0"/>
              <a:t>(1), 1-15; </a:t>
            </a:r>
            <a:r>
              <a:rPr lang="en-US" sz="1400" dirty="0" smtClean="0">
                <a:hlinkClick r:id="rId3"/>
              </a:rPr>
              <a:t>http</a:t>
            </a:r>
            <a:r>
              <a:rPr lang="en-US" sz="1400" dirty="0">
                <a:hlinkClick r:id="rId3"/>
              </a:rPr>
              <a:t>://</a:t>
            </a:r>
            <a:r>
              <a:rPr lang="en-US" sz="1400" dirty="0" smtClean="0">
                <a:hlinkClick r:id="rId3"/>
              </a:rPr>
              <a:t>dxm.darkridge.com/text/beginners.htm</a:t>
            </a:r>
            <a:r>
              <a:rPr lang="en-US" sz="1400" dirty="0" smtClean="0"/>
              <a:t>. </a:t>
            </a:r>
            <a:endParaRPr lang="en-US" sz="1400" b="1" dirty="0"/>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109</a:t>
            </a:fld>
            <a:endParaRPr lang="en-US" sz="1400" dirty="0">
              <a:solidFill>
                <a:schemeClr val="tx1"/>
              </a:solidFill>
            </a:endParaRPr>
          </a:p>
        </p:txBody>
      </p:sp>
    </p:spTree>
    <p:extLst>
      <p:ext uri="{BB962C8B-B14F-4D97-AF65-F5344CB8AC3E}">
        <p14:creationId xmlns:p14="http://schemas.microsoft.com/office/powerpoint/2010/main" val="295555096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0" y="0"/>
            <a:ext cx="9144000" cy="838200"/>
          </a:xfrm>
        </p:spPr>
        <p:txBody>
          <a:bodyPr>
            <a:noAutofit/>
          </a:bodyPr>
          <a:lstStyle/>
          <a:p>
            <a:r>
              <a:rPr lang="en-GB" sz="4000" b="1" dirty="0" smtClean="0">
                <a:effectLst>
                  <a:outerShdw blurRad="38100" dist="38100" dir="2700000" algn="tl">
                    <a:srgbClr val="000000">
                      <a:alpha val="43137"/>
                    </a:srgbClr>
                  </a:outerShdw>
                </a:effectLst>
                <a:cs typeface="Microsoft Sans Serif" pitchFamily="34" charset="0"/>
              </a:rPr>
              <a:t>Commonly Used Psychoactive Substances</a:t>
            </a:r>
          </a:p>
        </p:txBody>
      </p:sp>
      <p:sp>
        <p:nvSpPr>
          <p:cNvPr id="28675" name="Rectangle 3"/>
          <p:cNvSpPr>
            <a:spLocks noGrp="1"/>
          </p:cNvSpPr>
          <p:nvPr>
            <p:ph type="body" idx="1"/>
          </p:nvPr>
        </p:nvSpPr>
        <p:spPr>
          <a:xfrm>
            <a:off x="304800" y="1295400"/>
            <a:ext cx="8534400" cy="4953000"/>
          </a:xfrm>
        </p:spPr>
        <p:txBody>
          <a:bodyPr/>
          <a:lstStyle/>
          <a:p>
            <a:pPr>
              <a:spcAft>
                <a:spcPct val="50000"/>
              </a:spcAft>
              <a:buClr>
                <a:srgbClr val="FFFF00"/>
              </a:buClr>
              <a:buNone/>
            </a:pPr>
            <a:endParaRPr lang="en-GB" dirty="0" smtClean="0">
              <a:solidFill>
                <a:srgbClr val="FFFF00"/>
              </a:solidFill>
            </a:endParaRPr>
          </a:p>
        </p:txBody>
      </p:sp>
      <p:sp>
        <p:nvSpPr>
          <p:cNvPr id="7" name="Rectangle 4"/>
          <p:cNvSpPr>
            <a:spLocks noChangeArrowheads="1"/>
          </p:cNvSpPr>
          <p:nvPr/>
        </p:nvSpPr>
        <p:spPr bwMode="auto">
          <a:xfrm>
            <a:off x="0" y="6611779"/>
            <a:ext cx="2664512" cy="246221"/>
          </a:xfrm>
          <a:prstGeom prst="rect">
            <a:avLst/>
          </a:prstGeom>
          <a:noFill/>
          <a:ln w="9525" algn="ctr">
            <a:noFill/>
            <a:miter lim="800000"/>
            <a:headEnd/>
            <a:tailEnd/>
          </a:ln>
          <a:effectLst>
            <a:prstShdw prst="shdw18" dist="17961" dir="13500000">
              <a:schemeClr val="accent1">
                <a:gamma/>
                <a:shade val="60000"/>
                <a:invGamma/>
              </a:schemeClr>
            </a:prstShdw>
          </a:effectLst>
        </p:spPr>
        <p:txBody>
          <a:bodyPr wrap="none">
            <a:spAutoFit/>
          </a:bodyPr>
          <a:lstStyle/>
          <a:p>
            <a:pPr eaLnBrk="0" hangingPunct="0">
              <a:spcBef>
                <a:spcPct val="30000"/>
              </a:spcBef>
              <a:defRPr/>
            </a:pPr>
            <a:r>
              <a:rPr lang="en-GB" sz="1000" dirty="0">
                <a:solidFill>
                  <a:srgbClr val="FFFFCC"/>
                </a:solidFill>
                <a:latin typeface="Microsoft Sans Serif" pitchFamily="34" charset="0"/>
                <a:cs typeface="Microsoft Sans Serif" pitchFamily="34" charset="0"/>
              </a:rPr>
              <a:t>SOURCE: National </a:t>
            </a:r>
            <a:r>
              <a:rPr lang="en-GB" sz="1000" dirty="0" smtClean="0">
                <a:solidFill>
                  <a:srgbClr val="FFFFCC"/>
                </a:solidFill>
                <a:latin typeface="Microsoft Sans Serif" pitchFamily="34" charset="0"/>
                <a:cs typeface="Microsoft Sans Serif" pitchFamily="34" charset="0"/>
              </a:rPr>
              <a:t>Institute on Drug Abuse.</a:t>
            </a:r>
            <a:endParaRPr lang="en-GB" sz="1400" dirty="0">
              <a:solidFill>
                <a:srgbClr val="FFFF00"/>
              </a:solidFill>
              <a:latin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53366222"/>
              </p:ext>
            </p:extLst>
          </p:nvPr>
        </p:nvGraphicFramePr>
        <p:xfrm>
          <a:off x="0" y="762000"/>
          <a:ext cx="9144000" cy="6025958"/>
        </p:xfrm>
        <a:graphic>
          <a:graphicData uri="http://schemas.openxmlformats.org/drawingml/2006/table">
            <a:tbl>
              <a:tblPr firstRow="1" bandRow="1">
                <a:tableStyleId>{16D9F66E-5EB9-4882-86FB-DCBF35E3C3E4}</a:tableStyleId>
              </a:tblPr>
              <a:tblGrid>
                <a:gridCol w="4572000"/>
                <a:gridCol w="4572000"/>
              </a:tblGrid>
              <a:tr h="405459">
                <a:tc>
                  <a:txBody>
                    <a:bodyPr/>
                    <a:lstStyle/>
                    <a:p>
                      <a:pPr algn="ctr"/>
                      <a:r>
                        <a:rPr lang="en-US" sz="2400" dirty="0" smtClean="0">
                          <a:latin typeface="+mj-lt"/>
                          <a:cs typeface="Microsoft Sans Serif" pitchFamily="34" charset="0"/>
                        </a:rPr>
                        <a:t>SUBSTANCE</a:t>
                      </a:r>
                      <a:endParaRPr lang="en-US" sz="2400" dirty="0">
                        <a:latin typeface="+mj-lt"/>
                        <a:cs typeface="Microsoft Sans Serif" pitchFamily="34" charset="0"/>
                      </a:endParaRPr>
                    </a:p>
                  </a:txBody>
                  <a:tcPr/>
                </a:tc>
                <a:tc>
                  <a:txBody>
                    <a:bodyPr/>
                    <a:lstStyle/>
                    <a:p>
                      <a:pPr algn="ctr"/>
                      <a:r>
                        <a:rPr lang="en-US" sz="2400" dirty="0" smtClean="0">
                          <a:latin typeface="+mj-lt"/>
                          <a:cs typeface="Microsoft Sans Serif" pitchFamily="34" charset="0"/>
                        </a:rPr>
                        <a:t>EFFECTS</a:t>
                      </a:r>
                      <a:endParaRPr lang="en-US" sz="2400" dirty="0">
                        <a:latin typeface="+mj-lt"/>
                        <a:cs typeface="Microsoft Sans Serif" pitchFamily="34" charset="0"/>
                      </a:endParaRPr>
                    </a:p>
                  </a:txBody>
                  <a:tcPr/>
                </a:tc>
              </a:tr>
              <a:tr h="693397">
                <a:tc>
                  <a:txBody>
                    <a:bodyPr/>
                    <a:lstStyle/>
                    <a:p>
                      <a:pPr algn="ctr"/>
                      <a:r>
                        <a:rPr lang="en-US" sz="2200" dirty="0" smtClean="0">
                          <a:latin typeface="+mj-lt"/>
                          <a:cs typeface="Microsoft Sans Serif" pitchFamily="34" charset="0"/>
                        </a:rPr>
                        <a:t>Alcohol </a:t>
                      </a:r>
                    </a:p>
                    <a:p>
                      <a:pPr algn="ctr"/>
                      <a:r>
                        <a:rPr lang="en-US" sz="2200" dirty="0" smtClean="0">
                          <a:latin typeface="+mj-lt"/>
                          <a:cs typeface="Microsoft Sans Serif" pitchFamily="34" charset="0"/>
                        </a:rPr>
                        <a:t>(liquor, beer, wine)</a:t>
                      </a:r>
                      <a:endParaRPr lang="en-US" sz="2200" dirty="0">
                        <a:latin typeface="+mj-lt"/>
                        <a:cs typeface="Microsoft Sans Serif" pitchFamily="34" charset="0"/>
                      </a:endParaRPr>
                    </a:p>
                  </a:txBody>
                  <a:tcPr/>
                </a:tc>
                <a:tc>
                  <a:txBody>
                    <a:bodyPr/>
                    <a:lstStyle/>
                    <a:p>
                      <a:pPr algn="ctr"/>
                      <a:r>
                        <a:rPr lang="en-US" sz="2200" dirty="0" smtClean="0">
                          <a:latin typeface="+mj-lt"/>
                          <a:cs typeface="Microsoft Sans Serif" pitchFamily="34" charset="0"/>
                        </a:rPr>
                        <a:t>euphoria, stimulation, relaxation,</a:t>
                      </a:r>
                      <a:r>
                        <a:rPr lang="en-US" sz="2200" baseline="0" dirty="0" smtClean="0">
                          <a:latin typeface="+mj-lt"/>
                          <a:cs typeface="Microsoft Sans Serif" pitchFamily="34" charset="0"/>
                        </a:rPr>
                        <a:t> lower inhibitions, drowsiness</a:t>
                      </a:r>
                      <a:endParaRPr lang="en-US" sz="2200" dirty="0">
                        <a:latin typeface="+mj-lt"/>
                        <a:cs typeface="Microsoft Sans Serif" pitchFamily="34" charset="0"/>
                      </a:endParaRPr>
                    </a:p>
                  </a:txBody>
                  <a:tcPr/>
                </a:tc>
              </a:tr>
              <a:tr h="996758">
                <a:tc>
                  <a:txBody>
                    <a:bodyPr/>
                    <a:lstStyle/>
                    <a:p>
                      <a:pPr algn="ctr"/>
                      <a:r>
                        <a:rPr lang="en-US" sz="2200" dirty="0" smtClean="0">
                          <a:latin typeface="+mj-lt"/>
                          <a:cs typeface="Microsoft Sans Serif" pitchFamily="34" charset="0"/>
                        </a:rPr>
                        <a:t>Cannabinoids </a:t>
                      </a:r>
                    </a:p>
                    <a:p>
                      <a:pPr algn="ctr"/>
                      <a:r>
                        <a:rPr lang="en-US" sz="2200" dirty="0" smtClean="0">
                          <a:latin typeface="+mj-lt"/>
                          <a:cs typeface="Microsoft Sans Serif" pitchFamily="34" charset="0"/>
                        </a:rPr>
                        <a:t>(marijuana, hashish)</a:t>
                      </a:r>
                      <a:endParaRPr lang="en-US" sz="2200" dirty="0">
                        <a:latin typeface="+mj-lt"/>
                        <a:cs typeface="Microsoft Sans Serif" pitchFamily="34" charset="0"/>
                      </a:endParaRPr>
                    </a:p>
                  </a:txBody>
                  <a:tcPr/>
                </a:tc>
                <a:tc>
                  <a:txBody>
                    <a:bodyPr/>
                    <a:lstStyle/>
                    <a:p>
                      <a:pPr algn="ctr"/>
                      <a:r>
                        <a:rPr lang="en-US" sz="2200" dirty="0" smtClean="0">
                          <a:latin typeface="+mj-lt"/>
                          <a:cs typeface="Microsoft Sans Serif" pitchFamily="34" charset="0"/>
                        </a:rPr>
                        <a:t>euphoria,</a:t>
                      </a:r>
                      <a:r>
                        <a:rPr lang="en-US" sz="2200" baseline="0" dirty="0" smtClean="0">
                          <a:latin typeface="+mj-lt"/>
                          <a:cs typeface="Microsoft Sans Serif" pitchFamily="34" charset="0"/>
                        </a:rPr>
                        <a:t> relaxations, slowed reaction time, distorted perception</a:t>
                      </a:r>
                      <a:endParaRPr lang="en-US" sz="2200" dirty="0">
                        <a:latin typeface="+mj-lt"/>
                        <a:cs typeface="Microsoft Sans Serif" pitchFamily="34" charset="0"/>
                      </a:endParaRPr>
                    </a:p>
                  </a:txBody>
                  <a:tcPr/>
                </a:tc>
              </a:tr>
              <a:tr h="693397">
                <a:tc>
                  <a:txBody>
                    <a:bodyPr/>
                    <a:lstStyle/>
                    <a:p>
                      <a:pPr algn="ctr"/>
                      <a:r>
                        <a:rPr lang="en-US" sz="2200" dirty="0" smtClean="0">
                          <a:latin typeface="+mj-lt"/>
                          <a:cs typeface="Microsoft Sans Serif" pitchFamily="34" charset="0"/>
                        </a:rPr>
                        <a:t>Opioids </a:t>
                      </a:r>
                    </a:p>
                    <a:p>
                      <a:pPr algn="ctr"/>
                      <a:r>
                        <a:rPr lang="en-US" sz="2200" dirty="0" smtClean="0">
                          <a:latin typeface="+mj-lt"/>
                          <a:cs typeface="Microsoft Sans Serif" pitchFamily="34" charset="0"/>
                        </a:rPr>
                        <a:t>(heroin, opium, many</a:t>
                      </a:r>
                      <a:r>
                        <a:rPr lang="en-US" sz="2200" baseline="0" dirty="0" smtClean="0">
                          <a:latin typeface="+mj-lt"/>
                          <a:cs typeface="Microsoft Sans Serif" pitchFamily="34" charset="0"/>
                        </a:rPr>
                        <a:t> pain meds)</a:t>
                      </a:r>
                      <a:endParaRPr lang="en-US" sz="2200" dirty="0">
                        <a:latin typeface="+mj-lt"/>
                        <a:cs typeface="Microsoft Sans Serif" pitchFamily="34" charset="0"/>
                      </a:endParaRPr>
                    </a:p>
                  </a:txBody>
                  <a:tcPr/>
                </a:tc>
                <a:tc>
                  <a:txBody>
                    <a:bodyPr/>
                    <a:lstStyle/>
                    <a:p>
                      <a:pPr algn="ctr"/>
                      <a:r>
                        <a:rPr lang="en-US" sz="2200" dirty="0" smtClean="0">
                          <a:latin typeface="+mj-lt"/>
                          <a:cs typeface="Microsoft Sans Serif" pitchFamily="34" charset="0"/>
                        </a:rPr>
                        <a:t>euphoria,</a:t>
                      </a:r>
                      <a:r>
                        <a:rPr lang="en-US" sz="2200" baseline="0" dirty="0" smtClean="0">
                          <a:latin typeface="+mj-lt"/>
                          <a:cs typeface="Microsoft Sans Serif" pitchFamily="34" charset="0"/>
                        </a:rPr>
                        <a:t> drowsiness, sedation</a:t>
                      </a:r>
                      <a:endParaRPr lang="en-US" sz="2200" dirty="0">
                        <a:latin typeface="+mj-lt"/>
                        <a:cs typeface="Microsoft Sans Serif" pitchFamily="34" charset="0"/>
                      </a:endParaRPr>
                    </a:p>
                  </a:txBody>
                  <a:tcPr/>
                </a:tc>
              </a:tr>
              <a:tr h="693397">
                <a:tc>
                  <a:txBody>
                    <a:bodyPr/>
                    <a:lstStyle/>
                    <a:p>
                      <a:pPr algn="ctr"/>
                      <a:r>
                        <a:rPr lang="en-US" sz="2200" dirty="0" smtClean="0">
                          <a:latin typeface="+mj-lt"/>
                          <a:cs typeface="Microsoft Sans Serif" pitchFamily="34" charset="0"/>
                        </a:rPr>
                        <a:t>Stimulants</a:t>
                      </a:r>
                    </a:p>
                    <a:p>
                      <a:pPr algn="ctr"/>
                      <a:r>
                        <a:rPr lang="en-US" sz="2200" dirty="0" smtClean="0">
                          <a:latin typeface="+mj-lt"/>
                          <a:cs typeface="Microsoft Sans Serif" pitchFamily="34" charset="0"/>
                        </a:rPr>
                        <a:t> (cocaine, methamphetamine)</a:t>
                      </a:r>
                      <a:endParaRPr lang="en-US" sz="2200" dirty="0">
                        <a:latin typeface="+mj-lt"/>
                        <a:cs typeface="Microsoft Sans Serif" pitchFamily="34" charset="0"/>
                      </a:endParaRPr>
                    </a:p>
                  </a:txBody>
                  <a:tcPr/>
                </a:tc>
                <a:tc>
                  <a:txBody>
                    <a:bodyPr/>
                    <a:lstStyle/>
                    <a:p>
                      <a:pPr algn="ctr"/>
                      <a:r>
                        <a:rPr lang="en-US" sz="2200" dirty="0" smtClean="0">
                          <a:latin typeface="+mj-lt"/>
                          <a:cs typeface="Microsoft Sans Serif" pitchFamily="34" charset="0"/>
                        </a:rPr>
                        <a:t>exhilaration, energy</a:t>
                      </a:r>
                      <a:endParaRPr lang="en-US" sz="2200" dirty="0">
                        <a:latin typeface="+mj-lt"/>
                        <a:cs typeface="Microsoft Sans Serif" pitchFamily="34" charset="0"/>
                      </a:endParaRPr>
                    </a:p>
                  </a:txBody>
                  <a:tcPr/>
                </a:tc>
              </a:tr>
              <a:tr h="693397">
                <a:tc>
                  <a:txBody>
                    <a:bodyPr/>
                    <a:lstStyle/>
                    <a:p>
                      <a:pPr algn="ctr"/>
                      <a:r>
                        <a:rPr lang="en-US" sz="2200" dirty="0" smtClean="0">
                          <a:latin typeface="+mj-lt"/>
                          <a:cs typeface="Microsoft Sans Serif" pitchFamily="34" charset="0"/>
                        </a:rPr>
                        <a:t>Club Drugs </a:t>
                      </a:r>
                    </a:p>
                    <a:p>
                      <a:pPr algn="ctr"/>
                      <a:r>
                        <a:rPr lang="en-US" sz="2200" dirty="0" smtClean="0">
                          <a:latin typeface="+mj-lt"/>
                          <a:cs typeface="Microsoft Sans Serif" pitchFamily="34" charset="0"/>
                        </a:rPr>
                        <a:t>(MDMA/Ecstasy, GHB)</a:t>
                      </a:r>
                      <a:endParaRPr lang="en-US" sz="2200" dirty="0">
                        <a:latin typeface="+mj-lt"/>
                        <a:cs typeface="Microsoft Sans Serif" pitchFamily="34" charset="0"/>
                      </a:endParaRPr>
                    </a:p>
                  </a:txBody>
                  <a:tcPr/>
                </a:tc>
                <a:tc>
                  <a:txBody>
                    <a:bodyPr/>
                    <a:lstStyle/>
                    <a:p>
                      <a:pPr algn="ctr"/>
                      <a:r>
                        <a:rPr lang="en-US" sz="2200" dirty="0" smtClean="0">
                          <a:latin typeface="+mj-lt"/>
                          <a:cs typeface="Microsoft Sans Serif" pitchFamily="34" charset="0"/>
                        </a:rPr>
                        <a:t>hallucinations,</a:t>
                      </a:r>
                      <a:r>
                        <a:rPr lang="en-US" sz="2200" baseline="0" dirty="0" smtClean="0">
                          <a:latin typeface="+mj-lt"/>
                          <a:cs typeface="Microsoft Sans Serif" pitchFamily="34" charset="0"/>
                        </a:rPr>
                        <a:t> tactile sensitivity, lowered inhibition</a:t>
                      </a:r>
                      <a:endParaRPr lang="en-US" sz="2200" dirty="0">
                        <a:latin typeface="+mj-lt"/>
                        <a:cs typeface="Microsoft Sans Serif" pitchFamily="34" charset="0"/>
                      </a:endParaRPr>
                    </a:p>
                  </a:txBody>
                  <a:tcPr/>
                </a:tc>
              </a:tr>
              <a:tr h="693397">
                <a:tc>
                  <a:txBody>
                    <a:bodyPr/>
                    <a:lstStyle/>
                    <a:p>
                      <a:pPr algn="ctr"/>
                      <a:r>
                        <a:rPr lang="en-US" sz="2200" dirty="0" smtClean="0">
                          <a:latin typeface="+mj-lt"/>
                          <a:cs typeface="Microsoft Sans Serif" pitchFamily="34" charset="0"/>
                        </a:rPr>
                        <a:t>Dissociative Drugs </a:t>
                      </a:r>
                    </a:p>
                    <a:p>
                      <a:pPr algn="ctr"/>
                      <a:r>
                        <a:rPr lang="en-US" sz="2200" dirty="0" smtClean="0">
                          <a:latin typeface="+mj-lt"/>
                          <a:cs typeface="Microsoft Sans Serif" pitchFamily="34" charset="0"/>
                        </a:rPr>
                        <a:t>(Ketamine,</a:t>
                      </a:r>
                      <a:r>
                        <a:rPr lang="en-US" sz="2200" baseline="0" dirty="0" smtClean="0">
                          <a:latin typeface="+mj-lt"/>
                          <a:cs typeface="Microsoft Sans Serif" pitchFamily="34" charset="0"/>
                        </a:rPr>
                        <a:t> PCP, DXM)</a:t>
                      </a:r>
                      <a:endParaRPr lang="en-US" sz="2200" dirty="0">
                        <a:latin typeface="+mj-lt"/>
                        <a:cs typeface="Microsoft Sans Serif" pitchFamily="34" charset="0"/>
                      </a:endParaRPr>
                    </a:p>
                  </a:txBody>
                  <a:tcPr/>
                </a:tc>
                <a:tc>
                  <a:txBody>
                    <a:bodyPr/>
                    <a:lstStyle/>
                    <a:p>
                      <a:pPr algn="ctr"/>
                      <a:r>
                        <a:rPr lang="en-US" sz="2200" dirty="0" smtClean="0">
                          <a:latin typeface="+mj-lt"/>
                          <a:cs typeface="Microsoft Sans Serif" pitchFamily="34" charset="0"/>
                        </a:rPr>
                        <a:t>feel separated from</a:t>
                      </a:r>
                      <a:r>
                        <a:rPr lang="en-US" sz="2200" baseline="0" dirty="0" smtClean="0">
                          <a:latin typeface="+mj-lt"/>
                          <a:cs typeface="Microsoft Sans Serif" pitchFamily="34" charset="0"/>
                        </a:rPr>
                        <a:t> body, delirium, impaired motor function</a:t>
                      </a:r>
                      <a:endParaRPr lang="en-US" sz="2200" dirty="0">
                        <a:latin typeface="+mj-lt"/>
                        <a:cs typeface="Microsoft Sans Serif" pitchFamily="34" charset="0"/>
                      </a:endParaRPr>
                    </a:p>
                  </a:txBody>
                  <a:tcPr/>
                </a:tc>
              </a:tr>
              <a:tr h="725361">
                <a:tc>
                  <a:txBody>
                    <a:bodyPr/>
                    <a:lstStyle/>
                    <a:p>
                      <a:pPr algn="ctr"/>
                      <a:r>
                        <a:rPr lang="en-US" sz="2200" dirty="0" smtClean="0">
                          <a:latin typeface="+mj-lt"/>
                          <a:cs typeface="Microsoft Sans Serif" pitchFamily="34" charset="0"/>
                        </a:rPr>
                        <a:t>Hallucinogens</a:t>
                      </a:r>
                    </a:p>
                    <a:p>
                      <a:pPr algn="ctr"/>
                      <a:r>
                        <a:rPr lang="en-US" sz="2200" dirty="0" smtClean="0">
                          <a:latin typeface="+mj-lt"/>
                          <a:cs typeface="Microsoft Sans Serif" pitchFamily="34" charset="0"/>
                        </a:rPr>
                        <a:t>(LSD,</a:t>
                      </a:r>
                      <a:r>
                        <a:rPr lang="en-US" sz="2200" baseline="0" dirty="0" smtClean="0">
                          <a:latin typeface="+mj-lt"/>
                          <a:cs typeface="Microsoft Sans Serif" pitchFamily="34" charset="0"/>
                        </a:rPr>
                        <a:t> mushrooms, Mescaline)</a:t>
                      </a:r>
                      <a:endParaRPr lang="en-US" sz="2200" dirty="0">
                        <a:latin typeface="+mj-lt"/>
                        <a:cs typeface="Microsoft Sans Serif" pitchFamily="34" charset="0"/>
                      </a:endParaRPr>
                    </a:p>
                  </a:txBody>
                  <a:tcPr/>
                </a:tc>
                <a:tc>
                  <a:txBody>
                    <a:bodyPr/>
                    <a:lstStyle/>
                    <a:p>
                      <a:pPr algn="ctr"/>
                      <a:r>
                        <a:rPr lang="en-US" sz="2200" dirty="0" smtClean="0">
                          <a:latin typeface="+mj-lt"/>
                          <a:cs typeface="Microsoft Sans Serif" pitchFamily="34" charset="0"/>
                        </a:rPr>
                        <a:t>hallucinations,</a:t>
                      </a:r>
                      <a:r>
                        <a:rPr lang="en-US" sz="2200" baseline="0" dirty="0" smtClean="0">
                          <a:latin typeface="+mj-lt"/>
                          <a:cs typeface="Microsoft Sans Serif" pitchFamily="34" charset="0"/>
                        </a:rPr>
                        <a:t> altered perception</a:t>
                      </a:r>
                      <a:endParaRPr lang="en-US" sz="2200" dirty="0">
                        <a:latin typeface="+mj-lt"/>
                        <a:cs typeface="Microsoft Sans Serif" pitchFamily="34" charset="0"/>
                      </a:endParaRPr>
                    </a:p>
                  </a:txBody>
                  <a:tcPr/>
                </a:tc>
              </a:tr>
            </a:tbl>
          </a:graphicData>
        </a:graphic>
      </p:graphicFrame>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11</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27653023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6264" name="Bitmap Image" r:id="rId4" imgW="4086795" imgH="2076740" progId="PBrush">
                  <p:embed/>
                </p:oleObj>
              </mc:Choice>
              <mc:Fallback>
                <p:oleObj name="Bitmap Image" r:id="rId4" imgW="4086795" imgH="2076740"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a:xfrm>
            <a:off x="6934200" y="6464176"/>
            <a:ext cx="2133600" cy="365125"/>
          </a:xfrm>
        </p:spPr>
        <p:txBody>
          <a:bodyPr/>
          <a:lstStyle/>
          <a:p>
            <a:fld id="{30837B1F-12DC-49C9-8FDE-EB386A0200E4}" type="slidenum">
              <a:rPr lang="en-US" sz="1400" smtClean="0">
                <a:solidFill>
                  <a:schemeClr val="bg1"/>
                </a:solidFill>
              </a:rPr>
              <a:t>110</a:t>
            </a:fld>
            <a:endParaRPr lang="en-US" sz="1400" dirty="0">
              <a:solidFill>
                <a:schemeClr val="bg1"/>
              </a:solidFill>
            </a:endParaRPr>
          </a:p>
        </p:txBody>
      </p:sp>
    </p:spTree>
    <p:extLst>
      <p:ext uri="{BB962C8B-B14F-4D97-AF65-F5344CB8AC3E}">
        <p14:creationId xmlns:p14="http://schemas.microsoft.com/office/powerpoint/2010/main" val="28899748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heel(1)">
                                      <p:cBhvr>
                                        <p:cTn id="7" dur="2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533400"/>
            <a:ext cx="7772400" cy="457200"/>
          </a:xfrm>
        </p:spPr>
        <p:txBody>
          <a:bodyPr>
            <a:noAutofit/>
          </a:bodyPr>
          <a:lstStyle/>
          <a:p>
            <a:r>
              <a:rPr lang="en-US" b="1" dirty="0" smtClean="0">
                <a:effectLst>
                  <a:outerShdw blurRad="38100" dist="38100" dir="2700000" algn="tl">
                    <a:srgbClr val="000000">
                      <a:alpha val="43137"/>
                    </a:srgbClr>
                  </a:outerShdw>
                </a:effectLst>
              </a:rPr>
              <a:t>Phencyclidine</a:t>
            </a:r>
          </a:p>
        </p:txBody>
      </p:sp>
      <p:sp>
        <p:nvSpPr>
          <p:cNvPr id="107523" name="Rectangle 3"/>
          <p:cNvSpPr>
            <a:spLocks noGrp="1" noChangeArrowheads="1"/>
          </p:cNvSpPr>
          <p:nvPr>
            <p:ph type="body" idx="1"/>
          </p:nvPr>
        </p:nvSpPr>
        <p:spPr>
          <a:xfrm>
            <a:off x="685800" y="1676400"/>
            <a:ext cx="7772400" cy="4724400"/>
          </a:xfrm>
        </p:spPr>
        <p:txBody>
          <a:bodyPr>
            <a:normAutofit/>
          </a:bodyPr>
          <a:lstStyle/>
          <a:p>
            <a:pPr>
              <a:buClr>
                <a:schemeClr val="accent4">
                  <a:lumMod val="50000"/>
                </a:schemeClr>
              </a:buClr>
            </a:pPr>
            <a:r>
              <a:rPr lang="en-US" sz="3600" dirty="0" smtClean="0"/>
              <a:t>PCP, Angel Dust, Killer Weed</a:t>
            </a:r>
          </a:p>
          <a:p>
            <a:pPr>
              <a:buClr>
                <a:schemeClr val="accent4">
                  <a:lumMod val="50000"/>
                </a:schemeClr>
              </a:buClr>
            </a:pPr>
            <a:r>
              <a:rPr lang="en-US" sz="3600" dirty="0" smtClean="0">
                <a:solidFill>
                  <a:schemeClr val="tx2"/>
                </a:solidFill>
              </a:rPr>
              <a:t>Dissolved in embalming fluid (“Fry,” “Amp,” “Water, Water”)</a:t>
            </a:r>
          </a:p>
          <a:p>
            <a:pPr>
              <a:buClr>
                <a:schemeClr val="accent4">
                  <a:lumMod val="50000"/>
                </a:schemeClr>
              </a:buClr>
            </a:pPr>
            <a:r>
              <a:rPr lang="en-US" sz="3600" dirty="0" smtClean="0"/>
              <a:t>Swallowed, sniffed, smoked on joints dipped in “Fry”</a:t>
            </a:r>
          </a:p>
          <a:p>
            <a:pPr>
              <a:buClr>
                <a:schemeClr val="accent4">
                  <a:lumMod val="50000"/>
                </a:schemeClr>
              </a:buClr>
            </a:pPr>
            <a:r>
              <a:rPr lang="en-US" sz="3600" dirty="0" smtClean="0">
                <a:solidFill>
                  <a:schemeClr val="tx2"/>
                </a:solidFill>
              </a:rPr>
              <a:t>Users report out-of-body strength</a:t>
            </a:r>
          </a:p>
          <a:p>
            <a:pPr>
              <a:buClr>
                <a:schemeClr val="accent4">
                  <a:lumMod val="50000"/>
                </a:schemeClr>
              </a:buClr>
            </a:pPr>
            <a:endParaRPr lang="en-US" sz="3600" dirty="0" smtClean="0"/>
          </a:p>
        </p:txBody>
      </p:sp>
      <p:sp>
        <p:nvSpPr>
          <p:cNvPr id="4" name="TextBox 3"/>
          <p:cNvSpPr txBox="1"/>
          <p:nvPr/>
        </p:nvSpPr>
        <p:spPr>
          <a:xfrm>
            <a:off x="0" y="6550223"/>
            <a:ext cx="7086600" cy="307777"/>
          </a:xfrm>
          <a:prstGeom prst="rect">
            <a:avLst/>
          </a:prstGeom>
          <a:noFill/>
        </p:spPr>
        <p:txBody>
          <a:bodyPr wrap="square" rtlCol="0">
            <a:spAutoFit/>
          </a:bodyPr>
          <a:lstStyle/>
          <a:p>
            <a:r>
              <a:rPr lang="en-US" sz="1400" dirty="0" smtClean="0"/>
              <a:t>SOURCE: NIDA. (2009). </a:t>
            </a:r>
            <a:r>
              <a:rPr lang="en-US" sz="1400" i="1" dirty="0" smtClean="0"/>
              <a:t>NIDA Drug Facts: Hallucinogens – LSD, </a:t>
            </a:r>
            <a:r>
              <a:rPr lang="en-US" sz="1400" i="1" dirty="0"/>
              <a:t>Peyote, Psilocybin, and PCP</a:t>
            </a:r>
            <a:r>
              <a:rPr lang="en-US" sz="1400" i="1" dirty="0" smtClean="0"/>
              <a:t>.</a:t>
            </a:r>
            <a:endParaRPr lang="en-US" sz="1400" dirty="0"/>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111</a:t>
            </a:fld>
            <a:endParaRPr lang="en-US" sz="1400" dirty="0">
              <a:solidFill>
                <a:schemeClr val="tx1"/>
              </a:solidFill>
            </a:endParaRPr>
          </a:p>
        </p:txBody>
      </p:sp>
    </p:spTree>
    <p:extLst>
      <p:ext uri="{BB962C8B-B14F-4D97-AF65-F5344CB8AC3E}">
        <p14:creationId xmlns:p14="http://schemas.microsoft.com/office/powerpoint/2010/main" val="3879185578"/>
      </p:ext>
    </p:extLst>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5587" y="152400"/>
            <a:ext cx="7772400" cy="1143000"/>
          </a:xfrm>
        </p:spPr>
        <p:txBody>
          <a:bodyPr>
            <a:normAutofit fontScale="90000"/>
          </a:bodyPr>
          <a:lstStyle/>
          <a:p>
            <a:r>
              <a:rPr lang="en-US" b="1" dirty="0" smtClean="0">
                <a:effectLst>
                  <a:outerShdw blurRad="38100" dist="38100" dir="2700000" algn="tl">
                    <a:srgbClr val="000000">
                      <a:alpha val="43137"/>
                    </a:srgbClr>
                  </a:outerShdw>
                </a:effectLst>
              </a:rPr>
              <a:t>A Few Other Substances to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Throw in the Mix…</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81000" y="1676400"/>
            <a:ext cx="8426194" cy="4953000"/>
          </a:xfrm>
        </p:spPr>
        <p:txBody>
          <a:bodyPr>
            <a:noAutofit/>
          </a:bodyPr>
          <a:lstStyle/>
          <a:p>
            <a:pPr>
              <a:spcBef>
                <a:spcPts val="600"/>
              </a:spcBef>
              <a:buClr>
                <a:schemeClr val="accent4">
                  <a:lumMod val="50000"/>
                </a:schemeClr>
              </a:buClr>
            </a:pPr>
            <a:r>
              <a:rPr lang="en-US" sz="4000" dirty="0" smtClean="0">
                <a:solidFill>
                  <a:schemeClr val="tx2"/>
                </a:solidFill>
              </a:rPr>
              <a:t>Kratom </a:t>
            </a:r>
            <a:r>
              <a:rPr lang="en-US" sz="4000" dirty="0" smtClean="0"/>
              <a:t>– opioid-like effects</a:t>
            </a:r>
          </a:p>
          <a:p>
            <a:pPr>
              <a:spcBef>
                <a:spcPts val="600"/>
              </a:spcBef>
              <a:buClr>
                <a:schemeClr val="accent4">
                  <a:lumMod val="50000"/>
                </a:schemeClr>
              </a:buClr>
            </a:pPr>
            <a:r>
              <a:rPr lang="en-US" sz="4000" dirty="0">
                <a:solidFill>
                  <a:schemeClr val="tx2"/>
                </a:solidFill>
              </a:rPr>
              <a:t>Krokodil</a:t>
            </a:r>
            <a:r>
              <a:rPr lang="en-US" sz="4000" dirty="0"/>
              <a:t> – </a:t>
            </a:r>
            <a:r>
              <a:rPr lang="en-US" sz="4000" dirty="0" smtClean="0"/>
              <a:t>cheap heroin replacement</a:t>
            </a:r>
            <a:endParaRPr lang="en-US" sz="4000" dirty="0"/>
          </a:p>
          <a:p>
            <a:pPr>
              <a:spcBef>
                <a:spcPts val="600"/>
              </a:spcBef>
              <a:buClr>
                <a:schemeClr val="accent4">
                  <a:lumMod val="50000"/>
                </a:schemeClr>
              </a:buClr>
            </a:pPr>
            <a:r>
              <a:rPr lang="en-US" sz="4000" dirty="0" smtClean="0">
                <a:solidFill>
                  <a:schemeClr val="tx2"/>
                </a:solidFill>
              </a:rPr>
              <a:t>Salvia divinorum </a:t>
            </a:r>
            <a:r>
              <a:rPr lang="en-US" sz="4000" i="1" dirty="0" smtClean="0"/>
              <a:t>–</a:t>
            </a:r>
            <a:r>
              <a:rPr lang="en-US" sz="4000" dirty="0" smtClean="0"/>
              <a:t> hallucinogenic effects</a:t>
            </a:r>
            <a:endParaRPr lang="en-US" sz="4000" i="1" dirty="0" smtClean="0"/>
          </a:p>
          <a:p>
            <a:pPr>
              <a:spcBef>
                <a:spcPts val="600"/>
              </a:spcBef>
              <a:buClr>
                <a:schemeClr val="accent4">
                  <a:lumMod val="50000"/>
                </a:schemeClr>
              </a:buClr>
            </a:pPr>
            <a:r>
              <a:rPr lang="en-US" sz="4000" dirty="0" smtClean="0">
                <a:solidFill>
                  <a:schemeClr val="tx2"/>
                </a:solidFill>
              </a:rPr>
              <a:t>Methoxetamine</a:t>
            </a:r>
            <a:r>
              <a:rPr lang="en-US" sz="4000" dirty="0" smtClean="0"/>
              <a:t> – “legal ketamine”</a:t>
            </a:r>
          </a:p>
          <a:p>
            <a:pPr>
              <a:spcBef>
                <a:spcPts val="600"/>
              </a:spcBef>
              <a:buClr>
                <a:schemeClr val="accent4">
                  <a:lumMod val="50000"/>
                </a:schemeClr>
              </a:buClr>
            </a:pPr>
            <a:r>
              <a:rPr lang="en-US" sz="4000" dirty="0">
                <a:solidFill>
                  <a:schemeClr val="tx2"/>
                </a:solidFill>
              </a:rPr>
              <a:t>Benzo Fury </a:t>
            </a:r>
            <a:r>
              <a:rPr lang="en-US" sz="4000" dirty="0" smtClean="0"/>
              <a:t>(5-APB) – stimulant and hallucinogenic effects</a:t>
            </a:r>
          </a:p>
        </p:txBody>
      </p:sp>
      <p:sp>
        <p:nvSpPr>
          <p:cNvPr id="7" name="TextBox 6"/>
          <p:cNvSpPr txBox="1"/>
          <p:nvPr/>
        </p:nvSpPr>
        <p:spPr>
          <a:xfrm>
            <a:off x="76200" y="6550223"/>
            <a:ext cx="6004914" cy="307777"/>
          </a:xfrm>
          <a:prstGeom prst="rect">
            <a:avLst/>
          </a:prstGeom>
          <a:noFill/>
        </p:spPr>
        <p:txBody>
          <a:bodyPr wrap="none" rtlCol="0">
            <a:spAutoFit/>
          </a:bodyPr>
          <a:lstStyle/>
          <a:p>
            <a:r>
              <a:rPr lang="en-US" sz="1400" u="none" dirty="0" smtClean="0"/>
              <a:t>SOURCE: Rosenbaum et al. (2012). </a:t>
            </a:r>
            <a:r>
              <a:rPr lang="en-US" sz="1400" i="1" u="none" dirty="0" smtClean="0"/>
              <a:t>Journal of Medical Toxicology, 8</a:t>
            </a:r>
            <a:r>
              <a:rPr lang="en-US" sz="1400" u="none" dirty="0" smtClean="0"/>
              <a:t>(1), 15-32</a:t>
            </a:r>
            <a:r>
              <a:rPr lang="en-US" sz="1400" i="1" dirty="0" smtClean="0"/>
              <a:t>.</a:t>
            </a:r>
            <a:endParaRPr lang="en-US" sz="1400" u="none" dirty="0"/>
          </a:p>
        </p:txBody>
      </p:sp>
      <p:sp>
        <p:nvSpPr>
          <p:cNvPr id="2" name="Slide Number Placeholder 1"/>
          <p:cNvSpPr>
            <a:spLocks noGrp="1"/>
          </p:cNvSpPr>
          <p:nvPr>
            <p:ph type="sldNum" sz="quarter" idx="12"/>
          </p:nvPr>
        </p:nvSpPr>
        <p:spPr>
          <a:xfrm>
            <a:off x="7010400" y="6521548"/>
            <a:ext cx="2133600" cy="365125"/>
          </a:xfrm>
        </p:spPr>
        <p:txBody>
          <a:bodyPr/>
          <a:lstStyle/>
          <a:p>
            <a:fld id="{30837B1F-12DC-49C9-8FDE-EB386A0200E4}" type="slidenum">
              <a:rPr lang="en-US" sz="1400" smtClean="0">
                <a:solidFill>
                  <a:schemeClr val="tx1"/>
                </a:solidFill>
              </a:rPr>
              <a:t>112</a:t>
            </a:fld>
            <a:endParaRPr lang="en-US" sz="1400" dirty="0">
              <a:solidFill>
                <a:schemeClr val="tx1"/>
              </a:solidFill>
            </a:endParaRPr>
          </a:p>
        </p:txBody>
      </p:sp>
    </p:spTree>
    <p:extLst>
      <p:ext uri="{BB962C8B-B14F-4D97-AF65-F5344CB8AC3E}">
        <p14:creationId xmlns:p14="http://schemas.microsoft.com/office/powerpoint/2010/main" val="2715689639"/>
      </p:ext>
    </p:extLst>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Kratom</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950023"/>
          </a:xfrm>
        </p:spPr>
        <p:txBody>
          <a:bodyPr>
            <a:normAutofit fontScale="92500" lnSpcReduction="20000"/>
          </a:bodyPr>
          <a:lstStyle/>
          <a:p>
            <a:r>
              <a:rPr lang="en-US" dirty="0" smtClean="0"/>
              <a:t>Structurally similar to some hallucinogens but </a:t>
            </a:r>
            <a:r>
              <a:rPr lang="en-US" dirty="0" smtClean="0">
                <a:solidFill>
                  <a:schemeClr val="tx2"/>
                </a:solidFill>
              </a:rPr>
              <a:t>no hallucinogenic activity or effects</a:t>
            </a:r>
          </a:p>
          <a:p>
            <a:r>
              <a:rPr lang="en-US" dirty="0" smtClean="0"/>
              <a:t>Acts on </a:t>
            </a:r>
            <a:r>
              <a:rPr lang="en-US" dirty="0" smtClean="0">
                <a:solidFill>
                  <a:schemeClr val="tx2"/>
                </a:solidFill>
              </a:rPr>
              <a:t>opioid receptors</a:t>
            </a:r>
          </a:p>
          <a:p>
            <a:r>
              <a:rPr lang="en-US" dirty="0" smtClean="0"/>
              <a:t>Not scheduled in U.S.</a:t>
            </a:r>
            <a:endParaRPr lang="en-US" dirty="0"/>
          </a:p>
          <a:p>
            <a:r>
              <a:rPr lang="en-US" dirty="0"/>
              <a:t>Seems to be a </a:t>
            </a:r>
            <a:r>
              <a:rPr lang="en-US" dirty="0">
                <a:solidFill>
                  <a:schemeClr val="tx2"/>
                </a:solidFill>
              </a:rPr>
              <a:t>stimulant in lower </a:t>
            </a:r>
            <a:r>
              <a:rPr lang="en-US" dirty="0" smtClean="0">
                <a:solidFill>
                  <a:schemeClr val="tx2"/>
                </a:solidFill>
              </a:rPr>
              <a:t>doses</a:t>
            </a:r>
          </a:p>
          <a:p>
            <a:pPr lvl="1"/>
            <a:r>
              <a:rPr lang="en-US" dirty="0" smtClean="0"/>
              <a:t>Mitragynine </a:t>
            </a:r>
          </a:p>
          <a:p>
            <a:r>
              <a:rPr lang="en-US" dirty="0" smtClean="0"/>
              <a:t>Seems to be a </a:t>
            </a:r>
            <a:r>
              <a:rPr lang="en-US" dirty="0" smtClean="0">
                <a:solidFill>
                  <a:schemeClr val="tx2"/>
                </a:solidFill>
              </a:rPr>
              <a:t>sedative at higher doses</a:t>
            </a:r>
          </a:p>
          <a:p>
            <a:pPr lvl="1"/>
            <a:r>
              <a:rPr lang="en-US" dirty="0" smtClean="0"/>
              <a:t>7 </a:t>
            </a:r>
            <a:r>
              <a:rPr lang="en-US" dirty="0"/>
              <a:t>hydroxymitragynine </a:t>
            </a:r>
          </a:p>
          <a:p>
            <a:r>
              <a:rPr lang="en-US" dirty="0" smtClean="0"/>
              <a:t>Often </a:t>
            </a:r>
            <a:r>
              <a:rPr lang="en-US" dirty="0"/>
              <a:t>produces a </a:t>
            </a:r>
            <a:r>
              <a:rPr lang="en-US" dirty="0">
                <a:solidFill>
                  <a:schemeClr val="tx2"/>
                </a:solidFill>
              </a:rPr>
              <a:t>mixed effect </a:t>
            </a:r>
          </a:p>
          <a:p>
            <a:r>
              <a:rPr lang="en-US" dirty="0" smtClean="0"/>
              <a:t>Onset of effects within 5 to </a:t>
            </a:r>
            <a:r>
              <a:rPr lang="en-US" dirty="0"/>
              <a:t>10 </a:t>
            </a:r>
            <a:r>
              <a:rPr lang="en-US" dirty="0" smtClean="0"/>
              <a:t>minutes of ingestion;  </a:t>
            </a:r>
            <a:r>
              <a:rPr lang="en-US" dirty="0" smtClean="0">
                <a:solidFill>
                  <a:schemeClr val="tx2"/>
                </a:solidFill>
              </a:rPr>
              <a:t>effects last for several hours</a:t>
            </a:r>
            <a:endParaRPr lang="en-US" dirty="0">
              <a:solidFill>
                <a:schemeClr val="tx2"/>
              </a:solidFill>
            </a:endParaRPr>
          </a:p>
          <a:p>
            <a:endParaRPr lang="en-US" dirty="0"/>
          </a:p>
        </p:txBody>
      </p:sp>
      <p:sp>
        <p:nvSpPr>
          <p:cNvPr id="7" name="Rectangle 6"/>
          <p:cNvSpPr/>
          <p:nvPr/>
        </p:nvSpPr>
        <p:spPr>
          <a:xfrm>
            <a:off x="0" y="6550223"/>
            <a:ext cx="8839200" cy="523220"/>
          </a:xfrm>
          <a:prstGeom prst="rect">
            <a:avLst/>
          </a:prstGeom>
        </p:spPr>
        <p:txBody>
          <a:bodyPr wrap="square">
            <a:spAutoFit/>
          </a:bodyPr>
          <a:lstStyle/>
          <a:p>
            <a:r>
              <a:rPr lang="en-US" sz="1400" dirty="0"/>
              <a:t>SOURCE</a:t>
            </a:r>
            <a:r>
              <a:rPr lang="en-US" sz="1400" dirty="0" smtClean="0"/>
              <a:t>: Ken </a:t>
            </a:r>
            <a:r>
              <a:rPr lang="en-US" sz="1400" dirty="0"/>
              <a:t>Dickenson, MS, RPh, Hon DSc, July </a:t>
            </a:r>
            <a:r>
              <a:rPr lang="en-US" sz="1400" dirty="0" smtClean="0"/>
              <a:t>2013 (Emerging Drug Trends 2013: Beyond Synthetics and Bath Salts).</a:t>
            </a:r>
            <a:endParaRPr lang="en-US" sz="1400" dirty="0"/>
          </a:p>
          <a:p>
            <a:endParaRPr lang="en-US" sz="1400" dirty="0"/>
          </a:p>
        </p:txBody>
      </p:sp>
      <p:sp>
        <p:nvSpPr>
          <p:cNvPr id="8" name="Slide Number Placeholder 1"/>
          <p:cNvSpPr>
            <a:spLocks noGrp="1"/>
          </p:cNvSpPr>
          <p:nvPr>
            <p:ph type="sldNum" sz="quarter" idx="12"/>
          </p:nvPr>
        </p:nvSpPr>
        <p:spPr>
          <a:xfrm>
            <a:off x="7010400" y="6521548"/>
            <a:ext cx="2133600" cy="365125"/>
          </a:xfrm>
        </p:spPr>
        <p:txBody>
          <a:bodyPr/>
          <a:lstStyle/>
          <a:p>
            <a:fld id="{30837B1F-12DC-49C9-8FDE-EB386A0200E4}" type="slidenum">
              <a:rPr lang="en-US" sz="1400" smtClean="0">
                <a:solidFill>
                  <a:schemeClr val="tx1"/>
                </a:solidFill>
              </a:rPr>
              <a:t>113</a:t>
            </a:fld>
            <a:endParaRPr lang="en-US" sz="1400" dirty="0">
              <a:solidFill>
                <a:schemeClr val="tx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2133600"/>
            <a:ext cx="1955800" cy="1466850"/>
          </a:xfrm>
          <a:prstGeom prst="rect">
            <a:avLst/>
          </a:prstGeom>
          <a:ln w="38100">
            <a:solidFill>
              <a:srgbClr val="00B0F0"/>
            </a:solid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3733800"/>
            <a:ext cx="1600200" cy="1600200"/>
          </a:xfrm>
          <a:prstGeom prst="rect">
            <a:avLst/>
          </a:prstGeom>
          <a:ln w="38100">
            <a:solidFill>
              <a:srgbClr val="00B0F0"/>
            </a:solidFill>
          </a:ln>
        </p:spPr>
      </p:pic>
    </p:spTree>
    <p:extLst>
      <p:ext uri="{BB962C8B-B14F-4D97-AF65-F5344CB8AC3E}">
        <p14:creationId xmlns:p14="http://schemas.microsoft.com/office/powerpoint/2010/main" val="96379288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Krokodil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950023"/>
          </a:xfrm>
        </p:spPr>
        <p:txBody>
          <a:bodyPr>
            <a:normAutofit fontScale="92500" lnSpcReduction="20000"/>
          </a:bodyPr>
          <a:lstStyle/>
          <a:p>
            <a:r>
              <a:rPr lang="en-US" dirty="0" smtClean="0"/>
              <a:t>Russian cheap </a:t>
            </a:r>
            <a:r>
              <a:rPr lang="en-US" dirty="0" smtClean="0">
                <a:solidFill>
                  <a:schemeClr val="tx2"/>
                </a:solidFill>
              </a:rPr>
              <a:t>replacement drug for heroin </a:t>
            </a:r>
            <a:r>
              <a:rPr lang="en-US" dirty="0" smtClean="0"/>
              <a:t>made from cooking down desomorphine with gasoline, paint thinner, alcohol, iodine, red phosphorous (match heads), etc.</a:t>
            </a:r>
          </a:p>
          <a:p>
            <a:r>
              <a:rPr lang="en-US" dirty="0" smtClean="0"/>
              <a:t>In Russia, lack of clean needles and methadone, high cost of heroin, poverty, high numbers of HIV+ individuals, etc.</a:t>
            </a:r>
          </a:p>
          <a:p>
            <a:r>
              <a:rPr lang="en-US" dirty="0"/>
              <a:t>No confirmed cases of </a:t>
            </a:r>
            <a:r>
              <a:rPr lang="en-US" dirty="0" smtClean="0"/>
              <a:t>desomorphine </a:t>
            </a:r>
            <a:r>
              <a:rPr lang="en-US" dirty="0"/>
              <a:t>in the U.S. since 2 were identified in 2004.</a:t>
            </a:r>
            <a:endParaRPr lang="en-US" dirty="0">
              <a:solidFill>
                <a:schemeClr val="tx2"/>
              </a:solidFill>
            </a:endParaRPr>
          </a:p>
          <a:p>
            <a:r>
              <a:rPr lang="en-US" dirty="0" smtClean="0"/>
              <a:t>Injuries that look like krokodil can be due to shared dirty needles, </a:t>
            </a:r>
            <a:r>
              <a:rPr lang="en-US" dirty="0" smtClean="0">
                <a:solidFill>
                  <a:schemeClr val="tx2"/>
                </a:solidFill>
              </a:rPr>
              <a:t>bacteria, toxic adulterants, gangrene, staph infection, MRSA.</a:t>
            </a:r>
          </a:p>
        </p:txBody>
      </p:sp>
      <p:sp>
        <p:nvSpPr>
          <p:cNvPr id="8" name="Slide Number Placeholder 1"/>
          <p:cNvSpPr>
            <a:spLocks noGrp="1"/>
          </p:cNvSpPr>
          <p:nvPr>
            <p:ph type="sldNum" sz="quarter" idx="12"/>
          </p:nvPr>
        </p:nvSpPr>
        <p:spPr>
          <a:xfrm>
            <a:off x="7010400" y="6521548"/>
            <a:ext cx="2133600" cy="365125"/>
          </a:xfrm>
        </p:spPr>
        <p:txBody>
          <a:bodyPr/>
          <a:lstStyle/>
          <a:p>
            <a:fld id="{30837B1F-12DC-49C9-8FDE-EB386A0200E4}" type="slidenum">
              <a:rPr lang="en-US" sz="1400" smtClean="0">
                <a:solidFill>
                  <a:schemeClr val="tx1"/>
                </a:solidFill>
              </a:rPr>
              <a:t>114</a:t>
            </a:fld>
            <a:endParaRPr lang="en-US" sz="1400" dirty="0">
              <a:solidFill>
                <a:schemeClr val="tx1"/>
              </a:solidFill>
            </a:endParaRPr>
          </a:p>
        </p:txBody>
      </p:sp>
    </p:spTree>
    <p:extLst>
      <p:ext uri="{BB962C8B-B14F-4D97-AF65-F5344CB8AC3E}">
        <p14:creationId xmlns:p14="http://schemas.microsoft.com/office/powerpoint/2010/main" val="285045078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Benzo Fury</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86500" y="38100"/>
            <a:ext cx="2857500" cy="2857500"/>
          </a:xfrm>
        </p:spPr>
      </p:pic>
      <p:sp>
        <p:nvSpPr>
          <p:cNvPr id="7" name="TextBox 6"/>
          <p:cNvSpPr txBox="1"/>
          <p:nvPr/>
        </p:nvSpPr>
        <p:spPr>
          <a:xfrm>
            <a:off x="457200" y="1447800"/>
            <a:ext cx="7315200" cy="4401205"/>
          </a:xfrm>
          <a:prstGeom prst="rect">
            <a:avLst/>
          </a:prstGeom>
          <a:noFill/>
        </p:spPr>
        <p:txBody>
          <a:bodyPr wrap="square" rtlCol="0">
            <a:spAutoFit/>
          </a:bodyPr>
          <a:lstStyle/>
          <a:p>
            <a:pPr marL="285750" indent="-285750">
              <a:buFont typeface="Arial" pitchFamily="34" charset="0"/>
              <a:buChar char="•"/>
            </a:pPr>
            <a:r>
              <a:rPr lang="en-US" sz="2800" dirty="0" smtClean="0"/>
              <a:t>Active ingredient is </a:t>
            </a:r>
            <a:r>
              <a:rPr lang="en-US" sz="2800" dirty="0" smtClean="0">
                <a:solidFill>
                  <a:schemeClr val="tx2"/>
                </a:solidFill>
              </a:rPr>
              <a:t>5-APB</a:t>
            </a:r>
          </a:p>
          <a:p>
            <a:pPr marL="285750" indent="-285750">
              <a:buFont typeface="Arial" pitchFamily="34" charset="0"/>
              <a:buChar char="•"/>
            </a:pPr>
            <a:r>
              <a:rPr lang="en-US" sz="2800" dirty="0" smtClean="0"/>
              <a:t>Stimulant and hallucinogenic properties</a:t>
            </a:r>
          </a:p>
          <a:p>
            <a:pPr marL="285750" indent="-285750">
              <a:buFont typeface="Arial" pitchFamily="34" charset="0"/>
              <a:buChar char="•"/>
            </a:pPr>
            <a:r>
              <a:rPr lang="en-US" sz="2800" dirty="0" smtClean="0"/>
              <a:t>Fairly </a:t>
            </a:r>
            <a:r>
              <a:rPr lang="en-US" sz="2800" dirty="0"/>
              <a:t>easy to buy via the Internet, at music </a:t>
            </a:r>
            <a:r>
              <a:rPr lang="en-US" sz="2800" dirty="0" smtClean="0"/>
              <a:t>festivals, </a:t>
            </a:r>
            <a:r>
              <a:rPr lang="en-US" sz="2800" dirty="0"/>
              <a:t>and in clubs - priced at around </a:t>
            </a:r>
            <a:r>
              <a:rPr lang="en-US" sz="2800" dirty="0" smtClean="0"/>
              <a:t>$15 per pill.</a:t>
            </a:r>
          </a:p>
          <a:p>
            <a:pPr marL="285750" indent="-285750">
              <a:buFont typeface="Arial" pitchFamily="34" charset="0"/>
              <a:buChar char="•"/>
            </a:pPr>
            <a:r>
              <a:rPr lang="en-US" sz="2800" dirty="0" smtClean="0"/>
              <a:t>User-reported effects include:</a:t>
            </a:r>
          </a:p>
          <a:p>
            <a:pPr marL="914400" lvl="1" indent="-457200">
              <a:buFont typeface="Times New Roman" pitchFamily="18" charset="0"/>
              <a:buChar char="–"/>
            </a:pPr>
            <a:r>
              <a:rPr lang="en-US" sz="2800" dirty="0" smtClean="0">
                <a:solidFill>
                  <a:schemeClr val="tx2"/>
                </a:solidFill>
              </a:rPr>
              <a:t>Increased happiness, euphoria, extreme mood lift, increased self-acceptance, increased intimacy, closed-eye hallucinations, increased sexual interest</a:t>
            </a:r>
          </a:p>
        </p:txBody>
      </p:sp>
      <p:sp>
        <p:nvSpPr>
          <p:cNvPr id="8" name="Rectangle 7"/>
          <p:cNvSpPr/>
          <p:nvPr/>
        </p:nvSpPr>
        <p:spPr>
          <a:xfrm>
            <a:off x="0" y="6550223"/>
            <a:ext cx="8839200" cy="523220"/>
          </a:xfrm>
          <a:prstGeom prst="rect">
            <a:avLst/>
          </a:prstGeom>
        </p:spPr>
        <p:txBody>
          <a:bodyPr wrap="square">
            <a:spAutoFit/>
          </a:bodyPr>
          <a:lstStyle/>
          <a:p>
            <a:r>
              <a:rPr lang="en-US" sz="1400" dirty="0"/>
              <a:t>SOURCE</a:t>
            </a:r>
            <a:r>
              <a:rPr lang="en-US" sz="1400" dirty="0" smtClean="0"/>
              <a:t>: Ken </a:t>
            </a:r>
            <a:r>
              <a:rPr lang="en-US" sz="1400" dirty="0"/>
              <a:t>Dickenson, MS, RPh, Hon DSc, July </a:t>
            </a:r>
            <a:r>
              <a:rPr lang="en-US" sz="1400" dirty="0" smtClean="0"/>
              <a:t>2013 (Emerging Drug Trends 2013: Beyond Synthetics and Bath Salts).</a:t>
            </a:r>
            <a:endParaRPr lang="en-US" sz="1400" dirty="0"/>
          </a:p>
          <a:p>
            <a:endParaRPr lang="en-US" sz="1400" dirty="0"/>
          </a:p>
        </p:txBody>
      </p:sp>
      <p:sp>
        <p:nvSpPr>
          <p:cNvPr id="9"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115</a:t>
            </a:fld>
            <a:endParaRPr lang="en-US" sz="1400" dirty="0">
              <a:solidFill>
                <a:schemeClr val="tx1"/>
              </a:solidFill>
            </a:endParaRPr>
          </a:p>
        </p:txBody>
      </p:sp>
    </p:spTree>
    <p:extLst>
      <p:ext uri="{BB962C8B-B14F-4D97-AF65-F5344CB8AC3E}">
        <p14:creationId xmlns:p14="http://schemas.microsoft.com/office/powerpoint/2010/main" val="233497350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381000"/>
            <a:ext cx="7772400" cy="762000"/>
          </a:xfrm>
        </p:spPr>
        <p:txBody>
          <a:bodyPr/>
          <a:lstStyle/>
          <a:p>
            <a:r>
              <a:rPr lang="en-US" b="1" dirty="0" smtClean="0">
                <a:effectLst>
                  <a:outerShdw blurRad="38100" dist="38100" dir="2700000" algn="tl">
                    <a:srgbClr val="000000">
                      <a:alpha val="43137"/>
                    </a:srgbClr>
                  </a:outerShdw>
                </a:effectLst>
              </a:rPr>
              <a:t>“Syrup” in Texas</a:t>
            </a:r>
          </a:p>
        </p:txBody>
      </p:sp>
      <p:sp>
        <p:nvSpPr>
          <p:cNvPr id="92163" name="Rectangle 3"/>
          <p:cNvSpPr>
            <a:spLocks noGrp="1" noChangeArrowheads="1"/>
          </p:cNvSpPr>
          <p:nvPr>
            <p:ph type="body" idx="1"/>
          </p:nvPr>
        </p:nvSpPr>
        <p:spPr>
          <a:xfrm>
            <a:off x="304800" y="1447800"/>
            <a:ext cx="7772400" cy="4724400"/>
          </a:xfrm>
        </p:spPr>
        <p:txBody>
          <a:bodyPr>
            <a:noAutofit/>
          </a:bodyPr>
          <a:lstStyle/>
          <a:p>
            <a:pPr lvl="1">
              <a:buFont typeface="Wingdings" pitchFamily="2" charset="2"/>
              <a:buChar char="§"/>
            </a:pPr>
            <a:r>
              <a:rPr lang="en-US" sz="3200" dirty="0" smtClean="0"/>
              <a:t>Codeine cough syrup continues to be abused.</a:t>
            </a:r>
          </a:p>
          <a:p>
            <a:pPr lvl="1">
              <a:buFont typeface="Wingdings" pitchFamily="2" charset="2"/>
              <a:buChar char="§"/>
            </a:pPr>
            <a:r>
              <a:rPr lang="en-US" sz="3200" dirty="0" smtClean="0">
                <a:solidFill>
                  <a:schemeClr val="tx2"/>
                </a:solidFill>
              </a:rPr>
              <a:t>Cut with Karo syrup, jolly ranchers, and soft drink.</a:t>
            </a:r>
            <a:endParaRPr lang="en-US" sz="3200" dirty="0" smtClean="0"/>
          </a:p>
          <a:p>
            <a:pPr lvl="1">
              <a:buFont typeface="Wingdings" pitchFamily="2" charset="2"/>
              <a:buChar char="§"/>
            </a:pPr>
            <a:r>
              <a:rPr lang="en-US" sz="3200" dirty="0" smtClean="0"/>
              <a:t>Hip-Hop/Rap music on syrup continues to drive this phenomenon.</a:t>
            </a:r>
          </a:p>
          <a:p>
            <a:pPr lvl="1">
              <a:buFont typeface="Wingdings" pitchFamily="2" charset="2"/>
              <a:buChar char="§"/>
            </a:pPr>
            <a:r>
              <a:rPr lang="en-US" sz="3200" dirty="0" smtClean="0">
                <a:solidFill>
                  <a:schemeClr val="tx2"/>
                </a:solidFill>
              </a:rPr>
              <a:t>Also available as a non-alcoholic soft drink pre-packaged to introduce to youth or ready to add the syrup.</a:t>
            </a:r>
          </a:p>
          <a:p>
            <a:pPr lvl="1">
              <a:buFontTx/>
              <a:buNone/>
            </a:pPr>
            <a:r>
              <a:rPr lang="en-US" sz="3200" dirty="0" smtClean="0"/>
              <a:t/>
            </a:r>
            <a:br>
              <a:rPr lang="en-US" sz="3200" dirty="0" smtClean="0"/>
            </a:br>
            <a:endParaRPr lang="en-US" sz="3200" dirty="0" smtClean="0"/>
          </a:p>
        </p:txBody>
      </p:sp>
      <p:sp>
        <p:nvSpPr>
          <p:cNvPr id="5"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116</a:t>
            </a:fld>
            <a:endParaRPr lang="en-US" sz="1400" dirty="0">
              <a:solidFill>
                <a:schemeClr val="tx1"/>
              </a:solidFill>
            </a:endParaRPr>
          </a:p>
        </p:txBody>
      </p:sp>
    </p:spTree>
    <p:extLst>
      <p:ext uri="{BB962C8B-B14F-4D97-AF65-F5344CB8AC3E}">
        <p14:creationId xmlns:p14="http://schemas.microsoft.com/office/powerpoint/2010/main" val="4073193049"/>
      </p:ext>
    </p:extLst>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923" y="381000"/>
            <a:ext cx="7772400" cy="1143000"/>
          </a:xfrm>
        </p:spPr>
        <p:txBody>
          <a:bodyPr>
            <a:noAutofit/>
          </a:bodyPr>
          <a:lstStyle/>
          <a:p>
            <a:r>
              <a:rPr lang="en-US" b="1" dirty="0" smtClean="0">
                <a:effectLst>
                  <a:outerShdw blurRad="38100" dist="38100" dir="2700000" algn="tl">
                    <a:srgbClr val="000000">
                      <a:alpha val="43137"/>
                    </a:srgbClr>
                  </a:outerShdw>
                </a:effectLst>
              </a:rPr>
              <a:t>New “Relaxation” Drinks: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Drank and </a:t>
            </a:r>
            <a:r>
              <a:rPr lang="en-US" b="1" i="1" dirty="0" smtClean="0">
                <a:effectLst>
                  <a:outerShdw blurRad="38100" dist="38100" dir="2700000" algn="tl">
                    <a:srgbClr val="000000">
                      <a:alpha val="43137"/>
                    </a:srgbClr>
                  </a:outerShdw>
                </a:effectLst>
              </a:rPr>
              <a:t>Lean</a:t>
            </a:r>
            <a:endParaRPr lang="en-US" b="1" i="1" dirty="0">
              <a:effectLst>
                <a:outerShdw blurRad="38100" dist="38100" dir="2700000" algn="tl">
                  <a:srgbClr val="000000">
                    <a:alpha val="43137"/>
                  </a:srgbClr>
                </a:outerShdw>
              </a:effectLst>
            </a:endParaRPr>
          </a:p>
        </p:txBody>
      </p:sp>
      <p:sp>
        <p:nvSpPr>
          <p:cNvPr id="5" name="Rectangle 4"/>
          <p:cNvSpPr/>
          <p:nvPr/>
        </p:nvSpPr>
        <p:spPr>
          <a:xfrm>
            <a:off x="381000" y="1524000"/>
            <a:ext cx="1841500" cy="4893647"/>
          </a:xfrm>
          <a:prstGeom prst="rect">
            <a:avLst/>
          </a:prstGeom>
        </p:spPr>
        <p:txBody>
          <a:bodyPr wrap="square">
            <a:spAutoFit/>
          </a:bodyPr>
          <a:lstStyle/>
          <a:p>
            <a:pPr>
              <a:defRPr/>
            </a:pPr>
            <a:r>
              <a:rPr lang="en-US" sz="2400" i="1" u="none" dirty="0" smtClean="0"/>
              <a:t>Valerian Roots</a:t>
            </a:r>
          </a:p>
          <a:p>
            <a:pPr>
              <a:defRPr/>
            </a:pPr>
            <a:endParaRPr lang="en-US" sz="2400" i="1" u="none" dirty="0" smtClean="0"/>
          </a:p>
          <a:p>
            <a:pPr>
              <a:defRPr/>
            </a:pPr>
            <a:r>
              <a:rPr lang="en-US" sz="2400" i="1" u="none" dirty="0" smtClean="0">
                <a:solidFill>
                  <a:schemeClr val="tx2"/>
                </a:solidFill>
              </a:rPr>
              <a:t>Melatonin</a:t>
            </a:r>
          </a:p>
          <a:p>
            <a:pPr>
              <a:defRPr/>
            </a:pPr>
            <a:endParaRPr lang="en-US" sz="2400" i="1" u="none" dirty="0" smtClean="0"/>
          </a:p>
          <a:p>
            <a:pPr>
              <a:defRPr/>
            </a:pPr>
            <a:r>
              <a:rPr lang="en-US" sz="2400" i="1" u="none" dirty="0" smtClean="0"/>
              <a:t>Rose Hips</a:t>
            </a:r>
          </a:p>
          <a:p>
            <a:pPr>
              <a:defRPr/>
            </a:pPr>
            <a:endParaRPr lang="en-US" sz="2400" i="1" u="none" dirty="0" smtClean="0"/>
          </a:p>
          <a:p>
            <a:pPr>
              <a:defRPr/>
            </a:pPr>
            <a:r>
              <a:rPr lang="en-US" sz="2400" i="1" u="none" dirty="0" smtClean="0">
                <a:solidFill>
                  <a:schemeClr val="tx2"/>
                </a:solidFill>
              </a:rPr>
              <a:t>“Slow Your Roll”</a:t>
            </a:r>
          </a:p>
          <a:p>
            <a:pPr>
              <a:defRPr/>
            </a:pPr>
            <a:endParaRPr lang="en-US" sz="2400" i="1" u="none" dirty="0" smtClean="0"/>
          </a:p>
          <a:p>
            <a:pPr>
              <a:defRPr/>
            </a:pPr>
            <a:r>
              <a:rPr lang="en-US" sz="2400" i="1" u="none" dirty="0" smtClean="0"/>
              <a:t>“Slow Motion Potion”</a:t>
            </a:r>
            <a:endParaRPr lang="en-US" sz="2400" i="1" u="none" dirty="0"/>
          </a:p>
        </p:txBody>
      </p:sp>
      <p:pic>
        <p:nvPicPr>
          <p:cNvPr id="3048451" name="Picture 3" descr="C:\Users\jcmaxwel\Documents\Pictures\BlackBerry\IMG00181-20100512-1711.jpg"/>
          <p:cNvPicPr>
            <a:picLocks noChangeAspect="1" noChangeArrowheads="1"/>
          </p:cNvPicPr>
          <p:nvPr/>
        </p:nvPicPr>
        <p:blipFill>
          <a:blip r:embed="rId3" cstate="print"/>
          <a:srcRect/>
          <a:stretch>
            <a:fillRect/>
          </a:stretch>
        </p:blipFill>
        <p:spPr bwMode="auto">
          <a:xfrm>
            <a:off x="2628900" y="2111374"/>
            <a:ext cx="5600700" cy="4200525"/>
          </a:xfrm>
          <a:prstGeom prst="rect">
            <a:avLst/>
          </a:prstGeom>
          <a:noFill/>
          <a:ln w="38100">
            <a:solidFill>
              <a:srgbClr val="00B0F0"/>
            </a:solidFill>
          </a:ln>
        </p:spPr>
      </p:pic>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117</a:t>
            </a:fld>
            <a:endParaRPr lang="en-US" sz="1400" dirty="0">
              <a:solidFill>
                <a:schemeClr val="tx1"/>
              </a:solidFill>
            </a:endParaRPr>
          </a:p>
        </p:txBody>
      </p:sp>
    </p:spTree>
    <p:extLst>
      <p:ext uri="{BB962C8B-B14F-4D97-AF65-F5344CB8AC3E}">
        <p14:creationId xmlns:p14="http://schemas.microsoft.com/office/powerpoint/2010/main" val="2191128551"/>
      </p:ext>
    </p:extLst>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1143000"/>
          </a:xfrm>
        </p:spPr>
        <p:txBody>
          <a:bodyPr>
            <a:noAutofit/>
          </a:bodyPr>
          <a:lstStyle/>
          <a:p>
            <a:pPr algn="ctr"/>
            <a:r>
              <a:rPr lang="en-US" b="1" dirty="0" smtClean="0">
                <a:solidFill>
                  <a:schemeClr val="tx1"/>
                </a:solidFill>
                <a:effectLst>
                  <a:outerShdw blurRad="38100" dist="38100" dir="2700000" algn="tl">
                    <a:srgbClr val="000000">
                      <a:alpha val="43137"/>
                    </a:srgbClr>
                  </a:outerShdw>
                </a:effectLst>
              </a:rPr>
              <a:t>“Sizzurp”</a:t>
            </a:r>
            <a:br>
              <a:rPr lang="en-US" b="1" dirty="0" smtClean="0">
                <a:solidFill>
                  <a:schemeClr val="tx1"/>
                </a:solidFill>
                <a:effectLst>
                  <a:outerShdw blurRad="38100" dist="38100" dir="2700000" algn="tl">
                    <a:srgbClr val="000000">
                      <a:alpha val="43137"/>
                    </a:srgbClr>
                  </a:outerShdw>
                </a:effectLst>
              </a:rPr>
            </a:br>
            <a:r>
              <a:rPr lang="en-US" b="1" dirty="0" smtClean="0">
                <a:solidFill>
                  <a:schemeClr val="tx1"/>
                </a:solidFill>
                <a:effectLst>
                  <a:outerShdw blurRad="38100" dist="38100" dir="2700000" algn="tl">
                    <a:srgbClr val="000000">
                      <a:alpha val="43137"/>
                    </a:srgbClr>
                  </a:outerShdw>
                </a:effectLst>
              </a:rPr>
              <a:t>Cognac, Vodka, and Fruit Flavor </a:t>
            </a:r>
          </a:p>
        </p:txBody>
      </p:sp>
      <p:pic>
        <p:nvPicPr>
          <p:cNvPr id="47107" name="Picture 4" descr="http://www.mkjohnsimport.com/images/sizzurp-products/about3.jpg"/>
          <p:cNvPicPr>
            <a:picLocks noChangeAspect="1" noChangeArrowheads="1"/>
          </p:cNvPicPr>
          <p:nvPr/>
        </p:nvPicPr>
        <p:blipFill>
          <a:blip r:embed="rId3" cstate="print"/>
          <a:srcRect/>
          <a:stretch>
            <a:fillRect/>
          </a:stretch>
        </p:blipFill>
        <p:spPr bwMode="auto">
          <a:xfrm>
            <a:off x="0" y="1909763"/>
            <a:ext cx="9144000" cy="4948237"/>
          </a:xfrm>
          <a:prstGeom prst="rect">
            <a:avLst/>
          </a:prstGeom>
          <a:noFill/>
          <a:ln w="9525">
            <a:noFill/>
            <a:miter lim="800000"/>
            <a:headEnd/>
            <a:tailEnd/>
          </a:ln>
        </p:spPr>
      </p:pic>
      <p:sp>
        <p:nvSpPr>
          <p:cNvPr id="4"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118</a:t>
            </a:fld>
            <a:endParaRPr lang="en-US" sz="1400" dirty="0">
              <a:solidFill>
                <a:schemeClr val="tx1"/>
              </a:solidFill>
            </a:endParaRPr>
          </a:p>
        </p:txBody>
      </p:sp>
    </p:spTree>
    <p:extLst>
      <p:ext uri="{BB962C8B-B14F-4D97-AF65-F5344CB8AC3E}">
        <p14:creationId xmlns:p14="http://schemas.microsoft.com/office/powerpoint/2010/main" val="3253854926"/>
      </p:ext>
    </p:extLst>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6200"/>
            <a:ext cx="7772400" cy="1143000"/>
          </a:xfrm>
        </p:spPr>
        <p:txBody>
          <a:bodyPr>
            <a:normAutofit/>
          </a:bodyPr>
          <a:lstStyle/>
          <a:p>
            <a:r>
              <a:rPr lang="en-US" b="1" dirty="0" smtClean="0">
                <a:effectLst>
                  <a:outerShdw blurRad="38100" dist="38100" dir="2700000" algn="tl">
                    <a:srgbClr val="000000">
                      <a:alpha val="43137"/>
                    </a:srgbClr>
                  </a:outerShdw>
                </a:effectLst>
              </a:rPr>
              <a:t>Dabs, BHO, Honey, Budder</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533400" y="1143000"/>
            <a:ext cx="8077200" cy="5105400"/>
          </a:xfrm>
        </p:spPr>
        <p:txBody>
          <a:bodyPr>
            <a:noAutofit/>
          </a:bodyPr>
          <a:lstStyle/>
          <a:p>
            <a:r>
              <a:rPr lang="en-US" sz="2600" dirty="0"/>
              <a:t>Dabs, shatter wax and vaporizer pens </a:t>
            </a:r>
            <a:r>
              <a:rPr lang="en-US" sz="2600" dirty="0" smtClean="0"/>
              <a:t>contain </a:t>
            </a:r>
            <a:r>
              <a:rPr lang="en-US" sz="2600" dirty="0"/>
              <a:t>hash oil (“wax”). Supposedly 80</a:t>
            </a:r>
            <a:r>
              <a:rPr lang="en-US" sz="2600" dirty="0" smtClean="0"/>
              <a:t>%-90% THC. Different methods available on the Internet.</a:t>
            </a:r>
          </a:p>
          <a:p>
            <a:r>
              <a:rPr lang="en-US" sz="2600" dirty="0" smtClean="0">
                <a:solidFill>
                  <a:schemeClr val="tx2"/>
                </a:solidFill>
              </a:rPr>
              <a:t>Butane Honey Oil or Butane Hash Oil is a </a:t>
            </a:r>
            <a:r>
              <a:rPr lang="en-US" sz="2600" dirty="0">
                <a:solidFill>
                  <a:schemeClr val="tx2"/>
                </a:solidFill>
              </a:rPr>
              <a:t>golden </a:t>
            </a:r>
            <a:r>
              <a:rPr lang="en-US" sz="2600" dirty="0" smtClean="0">
                <a:solidFill>
                  <a:schemeClr val="tx2"/>
                </a:solidFill>
              </a:rPr>
              <a:t>resin created </a:t>
            </a:r>
            <a:r>
              <a:rPr lang="en-US" sz="2600" dirty="0">
                <a:solidFill>
                  <a:schemeClr val="tx2"/>
                </a:solidFill>
              </a:rPr>
              <a:t>by placing dried and ground marijuana into a special pvc filter. Butane gas is shot in through one end of the filter while the other end is placed in a bowl full of water. The filter spews out the fresh oil in to the cold water where it sinks to the bottom. The bottom is scraped and the oil is ready to </a:t>
            </a:r>
            <a:r>
              <a:rPr lang="en-US" sz="2600" dirty="0" smtClean="0">
                <a:solidFill>
                  <a:schemeClr val="tx2"/>
                </a:solidFill>
              </a:rPr>
              <a:t>use.</a:t>
            </a:r>
          </a:p>
          <a:p>
            <a:r>
              <a:rPr lang="en-US" sz="2600" dirty="0" smtClean="0"/>
              <a:t>Users touch </a:t>
            </a:r>
            <a:r>
              <a:rPr lang="en-US" sz="2600" dirty="0"/>
              <a:t>the </a:t>
            </a:r>
            <a:r>
              <a:rPr lang="en-US" sz="2600" dirty="0" smtClean="0"/>
              <a:t>heated knife point or the pin </a:t>
            </a:r>
            <a:r>
              <a:rPr lang="en-US" sz="2600" dirty="0"/>
              <a:t>to the </a:t>
            </a:r>
            <a:r>
              <a:rPr lang="en-US" sz="2600" dirty="0" smtClean="0"/>
              <a:t>Budder on </a:t>
            </a:r>
            <a:r>
              <a:rPr lang="en-US" sz="2600" dirty="0"/>
              <a:t>the end of a </a:t>
            </a:r>
            <a:r>
              <a:rPr lang="en-US" sz="2600" dirty="0" smtClean="0"/>
              <a:t>pin and inhale fumes (and sit down).</a:t>
            </a:r>
            <a:endParaRPr lang="en-US" sz="2600" dirty="0"/>
          </a:p>
        </p:txBody>
      </p:sp>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119</a:t>
            </a:fld>
            <a:endParaRPr lang="en-US" sz="1400" dirty="0">
              <a:solidFill>
                <a:schemeClr val="tx1"/>
              </a:solidFill>
            </a:endParaRPr>
          </a:p>
        </p:txBody>
      </p:sp>
    </p:spTree>
    <p:extLst>
      <p:ext uri="{BB962C8B-B14F-4D97-AF65-F5344CB8AC3E}">
        <p14:creationId xmlns:p14="http://schemas.microsoft.com/office/powerpoint/2010/main" val="343182215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156" y="76200"/>
            <a:ext cx="9093843"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cs typeface="Arial" pitchFamily="34" charset="0"/>
              </a:rPr>
              <a:t>“Designer” </a:t>
            </a:r>
            <a:r>
              <a:rPr lang="en-US" sz="4400" b="1" u="none" dirty="0" smtClean="0">
                <a:effectLst>
                  <a:outerShdw blurRad="38100" dist="38100" dir="2700000" algn="tl">
                    <a:srgbClr val="000000">
                      <a:alpha val="43137"/>
                    </a:srgbClr>
                  </a:outerShdw>
                </a:effectLst>
                <a:latin typeface="+mn-lt"/>
                <a:cs typeface="Arial" pitchFamily="34" charset="0"/>
              </a:rPr>
              <a:t>Psychoactive Substances</a:t>
            </a:r>
            <a:endParaRPr lang="en-US" sz="4400" b="1" u="none" dirty="0">
              <a:effectLst>
                <a:outerShdw blurRad="38100" dist="38100" dir="2700000" algn="tl">
                  <a:srgbClr val="000000">
                    <a:alpha val="43137"/>
                  </a:srgbClr>
                </a:outerShdw>
              </a:effectLst>
              <a:latin typeface="+mn-lt"/>
              <a:cs typeface="Arial" pitchFamily="34" charset="0"/>
            </a:endParaRPr>
          </a:p>
        </p:txBody>
      </p:sp>
      <p:sp>
        <p:nvSpPr>
          <p:cNvPr id="2" name="TextBox 1"/>
          <p:cNvSpPr txBox="1"/>
          <p:nvPr/>
        </p:nvSpPr>
        <p:spPr>
          <a:xfrm>
            <a:off x="50156" y="6554400"/>
            <a:ext cx="4191468" cy="307777"/>
          </a:xfrm>
          <a:prstGeom prst="rect">
            <a:avLst/>
          </a:prstGeom>
          <a:noFill/>
        </p:spPr>
        <p:txBody>
          <a:bodyPr wrap="none" rtlCol="0">
            <a:spAutoFit/>
          </a:bodyPr>
          <a:lstStyle/>
          <a:p>
            <a:r>
              <a:rPr lang="en-US" sz="1400" u="none" dirty="0" smtClean="0">
                <a:latin typeface="+mn-lt"/>
              </a:rPr>
              <a:t>SOURCE: </a:t>
            </a:r>
            <a:r>
              <a:rPr lang="en-US" sz="1400" u="none" dirty="0" smtClean="0">
                <a:latin typeface="+mn-lt"/>
                <a:hlinkClick r:id="rId3"/>
              </a:rPr>
              <a:t>http://www.drugs-forum.com</a:t>
            </a:r>
            <a:r>
              <a:rPr lang="en-US" sz="1400" u="none" dirty="0" smtClean="0">
                <a:latin typeface="+mn-lt"/>
              </a:rPr>
              <a:t>, updated 2013.</a:t>
            </a:r>
            <a:endParaRPr lang="en-US" sz="1400" u="none" dirty="0">
              <a:latin typeface="+mn-lt"/>
            </a:endParaRPr>
          </a:p>
        </p:txBody>
      </p:sp>
      <p:sp>
        <p:nvSpPr>
          <p:cNvPr id="3" name="Slide Number Placeholder 2"/>
          <p:cNvSpPr>
            <a:spLocks noGrp="1"/>
          </p:cNvSpPr>
          <p:nvPr>
            <p:ph type="sldNum" sz="quarter" idx="12"/>
          </p:nvPr>
        </p:nvSpPr>
        <p:spPr>
          <a:xfrm>
            <a:off x="7001494" y="6500750"/>
            <a:ext cx="2133600" cy="365125"/>
          </a:xfrm>
        </p:spPr>
        <p:txBody>
          <a:bodyPr/>
          <a:lstStyle/>
          <a:p>
            <a:fld id="{30837B1F-12DC-49C9-8FDE-EB386A0200E4}" type="slidenum">
              <a:rPr lang="en-US" sz="1400" smtClean="0">
                <a:solidFill>
                  <a:schemeClr val="tx1"/>
                </a:solidFill>
              </a:rPr>
              <a:t>12</a:t>
            </a:fld>
            <a:endParaRPr lang="en-US" sz="1400" dirty="0">
              <a:solidFill>
                <a:schemeClr val="tx1"/>
              </a:solidFill>
            </a:endParaRPr>
          </a:p>
        </p:txBody>
      </p:sp>
      <p:pic>
        <p:nvPicPr>
          <p:cNvPr id="6" name="Picture 5" descr="C:\Users\doris_payer\Desktop\RCsche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838200"/>
            <a:ext cx="6818559" cy="57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108672"/>
      </p:ext>
    </p:extLst>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9490" name="Picture 2" descr="http://potappetit.com/wp-content/uploads/2011/09/vapor_pen_tattoo-225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275" y="914400"/>
            <a:ext cx="2143125"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a:xfrm>
            <a:off x="381000" y="152400"/>
            <a:ext cx="7772400" cy="1143000"/>
          </a:xfrm>
        </p:spPr>
        <p:txBody>
          <a:bodyPr/>
          <a:lstStyle/>
          <a:p>
            <a:r>
              <a:rPr lang="en-US" b="1" dirty="0" smtClean="0">
                <a:effectLst>
                  <a:outerShdw blurRad="38100" dist="38100" dir="2700000" algn="tl">
                    <a:srgbClr val="000000">
                      <a:alpha val="43137"/>
                    </a:srgbClr>
                  </a:outerShdw>
                </a:effectLst>
              </a:rPr>
              <a:t>Vapor Pens</a:t>
            </a:r>
            <a:endParaRPr lang="en-US" b="1" dirty="0">
              <a:effectLst>
                <a:outerShdw blurRad="38100" dist="38100" dir="2700000" algn="tl">
                  <a:srgbClr val="000000">
                    <a:alpha val="43137"/>
                  </a:srgbClr>
                </a:outerShdw>
              </a:effectLst>
            </a:endParaRPr>
          </a:p>
        </p:txBody>
      </p:sp>
      <p:sp>
        <p:nvSpPr>
          <p:cNvPr id="10" name="Content Placeholder 9"/>
          <p:cNvSpPr>
            <a:spLocks noGrp="1"/>
          </p:cNvSpPr>
          <p:nvPr>
            <p:ph idx="1"/>
          </p:nvPr>
        </p:nvSpPr>
        <p:spPr>
          <a:xfrm>
            <a:off x="609600" y="1905000"/>
            <a:ext cx="7848600" cy="4572000"/>
          </a:xfrm>
        </p:spPr>
        <p:txBody>
          <a:bodyPr>
            <a:noAutofit/>
          </a:bodyPr>
          <a:lstStyle/>
          <a:p>
            <a:r>
              <a:rPr lang="en-US" sz="2800" dirty="0" smtClean="0"/>
              <a:t>Advertised for “patients”</a:t>
            </a:r>
          </a:p>
          <a:p>
            <a:r>
              <a:rPr lang="en-US" sz="2800" dirty="0">
                <a:solidFill>
                  <a:schemeClr val="tx2"/>
                </a:solidFill>
              </a:rPr>
              <a:t>Cost $100-$</a:t>
            </a:r>
            <a:r>
              <a:rPr lang="en-US" sz="2800" dirty="0" smtClean="0">
                <a:solidFill>
                  <a:schemeClr val="tx2"/>
                </a:solidFill>
              </a:rPr>
              <a:t>200</a:t>
            </a:r>
          </a:p>
          <a:p>
            <a:r>
              <a:rPr lang="en-US" sz="2800" dirty="0"/>
              <a:t>Potency </a:t>
            </a:r>
            <a:r>
              <a:rPr lang="en-US" sz="2800" dirty="0" smtClean="0"/>
              <a:t>varies</a:t>
            </a:r>
            <a:endParaRPr lang="en-US" sz="2800" dirty="0"/>
          </a:p>
          <a:p>
            <a:r>
              <a:rPr lang="en-US" sz="2800" dirty="0">
                <a:solidFill>
                  <a:schemeClr val="tx2"/>
                </a:solidFill>
              </a:rPr>
              <a:t>Higher percentage of THC</a:t>
            </a:r>
          </a:p>
          <a:p>
            <a:r>
              <a:rPr lang="en-US" sz="2800" dirty="0" smtClean="0"/>
              <a:t>No odor. Similar to electronic cigarettes</a:t>
            </a:r>
          </a:p>
          <a:p>
            <a:r>
              <a:rPr lang="en-US" sz="2800" dirty="0" smtClean="0">
                <a:solidFill>
                  <a:schemeClr val="tx2"/>
                </a:solidFill>
              </a:rPr>
              <a:t>Pen-style vaporizers contain 100-150 hits </a:t>
            </a:r>
          </a:p>
          <a:p>
            <a:r>
              <a:rPr lang="en-US" sz="2800" dirty="0" smtClean="0"/>
              <a:t>Some can be recharged and refilled</a:t>
            </a:r>
          </a:p>
          <a:p>
            <a:endParaRPr lang="en-US" sz="2800" dirty="0"/>
          </a:p>
        </p:txBody>
      </p:sp>
      <p:sp>
        <p:nvSpPr>
          <p:cNvPr id="2" name="Rectangle 1"/>
          <p:cNvSpPr/>
          <p:nvPr/>
        </p:nvSpPr>
        <p:spPr>
          <a:xfrm>
            <a:off x="0" y="6550223"/>
            <a:ext cx="8686800" cy="307777"/>
          </a:xfrm>
          <a:prstGeom prst="rect">
            <a:avLst/>
          </a:prstGeom>
        </p:spPr>
        <p:txBody>
          <a:bodyPr wrap="square">
            <a:spAutoFit/>
          </a:bodyPr>
          <a:lstStyle/>
          <a:p>
            <a:r>
              <a:rPr lang="en-US" sz="1400" dirty="0" smtClean="0"/>
              <a:t>SOURCE: </a:t>
            </a:r>
            <a:r>
              <a:rPr lang="en-US" sz="1400" dirty="0" smtClean="0">
                <a:hlinkClick r:id="rId4"/>
              </a:rPr>
              <a:t>http</a:t>
            </a:r>
            <a:r>
              <a:rPr lang="en-US" sz="1400" dirty="0">
                <a:hlinkClick r:id="rId4"/>
              </a:rPr>
              <a:t>://potappetit.com/the-pen-is-mightier-than-the-bong-or-mini-vaporizers-got-the-right-stuff</a:t>
            </a:r>
            <a:r>
              <a:rPr lang="en-US" sz="1400" dirty="0" smtClean="0">
                <a:hlinkClick r:id="rId4"/>
              </a:rPr>
              <a:t>/</a:t>
            </a:r>
            <a:r>
              <a:rPr lang="en-US" sz="1400" dirty="0" smtClean="0"/>
              <a:t>. </a:t>
            </a:r>
            <a:endParaRPr lang="en-US" sz="1400" dirty="0"/>
          </a:p>
        </p:txBody>
      </p:sp>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120</a:t>
            </a:fld>
            <a:endParaRPr lang="en-US" sz="1400" dirty="0">
              <a:solidFill>
                <a:schemeClr val="tx1"/>
              </a:solidFill>
            </a:endParaRPr>
          </a:p>
        </p:txBody>
      </p:sp>
    </p:spTree>
    <p:extLst>
      <p:ext uri="{BB962C8B-B14F-4D97-AF65-F5344CB8AC3E}">
        <p14:creationId xmlns:p14="http://schemas.microsoft.com/office/powerpoint/2010/main" val="210809516"/>
      </p:ext>
    </p:extLst>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4320" y="609600"/>
            <a:ext cx="7833880" cy="5562599"/>
          </a:xfrm>
          <a:prstGeom prst="rect">
            <a:avLst/>
          </a:prstGeom>
        </p:spPr>
      </p:pic>
      <p:sp>
        <p:nvSpPr>
          <p:cNvPr id="2" name="Title 1"/>
          <p:cNvSpPr>
            <a:spLocks noGrp="1"/>
          </p:cNvSpPr>
          <p:nvPr>
            <p:ph type="title"/>
          </p:nvPr>
        </p:nvSpPr>
        <p:spPr>
          <a:xfrm>
            <a:off x="609600" y="2286000"/>
            <a:ext cx="7772400" cy="2133600"/>
          </a:xfrm>
        </p:spPr>
        <p:txBody>
          <a:bodyPr>
            <a:noAutofit/>
          </a:bodyPr>
          <a:lstStyle/>
          <a:p>
            <a:pPr algn="ctr"/>
            <a:r>
              <a:rPr lang="en-US" sz="4400" dirty="0" smtClean="0">
                <a:effectLst>
                  <a:outerShdw blurRad="38100" dist="38100" dir="2700000" algn="tl">
                    <a:srgbClr val="000000">
                      <a:alpha val="43137"/>
                    </a:srgbClr>
                  </a:outerShdw>
                </a:effectLst>
              </a:rPr>
              <a:t>Case studies, sample </a:t>
            </a:r>
            <a:r>
              <a:rPr lang="en-US" sz="4400" dirty="0" smtClean="0">
                <a:effectLst>
                  <a:outerShdw blurRad="38100" dist="38100" dir="2700000" algn="tl">
                    <a:srgbClr val="000000">
                      <a:alpha val="43137"/>
                    </a:srgbClr>
                  </a:outerShdw>
                </a:effectLst>
              </a:rPr>
              <a:t>Treatment protocols and </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concluding thoughts</a:t>
            </a:r>
            <a:endParaRPr lang="en-US" sz="4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121</a:t>
            </a:fld>
            <a:endParaRPr lang="en-US" sz="1400" dirty="0">
              <a:solidFill>
                <a:schemeClr val="tx1"/>
              </a:solidFill>
            </a:endParaRPr>
          </a:p>
        </p:txBody>
      </p:sp>
    </p:spTree>
    <p:extLst>
      <p:ext uri="{BB962C8B-B14F-4D97-AF65-F5344CB8AC3E}">
        <p14:creationId xmlns:p14="http://schemas.microsoft.com/office/powerpoint/2010/main" val="401500496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38175" y="274638"/>
            <a:ext cx="7772400" cy="1143000"/>
          </a:xfrm>
        </p:spPr>
        <p:txBody>
          <a:bodyPr>
            <a:normAutofit/>
          </a:bodyPr>
          <a:lstStyle/>
          <a:p>
            <a:r>
              <a:rPr lang="en-US" b="1" dirty="0" smtClean="0">
                <a:effectLst>
                  <a:outerShdw blurRad="38100" dist="38100" dir="2700000" algn="tl">
                    <a:srgbClr val="000000">
                      <a:alpha val="43137"/>
                    </a:srgbClr>
                  </a:outerShdw>
                </a:effectLst>
              </a:rPr>
              <a:t>Case Study #1</a:t>
            </a:r>
          </a:p>
        </p:txBody>
      </p:sp>
      <p:sp>
        <p:nvSpPr>
          <p:cNvPr id="111619" name="Rectangle 3"/>
          <p:cNvSpPr>
            <a:spLocks noGrp="1" noChangeArrowheads="1"/>
          </p:cNvSpPr>
          <p:nvPr>
            <p:ph type="body" idx="1"/>
          </p:nvPr>
        </p:nvSpPr>
        <p:spPr>
          <a:xfrm>
            <a:off x="476250" y="1371600"/>
            <a:ext cx="8286750" cy="5257800"/>
          </a:xfrm>
        </p:spPr>
        <p:txBody>
          <a:bodyPr>
            <a:normAutofit fontScale="92500" lnSpcReduction="20000"/>
          </a:bodyPr>
          <a:lstStyle/>
          <a:p>
            <a:pPr marL="0" indent="0">
              <a:buNone/>
            </a:pPr>
            <a:r>
              <a:rPr lang="en-US" sz="2800" i="1" dirty="0" smtClean="0"/>
              <a:t>You are a professional in a setting working with youth (e.g., counselor, educator, tutor, etc.).  During your normal duties, you overhear a group of youth talking about their interest in trying a new synthetic drug they heard about from one of their older siblings. </a:t>
            </a:r>
          </a:p>
          <a:p>
            <a:pPr marL="0" indent="0">
              <a:buNone/>
            </a:pPr>
            <a:endParaRPr lang="en-US" sz="2800" i="1" dirty="0" smtClean="0"/>
          </a:p>
          <a:p>
            <a:pPr marL="514350" indent="-514350">
              <a:buClr>
                <a:schemeClr val="accent4">
                  <a:lumMod val="50000"/>
                </a:schemeClr>
              </a:buClr>
              <a:buFont typeface="+mj-lt"/>
              <a:buAutoNum type="arabicPeriod"/>
            </a:pPr>
            <a:r>
              <a:rPr lang="en-US" sz="2800" dirty="0" smtClean="0"/>
              <a:t>What messages would you want to communicate?</a:t>
            </a:r>
          </a:p>
          <a:p>
            <a:pPr marL="514350" indent="-514350">
              <a:buClr>
                <a:schemeClr val="accent4">
                  <a:lumMod val="50000"/>
                </a:schemeClr>
              </a:buClr>
              <a:buFont typeface="+mj-lt"/>
              <a:buAutoNum type="arabicPeriod"/>
            </a:pPr>
            <a:r>
              <a:rPr lang="en-US" sz="2800" dirty="0" smtClean="0">
                <a:solidFill>
                  <a:schemeClr val="tx2"/>
                </a:solidFill>
              </a:rPr>
              <a:t>What strategies would </a:t>
            </a:r>
            <a:r>
              <a:rPr lang="en-US" sz="2800" dirty="0">
                <a:solidFill>
                  <a:schemeClr val="tx2"/>
                </a:solidFill>
              </a:rPr>
              <a:t>you </a:t>
            </a:r>
            <a:r>
              <a:rPr lang="en-US" sz="2800" dirty="0" smtClean="0">
                <a:solidFill>
                  <a:schemeClr val="tx2"/>
                </a:solidFill>
              </a:rPr>
              <a:t>use to maintain trust </a:t>
            </a:r>
            <a:r>
              <a:rPr lang="en-US" sz="2800" dirty="0">
                <a:solidFill>
                  <a:schemeClr val="tx2"/>
                </a:solidFill>
              </a:rPr>
              <a:t>but also being able to point out the possible dangers from using one of these synthetic </a:t>
            </a:r>
            <a:r>
              <a:rPr lang="en-US" sz="2800" dirty="0" smtClean="0">
                <a:solidFill>
                  <a:schemeClr val="tx2"/>
                </a:solidFill>
              </a:rPr>
              <a:t>drugs? </a:t>
            </a:r>
          </a:p>
          <a:p>
            <a:pPr marL="514350" indent="-514350">
              <a:buClr>
                <a:schemeClr val="accent4">
                  <a:lumMod val="50000"/>
                </a:schemeClr>
              </a:buClr>
              <a:buFont typeface="+mj-lt"/>
              <a:buAutoNum type="arabicPeriod"/>
            </a:pPr>
            <a:r>
              <a:rPr lang="en-US" sz="2800" dirty="0" smtClean="0"/>
              <a:t>What initial assessment questions would you want to ask?</a:t>
            </a:r>
          </a:p>
          <a:p>
            <a:pPr marL="514350" indent="-514350">
              <a:buClr>
                <a:schemeClr val="accent4">
                  <a:lumMod val="50000"/>
                </a:schemeClr>
              </a:buClr>
              <a:buFont typeface="+mj-lt"/>
              <a:buAutoNum type="arabicPeriod"/>
            </a:pPr>
            <a:r>
              <a:rPr lang="en-US" sz="2800" dirty="0" smtClean="0">
                <a:solidFill>
                  <a:schemeClr val="tx2"/>
                </a:solidFill>
              </a:rPr>
              <a:t>What alternative activities would you explore to using these drugs? </a:t>
            </a:r>
            <a:endParaRPr lang="en-US" sz="2800" dirty="0">
              <a:solidFill>
                <a:schemeClr val="tx2"/>
              </a:solidFill>
            </a:endParaRPr>
          </a:p>
          <a:p>
            <a:endParaRPr lang="en-US" sz="2800" dirty="0"/>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122</a:t>
            </a:fld>
            <a:endParaRPr lang="en-US" sz="1400" dirty="0">
              <a:solidFill>
                <a:schemeClr val="tx1"/>
              </a:solidFill>
            </a:endParaRPr>
          </a:p>
        </p:txBody>
      </p:sp>
    </p:spTree>
    <p:extLst>
      <p:ext uri="{BB962C8B-B14F-4D97-AF65-F5344CB8AC3E}">
        <p14:creationId xmlns:p14="http://schemas.microsoft.com/office/powerpoint/2010/main" val="1495356637"/>
      </p:ext>
    </p:extLst>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38175" y="274638"/>
            <a:ext cx="7772400" cy="1143000"/>
          </a:xfrm>
        </p:spPr>
        <p:txBody>
          <a:bodyPr>
            <a:normAutofit/>
          </a:bodyPr>
          <a:lstStyle/>
          <a:p>
            <a:r>
              <a:rPr lang="en-US" b="1" dirty="0" smtClean="0">
                <a:effectLst>
                  <a:outerShdw blurRad="38100" dist="38100" dir="2700000" algn="tl">
                    <a:srgbClr val="000000">
                      <a:alpha val="43137"/>
                    </a:srgbClr>
                  </a:outerShdw>
                </a:effectLst>
              </a:rPr>
              <a:t>Case Study #2</a:t>
            </a:r>
          </a:p>
        </p:txBody>
      </p:sp>
      <p:sp>
        <p:nvSpPr>
          <p:cNvPr id="111619" name="Rectangle 3"/>
          <p:cNvSpPr>
            <a:spLocks noGrp="1" noChangeArrowheads="1"/>
          </p:cNvSpPr>
          <p:nvPr>
            <p:ph type="body" idx="1"/>
          </p:nvPr>
        </p:nvSpPr>
        <p:spPr>
          <a:xfrm>
            <a:off x="476250" y="1524000"/>
            <a:ext cx="8224838" cy="4935538"/>
          </a:xfrm>
        </p:spPr>
        <p:txBody>
          <a:bodyPr>
            <a:normAutofit fontScale="92500"/>
          </a:bodyPr>
          <a:lstStyle/>
          <a:p>
            <a:pPr marL="0" indent="0">
              <a:buNone/>
            </a:pPr>
            <a:r>
              <a:rPr lang="en-US" sz="2800" i="1" dirty="0"/>
              <a:t>A </a:t>
            </a:r>
            <a:r>
              <a:rPr lang="en-US" sz="2800" i="1" dirty="0" smtClean="0"/>
              <a:t>nineteen year </a:t>
            </a:r>
            <a:r>
              <a:rPr lang="en-US" sz="2800" i="1" dirty="0"/>
              <a:t>old male </a:t>
            </a:r>
            <a:r>
              <a:rPr lang="en-US" sz="2800" i="1" dirty="0" smtClean="0"/>
              <a:t>reports using “spice” 7-8 times along with marijuana. He stopped using spice about 45 days ago, and stopped marijuana about 30 days ago. While on these drugs, his thoughts became disorganized, and he was having grandiose ideas. Since he discontinued his use of drugs, his behavior can best be described as manic. He sleeps 4-5 hours over a two-day period, and then sleeps 22 hours straight. He is constantly moving around, sings loudly, and has delusions about becoming a rap star. He has been hospitalized three times, and the psychiatrists keep saying “he is mentally ill and his drug use probably caused the onset.” </a:t>
            </a:r>
            <a:endParaRPr lang="en-US" sz="2800" dirty="0"/>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123</a:t>
            </a:fld>
            <a:endParaRPr lang="en-US" sz="1400" dirty="0">
              <a:solidFill>
                <a:schemeClr val="tx1"/>
              </a:solidFill>
            </a:endParaRPr>
          </a:p>
        </p:txBody>
      </p:sp>
    </p:spTree>
    <p:extLst>
      <p:ext uri="{BB962C8B-B14F-4D97-AF65-F5344CB8AC3E}">
        <p14:creationId xmlns:p14="http://schemas.microsoft.com/office/powerpoint/2010/main" val="3230304773"/>
      </p:ext>
    </p:extLst>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Case </a:t>
            </a:r>
            <a:r>
              <a:rPr lang="en-US" b="1" dirty="0" smtClean="0">
                <a:effectLst>
                  <a:outerShdw blurRad="38100" dist="38100" dir="2700000" algn="tl">
                    <a:srgbClr val="000000">
                      <a:alpha val="43137"/>
                    </a:srgbClr>
                  </a:outerShdw>
                </a:effectLst>
              </a:rPr>
              <a:t>Study #2, continued</a:t>
            </a:r>
            <a:endParaRPr lang="en-US" dirty="0"/>
          </a:p>
        </p:txBody>
      </p:sp>
      <p:sp>
        <p:nvSpPr>
          <p:cNvPr id="3" name="Content Placeholder 2"/>
          <p:cNvSpPr>
            <a:spLocks noGrp="1"/>
          </p:cNvSpPr>
          <p:nvPr>
            <p:ph idx="1"/>
          </p:nvPr>
        </p:nvSpPr>
        <p:spPr/>
        <p:txBody>
          <a:bodyPr>
            <a:normAutofit/>
          </a:bodyPr>
          <a:lstStyle/>
          <a:p>
            <a:pPr marL="514350" indent="-514350">
              <a:buClr>
                <a:schemeClr val="accent4">
                  <a:lumMod val="50000"/>
                </a:schemeClr>
              </a:buClr>
              <a:buFont typeface="+mj-lt"/>
              <a:buAutoNum type="arabicPeriod"/>
            </a:pPr>
            <a:r>
              <a:rPr lang="en-US" dirty="0" smtClean="0"/>
              <a:t>What additional information do you need to know before figuring out a treatment plan?</a:t>
            </a:r>
          </a:p>
          <a:p>
            <a:pPr marL="514350" indent="-514350">
              <a:buClr>
                <a:schemeClr val="accent4">
                  <a:lumMod val="50000"/>
                </a:schemeClr>
              </a:buClr>
              <a:buFont typeface="+mj-lt"/>
              <a:buAutoNum type="arabicPeriod"/>
            </a:pPr>
            <a:r>
              <a:rPr lang="en-US" dirty="0">
                <a:solidFill>
                  <a:schemeClr val="tx2"/>
                </a:solidFill>
              </a:rPr>
              <a:t>What kind of intervention does this young man need?</a:t>
            </a:r>
          </a:p>
          <a:p>
            <a:pPr marL="514350" indent="-514350">
              <a:buClr>
                <a:schemeClr val="accent4">
                  <a:lumMod val="50000"/>
                </a:schemeClr>
              </a:buClr>
              <a:buFont typeface="+mj-lt"/>
              <a:buAutoNum type="arabicPeriod"/>
            </a:pPr>
            <a:r>
              <a:rPr lang="en-US" dirty="0" smtClean="0"/>
              <a:t>Do you believe he has stopped using spice and marijuana altogether?  </a:t>
            </a:r>
          </a:p>
          <a:p>
            <a:pPr marL="514350" indent="-514350">
              <a:buClr>
                <a:schemeClr val="accent4">
                  <a:lumMod val="50000"/>
                </a:schemeClr>
              </a:buClr>
              <a:buFont typeface="+mj-lt"/>
              <a:buAutoNum type="arabicPeriod"/>
            </a:pPr>
            <a:r>
              <a:rPr lang="en-US" dirty="0">
                <a:solidFill>
                  <a:schemeClr val="tx2"/>
                </a:solidFill>
              </a:rPr>
              <a:t>Where do you go from here?</a:t>
            </a:r>
          </a:p>
        </p:txBody>
      </p:sp>
      <p:sp>
        <p:nvSpPr>
          <p:cNvPr id="4" name="Slide Number Placeholder 3"/>
          <p:cNvSpPr>
            <a:spLocks noGrp="1"/>
          </p:cNvSpPr>
          <p:nvPr>
            <p:ph type="sldNum" sz="quarter" idx="12"/>
          </p:nvPr>
        </p:nvSpPr>
        <p:spPr>
          <a:xfrm>
            <a:off x="7010400" y="6487927"/>
            <a:ext cx="2133600" cy="365125"/>
          </a:xfrm>
        </p:spPr>
        <p:txBody>
          <a:bodyPr/>
          <a:lstStyle/>
          <a:p>
            <a:fld id="{30837B1F-12DC-49C9-8FDE-EB386A0200E4}" type="slidenum">
              <a:rPr lang="en-US" sz="1400" smtClean="0">
                <a:solidFill>
                  <a:schemeClr val="tx1"/>
                </a:solidFill>
              </a:rPr>
              <a:t>124</a:t>
            </a:fld>
            <a:endParaRPr lang="en-US" sz="1400" dirty="0">
              <a:solidFill>
                <a:schemeClr val="tx1"/>
              </a:solidFill>
            </a:endParaRPr>
          </a:p>
        </p:txBody>
      </p:sp>
    </p:spTree>
    <p:extLst>
      <p:ext uri="{BB962C8B-B14F-4D97-AF65-F5344CB8AC3E}">
        <p14:creationId xmlns:p14="http://schemas.microsoft.com/office/powerpoint/2010/main" val="171451907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sz="4000" b="1" dirty="0" smtClean="0">
                <a:effectLst>
                  <a:outerShdw blurRad="38100" dist="38100" dir="2700000" algn="tl">
                    <a:srgbClr val="000000">
                      <a:alpha val="43137"/>
                    </a:srgbClr>
                  </a:outerShdw>
                </a:effectLst>
              </a:rPr>
              <a:t>Synthetic Cannabinoids – Clinical Presentation</a:t>
            </a:r>
            <a:endParaRPr lang="en-US" sz="4000"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541462"/>
            <a:ext cx="8224838" cy="4935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Persistent depression</a:t>
            </a:r>
          </a:p>
          <a:p>
            <a:pPr>
              <a:buClr>
                <a:schemeClr val="accent4">
                  <a:lumMod val="50000"/>
                </a:schemeClr>
              </a:buClr>
            </a:pPr>
            <a:r>
              <a:rPr lang="en-US" sz="3000" dirty="0" smtClean="0">
                <a:solidFill>
                  <a:schemeClr val="tx2"/>
                </a:solidFill>
              </a:rPr>
              <a:t>Memory problems (can last for several weeks)</a:t>
            </a:r>
          </a:p>
          <a:p>
            <a:pPr>
              <a:buClr>
                <a:schemeClr val="accent4">
                  <a:lumMod val="50000"/>
                </a:schemeClr>
              </a:buClr>
            </a:pPr>
            <a:r>
              <a:rPr lang="en-US" sz="3000" dirty="0" smtClean="0"/>
              <a:t>Blunted affect</a:t>
            </a:r>
          </a:p>
          <a:p>
            <a:pPr>
              <a:buClr>
                <a:schemeClr val="accent4">
                  <a:lumMod val="50000"/>
                </a:schemeClr>
              </a:buClr>
            </a:pPr>
            <a:r>
              <a:rPr lang="en-US" sz="3000" dirty="0" smtClean="0">
                <a:solidFill>
                  <a:schemeClr val="tx2"/>
                </a:solidFill>
              </a:rPr>
              <a:t>Difficulty focusing</a:t>
            </a:r>
          </a:p>
          <a:p>
            <a:pPr>
              <a:buClr>
                <a:schemeClr val="accent4">
                  <a:lumMod val="50000"/>
                </a:schemeClr>
              </a:buClr>
            </a:pPr>
            <a:r>
              <a:rPr lang="en-US" sz="3000" dirty="0" smtClean="0"/>
              <a:t>Difficulty participating in clinical until stabilized</a:t>
            </a:r>
          </a:p>
          <a:p>
            <a:pPr>
              <a:buClr>
                <a:schemeClr val="accent4">
                  <a:lumMod val="50000"/>
                </a:schemeClr>
              </a:buClr>
            </a:pPr>
            <a:r>
              <a:rPr lang="en-US" sz="3000" dirty="0">
                <a:solidFill>
                  <a:schemeClr val="tx2"/>
                </a:solidFill>
              </a:rPr>
              <a:t>Users also report elevated mood, relaxation, and altered </a:t>
            </a:r>
            <a:r>
              <a:rPr lang="en-US" sz="3000" dirty="0" smtClean="0">
                <a:solidFill>
                  <a:schemeClr val="tx2"/>
                </a:solidFill>
              </a:rPr>
              <a:t>perception</a:t>
            </a:r>
          </a:p>
          <a:p>
            <a:pPr>
              <a:buClr>
                <a:schemeClr val="accent4">
                  <a:lumMod val="50000"/>
                </a:schemeClr>
              </a:buClr>
            </a:pPr>
            <a:r>
              <a:rPr lang="en-US" sz="2800" dirty="0" smtClean="0"/>
              <a:t>Psychotic effects, such as extreme </a:t>
            </a:r>
            <a:r>
              <a:rPr lang="en-US" sz="2800" dirty="0"/>
              <a:t>anxiety, paranoia, and </a:t>
            </a:r>
            <a:r>
              <a:rPr lang="en-US" sz="2800" dirty="0" smtClean="0"/>
              <a:t>hallucinations</a:t>
            </a:r>
            <a:endParaRPr lang="en-US" sz="2800" dirty="0"/>
          </a:p>
          <a:p>
            <a:pPr>
              <a:buClr>
                <a:schemeClr val="accent4">
                  <a:lumMod val="50000"/>
                </a:schemeClr>
              </a:buClr>
            </a:pPr>
            <a:endParaRPr lang="en-US" sz="3000" dirty="0">
              <a:solidFill>
                <a:schemeClr val="tx2"/>
              </a:solidFill>
            </a:endParaRPr>
          </a:p>
        </p:txBody>
      </p:sp>
      <p:sp>
        <p:nvSpPr>
          <p:cNvPr id="5" name="TextBox 4"/>
          <p:cNvSpPr txBox="1"/>
          <p:nvPr/>
        </p:nvSpPr>
        <p:spPr>
          <a:xfrm>
            <a:off x="0" y="6550223"/>
            <a:ext cx="8961120" cy="307777"/>
          </a:xfrm>
          <a:prstGeom prst="rect">
            <a:avLst/>
          </a:prstGeom>
          <a:noFill/>
        </p:spPr>
        <p:txBody>
          <a:bodyPr wrap="square" rtlCol="0">
            <a:spAutoFit/>
          </a:bodyPr>
          <a:lstStyle/>
          <a:p>
            <a:r>
              <a:rPr lang="en-US" sz="1400" dirty="0" smtClean="0"/>
              <a:t>SOURCE: NYS OASAS. </a:t>
            </a:r>
            <a:r>
              <a:rPr lang="en-US" sz="1400" dirty="0"/>
              <a:t>(</a:t>
            </a:r>
            <a:r>
              <a:rPr lang="en-US" sz="1400" dirty="0" smtClean="0"/>
              <a:t>2012). </a:t>
            </a:r>
            <a:r>
              <a:rPr lang="en-US" sz="1400" i="1" dirty="0" smtClean="0"/>
              <a:t>Clinical Guidance of Synthetic Drugs of Abuse, </a:t>
            </a:r>
            <a:r>
              <a:rPr lang="en-US" sz="1400" dirty="0" smtClean="0"/>
              <a:t>draft document. </a:t>
            </a:r>
            <a:endParaRPr lang="en-US" sz="1400" dirty="0"/>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125</a:t>
            </a:fld>
            <a:endParaRPr lang="en-US" sz="1400" dirty="0">
              <a:solidFill>
                <a:schemeClr val="tx1"/>
              </a:solidFill>
            </a:endParaRPr>
          </a:p>
        </p:txBody>
      </p:sp>
    </p:spTree>
    <p:extLst>
      <p:ext uri="{BB962C8B-B14F-4D97-AF65-F5344CB8AC3E}">
        <p14:creationId xmlns:p14="http://schemas.microsoft.com/office/powerpoint/2010/main" val="2524259500"/>
      </p:ext>
    </p:extLst>
  </p:cSld>
  <p:clrMapOvr>
    <a:masterClrMapping/>
  </p:clrMapOvr>
  <p:transition spd="slow"/>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Sample Clinical Treatment Protocol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for Synthetic Cannabinoid Users</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609287"/>
            <a:ext cx="8224838" cy="4935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Direct individual to emergency room via ambulance</a:t>
            </a:r>
          </a:p>
          <a:p>
            <a:pPr>
              <a:buClr>
                <a:schemeClr val="accent4">
                  <a:lumMod val="50000"/>
                </a:schemeClr>
              </a:buClr>
            </a:pPr>
            <a:r>
              <a:rPr lang="en-US" sz="3000" dirty="0" smtClean="0">
                <a:solidFill>
                  <a:schemeClr val="accent1">
                    <a:lumMod val="75000"/>
                  </a:schemeClr>
                </a:solidFill>
              </a:rPr>
              <a:t>Consult a regional Poison Control Center</a:t>
            </a:r>
          </a:p>
          <a:p>
            <a:pPr>
              <a:buClr>
                <a:schemeClr val="accent4">
                  <a:lumMod val="50000"/>
                </a:schemeClr>
              </a:buClr>
            </a:pPr>
            <a:r>
              <a:rPr lang="en-US" sz="3000" dirty="0" smtClean="0"/>
              <a:t>Acute management consists of:</a:t>
            </a:r>
          </a:p>
          <a:p>
            <a:pPr lvl="1">
              <a:buClr>
                <a:schemeClr val="accent4">
                  <a:lumMod val="50000"/>
                </a:schemeClr>
              </a:buClr>
            </a:pPr>
            <a:r>
              <a:rPr lang="en-US" sz="3000" dirty="0" smtClean="0">
                <a:solidFill>
                  <a:schemeClr val="tx2"/>
                </a:solidFill>
              </a:rPr>
              <a:t>Supportive care with the use of benzodiazepines, if needed, to control agitation and anxiety</a:t>
            </a:r>
          </a:p>
          <a:p>
            <a:pPr lvl="1">
              <a:buClr>
                <a:schemeClr val="accent4">
                  <a:lumMod val="50000"/>
                </a:schemeClr>
              </a:buClr>
            </a:pPr>
            <a:r>
              <a:rPr lang="en-US" sz="3000" dirty="0" smtClean="0">
                <a:solidFill>
                  <a:schemeClr val="tx2"/>
                </a:solidFill>
              </a:rPr>
              <a:t>Observe until resolution of abnormal vital signs, vomiting, and psychiatric symptoms</a:t>
            </a:r>
            <a:endParaRPr lang="en-US" sz="3000" dirty="0">
              <a:solidFill>
                <a:schemeClr val="tx2"/>
              </a:solidFill>
            </a:endParaRPr>
          </a:p>
        </p:txBody>
      </p:sp>
      <p:sp>
        <p:nvSpPr>
          <p:cNvPr id="6" name="TextBox 5"/>
          <p:cNvSpPr txBox="1"/>
          <p:nvPr/>
        </p:nvSpPr>
        <p:spPr>
          <a:xfrm>
            <a:off x="0" y="6550223"/>
            <a:ext cx="8961120" cy="307777"/>
          </a:xfrm>
          <a:prstGeom prst="rect">
            <a:avLst/>
          </a:prstGeom>
          <a:noFill/>
        </p:spPr>
        <p:txBody>
          <a:bodyPr wrap="square" rtlCol="0">
            <a:spAutoFit/>
          </a:bodyPr>
          <a:lstStyle/>
          <a:p>
            <a:r>
              <a:rPr lang="en-US" sz="1400" dirty="0" smtClean="0"/>
              <a:t>SOURCE: </a:t>
            </a:r>
            <a:r>
              <a:rPr lang="en-US" sz="1400" dirty="0"/>
              <a:t>Cheng, </a:t>
            </a:r>
            <a:r>
              <a:rPr lang="en-US" sz="1400" dirty="0" smtClean="0"/>
              <a:t>Yeo, Brown, &amp; Regan. </a:t>
            </a:r>
            <a:r>
              <a:rPr lang="en-US" sz="1400" dirty="0"/>
              <a:t>(2012</a:t>
            </a:r>
            <a:r>
              <a:rPr lang="en-US" sz="1400" dirty="0" smtClean="0"/>
              <a:t>). </a:t>
            </a:r>
            <a:r>
              <a:rPr lang="en-US" sz="1400" i="1" dirty="0" smtClean="0"/>
              <a:t>American </a:t>
            </a:r>
            <a:r>
              <a:rPr lang="en-US" sz="1400" i="1" dirty="0"/>
              <a:t>Academy of Emergency Medicine, 19</a:t>
            </a:r>
            <a:r>
              <a:rPr lang="en-US" sz="1400" dirty="0"/>
              <a:t>(2), 19-22. </a:t>
            </a:r>
          </a:p>
        </p:txBody>
      </p:sp>
      <p:sp>
        <p:nvSpPr>
          <p:cNvPr id="3" name="Slide Number Placeholder 2"/>
          <p:cNvSpPr>
            <a:spLocks noGrp="1"/>
          </p:cNvSpPr>
          <p:nvPr>
            <p:ph type="sldNum" sz="quarter" idx="11"/>
          </p:nvPr>
        </p:nvSpPr>
        <p:spPr>
          <a:xfrm>
            <a:off x="7239000" y="6477000"/>
            <a:ext cx="1905000" cy="381000"/>
          </a:xfrm>
        </p:spPr>
        <p:txBody>
          <a:bodyPr/>
          <a:lstStyle/>
          <a:p>
            <a:fld id="{0AFBE135-35A5-4732-A8A9-823ECF7FE70D}" type="slidenum">
              <a:rPr lang="en-US" sz="1400" smtClean="0">
                <a:solidFill>
                  <a:schemeClr val="tx1"/>
                </a:solidFill>
              </a:rPr>
              <a:pPr/>
              <a:t>126</a:t>
            </a:fld>
            <a:endParaRPr lang="en-US" sz="1400" dirty="0">
              <a:solidFill>
                <a:schemeClr val="tx1"/>
              </a:solidFill>
            </a:endParaRPr>
          </a:p>
        </p:txBody>
      </p:sp>
    </p:spTree>
    <p:extLst>
      <p:ext uri="{BB962C8B-B14F-4D97-AF65-F5344CB8AC3E}">
        <p14:creationId xmlns:p14="http://schemas.microsoft.com/office/powerpoint/2010/main" val="3887161816"/>
      </p:ext>
    </p:extLst>
  </p:cSld>
  <p:clrMapOvr>
    <a:masterClrMapping/>
  </p:clrMapOvr>
  <p:transition spd="slow"/>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962400"/>
            <a:ext cx="2590800" cy="2402378"/>
          </a:xfrm>
          <a:prstGeom prst="rect">
            <a:avLst/>
          </a:prstGeom>
          <a:ln w="38100">
            <a:solidFill>
              <a:srgbClr val="00B0F0"/>
            </a:solidFill>
          </a:ln>
        </p:spPr>
      </p:pic>
      <p:sp>
        <p:nvSpPr>
          <p:cNvPr id="2" name="Title 1"/>
          <p:cNvSpPr>
            <a:spLocks noGrp="1"/>
          </p:cNvSpPr>
          <p:nvPr>
            <p:ph type="title"/>
          </p:nvPr>
        </p:nvSpPr>
        <p:spPr>
          <a:xfrm>
            <a:off x="0" y="304800"/>
            <a:ext cx="9144000" cy="990600"/>
          </a:xfrm>
        </p:spPr>
        <p:txBody>
          <a:bodyPr>
            <a:noAutofit/>
          </a:bodyPr>
          <a:lstStyle/>
          <a:p>
            <a:r>
              <a:rPr lang="en-US" sz="4000" b="1" dirty="0" smtClean="0">
                <a:effectLst>
                  <a:outerShdw blurRad="38100" dist="38100" dir="2700000" algn="tl">
                    <a:srgbClr val="000000">
                      <a:alpha val="43137"/>
                    </a:srgbClr>
                  </a:outerShdw>
                </a:effectLst>
              </a:rPr>
              <a:t>Recognizing Synthetic Cathinone Intoxication</a:t>
            </a:r>
            <a:endParaRPr lang="en-US" sz="4000"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541461"/>
            <a:ext cx="8224838" cy="500876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Present with severe sympathetic stimulation:</a:t>
            </a:r>
          </a:p>
          <a:p>
            <a:pPr lvl="1"/>
            <a:r>
              <a:rPr lang="en-US" sz="2600" dirty="0" smtClean="0">
                <a:solidFill>
                  <a:schemeClr val="tx2"/>
                </a:solidFill>
              </a:rPr>
              <a:t>Tachycardia</a:t>
            </a:r>
          </a:p>
          <a:p>
            <a:pPr lvl="1"/>
            <a:r>
              <a:rPr lang="en-US" sz="2600" dirty="0" smtClean="0">
                <a:solidFill>
                  <a:schemeClr val="tx2"/>
                </a:solidFill>
              </a:rPr>
              <a:t>Hypertension</a:t>
            </a:r>
          </a:p>
          <a:p>
            <a:pPr lvl="1"/>
            <a:r>
              <a:rPr lang="en-US" sz="2600" dirty="0" smtClean="0">
                <a:solidFill>
                  <a:schemeClr val="tx2"/>
                </a:solidFill>
              </a:rPr>
              <a:t>Hyperthermia</a:t>
            </a:r>
          </a:p>
          <a:p>
            <a:pPr lvl="1"/>
            <a:r>
              <a:rPr lang="en-US" sz="2600" dirty="0" smtClean="0">
                <a:solidFill>
                  <a:schemeClr val="tx2"/>
                </a:solidFill>
              </a:rPr>
              <a:t>Seizures</a:t>
            </a:r>
            <a:endParaRPr lang="en-US" sz="2600" dirty="0">
              <a:solidFill>
                <a:schemeClr val="tx2"/>
              </a:solidFill>
            </a:endParaRPr>
          </a:p>
          <a:p>
            <a:r>
              <a:rPr lang="en-US" sz="2800" dirty="0" smtClean="0"/>
              <a:t>Present with profoundly </a:t>
            </a:r>
            <a:br>
              <a:rPr lang="en-US" sz="2800" dirty="0" smtClean="0"/>
            </a:br>
            <a:r>
              <a:rPr lang="en-US" sz="2800" dirty="0" smtClean="0"/>
              <a:t>altered mental status:</a:t>
            </a:r>
          </a:p>
          <a:p>
            <a:pPr lvl="1"/>
            <a:r>
              <a:rPr lang="en-US" sz="2600" dirty="0" smtClean="0">
                <a:solidFill>
                  <a:schemeClr val="tx2"/>
                </a:solidFill>
              </a:rPr>
              <a:t>Severe panic attacks</a:t>
            </a:r>
          </a:p>
          <a:p>
            <a:pPr lvl="1"/>
            <a:r>
              <a:rPr lang="en-US" sz="2600" dirty="0" smtClean="0">
                <a:solidFill>
                  <a:schemeClr val="tx2"/>
                </a:solidFill>
              </a:rPr>
              <a:t>Agitation</a:t>
            </a:r>
          </a:p>
          <a:p>
            <a:pPr lvl="1"/>
            <a:r>
              <a:rPr lang="en-US" sz="2600" dirty="0" smtClean="0">
                <a:solidFill>
                  <a:schemeClr val="tx2"/>
                </a:solidFill>
              </a:rPr>
              <a:t>Paranoia</a:t>
            </a:r>
          </a:p>
          <a:p>
            <a:pPr lvl="1"/>
            <a:r>
              <a:rPr lang="en-US" sz="2600" dirty="0" smtClean="0">
                <a:solidFill>
                  <a:schemeClr val="tx2"/>
                </a:solidFill>
              </a:rPr>
              <a:t>Hallucinations</a:t>
            </a:r>
          </a:p>
          <a:p>
            <a:pPr lvl="1"/>
            <a:r>
              <a:rPr lang="en-US" sz="2600" dirty="0" smtClean="0">
                <a:solidFill>
                  <a:schemeClr val="tx2"/>
                </a:solidFill>
              </a:rPr>
              <a:t>Suicidal behavior</a:t>
            </a:r>
            <a:endParaRPr lang="en-US" sz="2600" dirty="0">
              <a:solidFill>
                <a:schemeClr val="tx2"/>
              </a:solidFill>
            </a:endParaRPr>
          </a:p>
        </p:txBody>
      </p:sp>
      <p:sp>
        <p:nvSpPr>
          <p:cNvPr id="5" name="TextBox 4"/>
          <p:cNvSpPr txBox="1"/>
          <p:nvPr/>
        </p:nvSpPr>
        <p:spPr>
          <a:xfrm>
            <a:off x="0" y="6550223"/>
            <a:ext cx="8961120" cy="307777"/>
          </a:xfrm>
          <a:prstGeom prst="rect">
            <a:avLst/>
          </a:prstGeom>
          <a:noFill/>
        </p:spPr>
        <p:txBody>
          <a:bodyPr wrap="square" rtlCol="0">
            <a:spAutoFit/>
          </a:bodyPr>
          <a:lstStyle/>
          <a:p>
            <a:r>
              <a:rPr lang="en-US" sz="1400" dirty="0" smtClean="0"/>
              <a:t>SOURCE: NYS OASAS. </a:t>
            </a:r>
            <a:r>
              <a:rPr lang="en-US" sz="1400" dirty="0"/>
              <a:t>(</a:t>
            </a:r>
            <a:r>
              <a:rPr lang="en-US" sz="1400" dirty="0" smtClean="0"/>
              <a:t>2012). </a:t>
            </a:r>
            <a:r>
              <a:rPr lang="en-US" sz="1400" i="1" dirty="0" smtClean="0"/>
              <a:t>Clinical Guidance of Synthetic Drugs of Abuse, </a:t>
            </a:r>
            <a:r>
              <a:rPr lang="en-US" sz="1400" dirty="0" smtClean="0"/>
              <a:t>draft document. </a:t>
            </a:r>
            <a:endParaRPr lang="en-US" sz="1400" dirty="0"/>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127</a:t>
            </a:fld>
            <a:endParaRPr lang="en-US" sz="1400"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194" y="2133601"/>
            <a:ext cx="2955854" cy="2220496"/>
          </a:xfrm>
          <a:prstGeom prst="rect">
            <a:avLst/>
          </a:prstGeom>
          <a:ln w="38100">
            <a:solidFill>
              <a:srgbClr val="00B0F0"/>
            </a:solidFill>
          </a:ln>
        </p:spPr>
      </p:pic>
    </p:spTree>
    <p:extLst>
      <p:ext uri="{BB962C8B-B14F-4D97-AF65-F5344CB8AC3E}">
        <p14:creationId xmlns:p14="http://schemas.microsoft.com/office/powerpoint/2010/main" val="343807853"/>
      </p:ext>
    </p:extLst>
  </p:cSld>
  <p:clrMapOvr>
    <a:masterClrMapping/>
  </p:clrMapOvr>
  <p:transition spd="slow"/>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Sample Clinical Treatment Protocol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for Synthetic Cathinone Users</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368141" y="1614685"/>
            <a:ext cx="8224838" cy="4935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Supportive care</a:t>
            </a:r>
          </a:p>
          <a:p>
            <a:pPr>
              <a:buClr>
                <a:schemeClr val="accent4">
                  <a:lumMod val="50000"/>
                </a:schemeClr>
              </a:buClr>
            </a:pPr>
            <a:r>
              <a:rPr lang="en-US" sz="3000" dirty="0" smtClean="0">
                <a:solidFill>
                  <a:schemeClr val="tx2"/>
                </a:solidFill>
              </a:rPr>
              <a:t>Aggressive sedation with benzodiazepines (for agitation, seizures, tachycardia, and hypertension)</a:t>
            </a:r>
          </a:p>
          <a:p>
            <a:pPr>
              <a:buClr>
                <a:schemeClr val="accent4">
                  <a:lumMod val="50000"/>
                </a:schemeClr>
              </a:buClr>
            </a:pPr>
            <a:r>
              <a:rPr lang="en-US" sz="3000" dirty="0" smtClean="0"/>
              <a:t>Significant hyperthemia may require passive or active cooling</a:t>
            </a:r>
          </a:p>
          <a:p>
            <a:pPr>
              <a:buClr>
                <a:schemeClr val="accent4">
                  <a:lumMod val="50000"/>
                </a:schemeClr>
              </a:buClr>
            </a:pPr>
            <a:r>
              <a:rPr lang="en-US" sz="3000" dirty="0" smtClean="0">
                <a:solidFill>
                  <a:schemeClr val="tx2"/>
                </a:solidFill>
              </a:rPr>
              <a:t>Lab studies including electrolytes, renal and liver function tests, cardiac markers, and creatine kinase should be considered</a:t>
            </a:r>
            <a:endParaRPr lang="en-US" sz="3000" dirty="0">
              <a:solidFill>
                <a:schemeClr val="tx2"/>
              </a:solidFill>
            </a:endParaRPr>
          </a:p>
        </p:txBody>
      </p:sp>
      <p:sp>
        <p:nvSpPr>
          <p:cNvPr id="5" name="TextBox 4"/>
          <p:cNvSpPr txBox="1"/>
          <p:nvPr/>
        </p:nvSpPr>
        <p:spPr>
          <a:xfrm>
            <a:off x="0" y="6550223"/>
            <a:ext cx="8961120" cy="307777"/>
          </a:xfrm>
          <a:prstGeom prst="rect">
            <a:avLst/>
          </a:prstGeom>
          <a:noFill/>
        </p:spPr>
        <p:txBody>
          <a:bodyPr wrap="square" rtlCol="0">
            <a:spAutoFit/>
          </a:bodyPr>
          <a:lstStyle/>
          <a:p>
            <a:r>
              <a:rPr lang="en-US" sz="1400" dirty="0" smtClean="0"/>
              <a:t>SOURCE: </a:t>
            </a:r>
            <a:r>
              <a:rPr lang="en-US" sz="1400" dirty="0"/>
              <a:t>Cheng, </a:t>
            </a:r>
            <a:r>
              <a:rPr lang="en-US" sz="1400" dirty="0" smtClean="0"/>
              <a:t>Yeo, Brown, &amp; Regan. </a:t>
            </a:r>
            <a:r>
              <a:rPr lang="en-US" sz="1400" dirty="0"/>
              <a:t>(2012</a:t>
            </a:r>
            <a:r>
              <a:rPr lang="en-US" sz="1400" dirty="0" smtClean="0"/>
              <a:t>). </a:t>
            </a:r>
            <a:r>
              <a:rPr lang="en-US" sz="1400" i="1" dirty="0" smtClean="0"/>
              <a:t>American </a:t>
            </a:r>
            <a:r>
              <a:rPr lang="en-US" sz="1400" i="1" dirty="0"/>
              <a:t>Academy of Emergency Medicine, 19</a:t>
            </a:r>
            <a:r>
              <a:rPr lang="en-US" sz="1400" dirty="0"/>
              <a:t>(2), 19-22. </a:t>
            </a:r>
          </a:p>
        </p:txBody>
      </p:sp>
      <p:sp>
        <p:nvSpPr>
          <p:cNvPr id="3" name="Slide Number Placeholder 2"/>
          <p:cNvSpPr>
            <a:spLocks noGrp="1"/>
          </p:cNvSpPr>
          <p:nvPr>
            <p:ph type="sldNum" sz="quarter" idx="11"/>
          </p:nvPr>
        </p:nvSpPr>
        <p:spPr>
          <a:xfrm>
            <a:off x="7239000" y="6472052"/>
            <a:ext cx="1905000" cy="381000"/>
          </a:xfrm>
        </p:spPr>
        <p:txBody>
          <a:bodyPr/>
          <a:lstStyle/>
          <a:p>
            <a:fld id="{0AFBE135-35A5-4732-A8A9-823ECF7FE70D}" type="slidenum">
              <a:rPr lang="en-US" sz="1400" smtClean="0">
                <a:solidFill>
                  <a:schemeClr val="tx1"/>
                </a:solidFill>
              </a:rPr>
              <a:pPr/>
              <a:t>128</a:t>
            </a:fld>
            <a:endParaRPr lang="en-US" sz="1400" dirty="0">
              <a:solidFill>
                <a:schemeClr val="tx1"/>
              </a:solidFill>
            </a:endParaRPr>
          </a:p>
        </p:txBody>
      </p:sp>
    </p:spTree>
    <p:extLst>
      <p:ext uri="{BB962C8B-B14F-4D97-AF65-F5344CB8AC3E}">
        <p14:creationId xmlns:p14="http://schemas.microsoft.com/office/powerpoint/2010/main" val="570063917"/>
      </p:ext>
    </p:extLst>
  </p:cSld>
  <p:clrMapOvr>
    <a:masterClrMapping/>
  </p:clrMapOvr>
  <p:transition spd="slow"/>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What do you do if someone has taken a Synthetic Drug?</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87680" y="1534606"/>
            <a:ext cx="8224838" cy="49355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2800" dirty="0">
                <a:solidFill>
                  <a:schemeClr val="tx2"/>
                </a:solidFill>
              </a:rPr>
              <a:t>Call your local poison center at </a:t>
            </a:r>
            <a:r>
              <a:rPr lang="en-US" sz="2800" dirty="0" smtClean="0">
                <a:solidFill>
                  <a:schemeClr val="tx2"/>
                </a:solidFill>
              </a:rPr>
              <a:t>1-800-222-1222</a:t>
            </a:r>
          </a:p>
          <a:p>
            <a:pPr lvl="1">
              <a:spcBef>
                <a:spcPts val="0"/>
              </a:spcBef>
              <a:buClr>
                <a:schemeClr val="accent4">
                  <a:lumMod val="50000"/>
                </a:schemeClr>
              </a:buClr>
            </a:pPr>
            <a:r>
              <a:rPr lang="en-US" dirty="0" smtClean="0"/>
              <a:t>57 poison </a:t>
            </a:r>
            <a:r>
              <a:rPr lang="en-US" dirty="0"/>
              <a:t>centers around the country have </a:t>
            </a:r>
            <a:r>
              <a:rPr lang="en-US" dirty="0" smtClean="0"/>
              <a:t>experts waiting </a:t>
            </a:r>
            <a:r>
              <a:rPr lang="en-US" dirty="0"/>
              <a:t>to answer your call. </a:t>
            </a:r>
            <a:endParaRPr lang="en-US" dirty="0" smtClean="0"/>
          </a:p>
          <a:p>
            <a:pPr lvl="1">
              <a:spcBef>
                <a:spcPts val="0"/>
              </a:spcBef>
              <a:buClr>
                <a:schemeClr val="accent4">
                  <a:lumMod val="50000"/>
                </a:schemeClr>
              </a:buClr>
            </a:pPr>
            <a:r>
              <a:rPr lang="en-US" dirty="0" smtClean="0"/>
              <a:t>The experts at the Center can help you </a:t>
            </a:r>
            <a:r>
              <a:rPr lang="en-US" dirty="0"/>
              <a:t>decide whether someone can be treated at home, </a:t>
            </a:r>
            <a:r>
              <a:rPr lang="en-US" dirty="0" smtClean="0"/>
              <a:t>or whether </a:t>
            </a:r>
            <a:r>
              <a:rPr lang="en-US" dirty="0"/>
              <a:t>he or she must </a:t>
            </a:r>
            <a:r>
              <a:rPr lang="en-US" dirty="0" smtClean="0"/>
              <a:t>go</a:t>
            </a:r>
          </a:p>
          <a:p>
            <a:pPr marL="800100" lvl="1" indent="-46038">
              <a:spcBef>
                <a:spcPts val="0"/>
              </a:spcBef>
              <a:buClr>
                <a:schemeClr val="accent4">
                  <a:lumMod val="50000"/>
                </a:schemeClr>
              </a:buClr>
              <a:buNone/>
            </a:pPr>
            <a:r>
              <a:rPr lang="en-US" dirty="0" smtClean="0"/>
              <a:t> </a:t>
            </a:r>
            <a:r>
              <a:rPr lang="en-US" dirty="0"/>
              <a:t>to a hospital.</a:t>
            </a:r>
          </a:p>
          <a:p>
            <a:pPr>
              <a:buClr>
                <a:schemeClr val="accent4">
                  <a:lumMod val="50000"/>
                </a:schemeClr>
              </a:buClr>
            </a:pPr>
            <a:r>
              <a:rPr lang="en-US" sz="2800" dirty="0">
                <a:solidFill>
                  <a:schemeClr val="tx2"/>
                </a:solidFill>
              </a:rPr>
              <a:t>Dial 9-1-1 immediately </a:t>
            </a:r>
            <a:r>
              <a:rPr lang="en-US" sz="2800" dirty="0" smtClean="0">
                <a:solidFill>
                  <a:schemeClr val="tx2"/>
                </a:solidFill>
              </a:rPr>
              <a:t>if they</a:t>
            </a:r>
            <a:r>
              <a:rPr lang="en-US" sz="2800" dirty="0" smtClean="0">
                <a:solidFill>
                  <a:schemeClr val="accent1">
                    <a:lumMod val="75000"/>
                  </a:schemeClr>
                </a:solidFill>
              </a:rPr>
              <a:t>:</a:t>
            </a:r>
          </a:p>
          <a:p>
            <a:pPr lvl="1">
              <a:buClr>
                <a:schemeClr val="accent4">
                  <a:lumMod val="50000"/>
                </a:schemeClr>
              </a:buClr>
            </a:pPr>
            <a:r>
              <a:rPr lang="en-US" dirty="0" smtClean="0"/>
              <a:t>Stop breathing</a:t>
            </a:r>
          </a:p>
          <a:p>
            <a:pPr lvl="1">
              <a:buClr>
                <a:schemeClr val="accent4">
                  <a:lumMod val="50000"/>
                </a:schemeClr>
              </a:buClr>
            </a:pPr>
            <a:r>
              <a:rPr lang="en-US" dirty="0" smtClean="0"/>
              <a:t>Collapse</a:t>
            </a:r>
          </a:p>
          <a:p>
            <a:pPr lvl="1">
              <a:buClr>
                <a:schemeClr val="accent4">
                  <a:lumMod val="50000"/>
                </a:schemeClr>
              </a:buClr>
            </a:pPr>
            <a:r>
              <a:rPr lang="en-US" dirty="0" smtClean="0"/>
              <a:t>Have </a:t>
            </a:r>
            <a:r>
              <a:rPr lang="en-US" dirty="0"/>
              <a:t>a </a:t>
            </a:r>
            <a:r>
              <a:rPr lang="en-US" dirty="0" smtClean="0"/>
              <a:t>seizure</a:t>
            </a:r>
            <a:endParaRPr lang="en-US" dirty="0"/>
          </a:p>
        </p:txBody>
      </p:sp>
      <p:sp>
        <p:nvSpPr>
          <p:cNvPr id="6" name="TextBox 5"/>
          <p:cNvSpPr txBox="1"/>
          <p:nvPr/>
        </p:nvSpPr>
        <p:spPr>
          <a:xfrm>
            <a:off x="0" y="6550223"/>
            <a:ext cx="8961120" cy="307777"/>
          </a:xfrm>
          <a:prstGeom prst="rect">
            <a:avLst/>
          </a:prstGeom>
          <a:noFill/>
        </p:spPr>
        <p:txBody>
          <a:bodyPr wrap="square" rtlCol="0">
            <a:spAutoFit/>
          </a:bodyPr>
          <a:lstStyle/>
          <a:p>
            <a:r>
              <a:rPr lang="en-US" sz="1400" dirty="0" smtClean="0"/>
              <a:t>SOURCE: American Association of Poison Control Centers (AAPCC). (2012). </a:t>
            </a:r>
            <a:r>
              <a:rPr lang="en-US" sz="1400" i="1" dirty="0" smtClean="0"/>
              <a:t>Facts about Bath Salts.</a:t>
            </a:r>
            <a:endParaRPr lang="en-US" sz="1400" dirty="0"/>
          </a:p>
        </p:txBody>
      </p:sp>
      <p:sp>
        <p:nvSpPr>
          <p:cNvPr id="3" name="TextBox 2"/>
          <p:cNvSpPr txBox="1"/>
          <p:nvPr/>
        </p:nvSpPr>
        <p:spPr>
          <a:xfrm>
            <a:off x="5364480" y="4002375"/>
            <a:ext cx="3703320" cy="2585323"/>
          </a:xfrm>
          <a:prstGeom prst="rect">
            <a:avLst/>
          </a:prstGeom>
          <a:solidFill>
            <a:srgbClr val="800000"/>
          </a:solidFill>
        </p:spPr>
        <p:txBody>
          <a:bodyPr wrap="square" rtlCol="0">
            <a:spAutoFit/>
          </a:bodyPr>
          <a:lstStyle/>
          <a:p>
            <a:r>
              <a:rPr lang="en-US" sz="2700" dirty="0" smtClean="0">
                <a:solidFill>
                  <a:schemeClr val="bg1"/>
                </a:solidFill>
              </a:rPr>
              <a:t>…</a:t>
            </a:r>
            <a:r>
              <a:rPr lang="en-US" sz="2700" dirty="0">
                <a:solidFill>
                  <a:schemeClr val="bg1"/>
                </a:solidFill>
              </a:rPr>
              <a:t>o</a:t>
            </a:r>
            <a:r>
              <a:rPr lang="en-US" sz="2700" dirty="0" smtClean="0">
                <a:solidFill>
                  <a:schemeClr val="bg1"/>
                </a:solidFill>
              </a:rPr>
              <a:t>r </a:t>
            </a:r>
            <a:r>
              <a:rPr lang="en-US" sz="2700" dirty="0">
                <a:solidFill>
                  <a:schemeClr val="bg1"/>
                </a:solidFill>
              </a:rPr>
              <a:t>if they have taken </a:t>
            </a:r>
            <a:r>
              <a:rPr lang="en-US" sz="2700" dirty="0" smtClean="0">
                <a:solidFill>
                  <a:schemeClr val="bg1"/>
                </a:solidFill>
              </a:rPr>
              <a:t/>
            </a:r>
            <a:br>
              <a:rPr lang="en-US" sz="2700" dirty="0" smtClean="0">
                <a:solidFill>
                  <a:schemeClr val="bg1"/>
                </a:solidFill>
              </a:rPr>
            </a:br>
            <a:r>
              <a:rPr lang="en-US" sz="2700" dirty="0" smtClean="0">
                <a:solidFill>
                  <a:schemeClr val="bg1"/>
                </a:solidFill>
              </a:rPr>
              <a:t>one </a:t>
            </a:r>
            <a:r>
              <a:rPr lang="en-US" sz="2700" dirty="0">
                <a:solidFill>
                  <a:schemeClr val="bg1"/>
                </a:solidFill>
              </a:rPr>
              <a:t>of these and are having physical symptoms or behaving in a way that is concerning to </a:t>
            </a:r>
            <a:r>
              <a:rPr lang="en-US" sz="2700" dirty="0" smtClean="0">
                <a:solidFill>
                  <a:schemeClr val="bg1"/>
                </a:solidFill>
              </a:rPr>
              <a:t>you</a:t>
            </a:r>
            <a:endParaRPr lang="en-US" sz="2700" dirty="0">
              <a:solidFill>
                <a:schemeClr val="bg1"/>
              </a:solidFill>
            </a:endParaRPr>
          </a:p>
        </p:txBody>
      </p:sp>
      <p:sp>
        <p:nvSpPr>
          <p:cNvPr id="5" name="Slide Number Placeholder 4"/>
          <p:cNvSpPr>
            <a:spLocks noGrp="1"/>
          </p:cNvSpPr>
          <p:nvPr>
            <p:ph type="sldNum" sz="quarter" idx="11"/>
          </p:nvPr>
        </p:nvSpPr>
        <p:spPr>
          <a:xfrm>
            <a:off x="7239000" y="6477000"/>
            <a:ext cx="1905000" cy="381000"/>
          </a:xfrm>
        </p:spPr>
        <p:txBody>
          <a:bodyPr/>
          <a:lstStyle/>
          <a:p>
            <a:fld id="{0AFBE135-35A5-4732-A8A9-823ECF7FE70D}" type="slidenum">
              <a:rPr lang="en-US" sz="1400" smtClean="0">
                <a:solidFill>
                  <a:schemeClr val="tx1"/>
                </a:solidFill>
              </a:rPr>
              <a:pPr/>
              <a:t>129</a:t>
            </a:fld>
            <a:endParaRPr lang="en-US" sz="1400" dirty="0">
              <a:solidFill>
                <a:schemeClr val="tx1"/>
              </a:solidFill>
            </a:endParaRPr>
          </a:p>
        </p:txBody>
      </p:sp>
    </p:spTree>
    <p:extLst>
      <p:ext uri="{BB962C8B-B14F-4D97-AF65-F5344CB8AC3E}">
        <p14:creationId xmlns:p14="http://schemas.microsoft.com/office/powerpoint/2010/main" val="4369876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0" y="0"/>
            <a:ext cx="9144000" cy="990600"/>
          </a:xfrm>
        </p:spPr>
        <p:txBody>
          <a:bodyPr>
            <a:noAutofit/>
          </a:bodyPr>
          <a:lstStyle/>
          <a:p>
            <a:r>
              <a:rPr lang="en-US" sz="4000" b="1" dirty="0" smtClean="0">
                <a:effectLst>
                  <a:outerShdw blurRad="38100" dist="38100" dir="2700000" algn="tl">
                    <a:srgbClr val="000000">
                      <a:alpha val="43137"/>
                    </a:srgbClr>
                  </a:outerShdw>
                </a:effectLst>
                <a:cs typeface="Microsoft Sans Serif" pitchFamily="34" charset="0"/>
              </a:rPr>
              <a:t>Why People Use Psychoactive Substances</a:t>
            </a:r>
          </a:p>
        </p:txBody>
      </p:sp>
      <p:sp>
        <p:nvSpPr>
          <p:cNvPr id="29699" name="Rectangle 3"/>
          <p:cNvSpPr>
            <a:spLocks noGrp="1"/>
          </p:cNvSpPr>
          <p:nvPr>
            <p:ph type="body" idx="4294967295"/>
          </p:nvPr>
        </p:nvSpPr>
        <p:spPr>
          <a:xfrm>
            <a:off x="533400" y="1600200"/>
            <a:ext cx="8229600" cy="4525963"/>
          </a:xfrm>
        </p:spPr>
        <p:txBody>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p:txBody>
      </p:sp>
      <p:sp>
        <p:nvSpPr>
          <p:cNvPr id="29700" name="Text Box 4"/>
          <p:cNvSpPr txBox="1">
            <a:spLocks noChangeArrowheads="1"/>
          </p:cNvSpPr>
          <p:nvPr/>
        </p:nvSpPr>
        <p:spPr bwMode="auto">
          <a:xfrm>
            <a:off x="609600" y="1524000"/>
            <a:ext cx="1828800" cy="366713"/>
          </a:xfrm>
          <a:prstGeom prst="rect">
            <a:avLst/>
          </a:prstGeom>
          <a:noFill/>
          <a:ln w="9525">
            <a:noFill/>
            <a:miter lim="800000"/>
            <a:headEnd/>
            <a:tailEnd/>
          </a:ln>
        </p:spPr>
        <p:txBody>
          <a:bodyPr>
            <a:spAutoFit/>
          </a:bodyPr>
          <a:lstStyle/>
          <a:p>
            <a:pPr eaLnBrk="0" hangingPunct="0">
              <a:spcBef>
                <a:spcPct val="50000"/>
              </a:spcBef>
            </a:pPr>
            <a:endParaRPr lang="en-GB" dirty="0"/>
          </a:p>
        </p:txBody>
      </p:sp>
      <p:sp>
        <p:nvSpPr>
          <p:cNvPr id="2" name="Rectangle 5"/>
          <p:cNvSpPr>
            <a:spLocks noChangeArrowheads="1"/>
          </p:cNvSpPr>
          <p:nvPr/>
        </p:nvSpPr>
        <p:spPr bwMode="auto">
          <a:xfrm>
            <a:off x="152400" y="990600"/>
            <a:ext cx="3657600" cy="4419600"/>
          </a:xfrm>
          <a:prstGeom prst="rect">
            <a:avLst/>
          </a:prstGeom>
          <a:noFill/>
          <a:ln w="9525">
            <a:noFill/>
            <a:miter lim="800000"/>
            <a:headEnd/>
            <a:tailEnd/>
          </a:ln>
        </p:spPr>
        <p:txBody>
          <a:bodyPr/>
          <a:lstStyle/>
          <a:p>
            <a:pPr eaLnBrk="0" hangingPunct="0">
              <a:spcBef>
                <a:spcPct val="20000"/>
              </a:spcBef>
            </a:pPr>
            <a:r>
              <a:rPr lang="en-US" sz="2600" b="1" dirty="0" smtClean="0">
                <a:solidFill>
                  <a:schemeClr val="tx2"/>
                </a:solidFill>
                <a:latin typeface="+mj-lt"/>
                <a:cs typeface="Microsoft Sans Serif" pitchFamily="34" charset="0"/>
              </a:rPr>
              <a:t>Why Start? </a:t>
            </a:r>
          </a:p>
          <a:p>
            <a:pPr marL="1066800" lvl="1" indent="-609600" eaLnBrk="0" hangingPunct="0">
              <a:spcBef>
                <a:spcPct val="20000"/>
              </a:spcBef>
              <a:buClr>
                <a:schemeClr val="accent4">
                  <a:lumMod val="50000"/>
                </a:schemeClr>
              </a:buClr>
              <a:buFont typeface="Arial" pitchFamily="34" charset="0"/>
              <a:buChar char="•"/>
            </a:pPr>
            <a:r>
              <a:rPr lang="en-US" sz="2600" dirty="0" smtClean="0">
                <a:latin typeface="+mj-lt"/>
                <a:cs typeface="Microsoft Sans Serif" pitchFamily="34" charset="0"/>
              </a:rPr>
              <a:t>Experimentation</a:t>
            </a:r>
          </a:p>
          <a:p>
            <a:pPr marL="1066800" lvl="1" indent="-609600" eaLnBrk="0" hangingPunct="0">
              <a:spcBef>
                <a:spcPct val="20000"/>
              </a:spcBef>
              <a:buClr>
                <a:schemeClr val="accent4">
                  <a:lumMod val="50000"/>
                </a:schemeClr>
              </a:buClr>
              <a:buFont typeface="Arial" pitchFamily="34" charset="0"/>
              <a:buChar char="•"/>
            </a:pPr>
            <a:r>
              <a:rPr lang="en-US" sz="2600" dirty="0" smtClean="0">
                <a:latin typeface="+mj-lt"/>
                <a:cs typeface="Microsoft Sans Serif" pitchFamily="34" charset="0"/>
              </a:rPr>
              <a:t>Peer Pressure</a:t>
            </a:r>
          </a:p>
          <a:p>
            <a:pPr marL="1066800" lvl="1" indent="-609600" eaLnBrk="0" hangingPunct="0">
              <a:spcBef>
                <a:spcPct val="20000"/>
              </a:spcBef>
              <a:buClr>
                <a:schemeClr val="accent4">
                  <a:lumMod val="50000"/>
                </a:schemeClr>
              </a:buClr>
              <a:buFont typeface="Arial" pitchFamily="34" charset="0"/>
              <a:buChar char="•"/>
            </a:pPr>
            <a:r>
              <a:rPr lang="en-US" sz="2600" dirty="0" smtClean="0">
                <a:latin typeface="+mj-lt"/>
                <a:cs typeface="Microsoft Sans Serif" pitchFamily="34" charset="0"/>
              </a:rPr>
              <a:t>Medical </a:t>
            </a:r>
          </a:p>
          <a:p>
            <a:pPr marL="1066800" lvl="1" indent="-609600" eaLnBrk="0" hangingPunct="0">
              <a:spcBef>
                <a:spcPct val="20000"/>
              </a:spcBef>
            </a:pPr>
            <a:endParaRPr lang="en-US" sz="2600" dirty="0" smtClean="0">
              <a:solidFill>
                <a:srgbClr val="FFFFCC"/>
              </a:solidFill>
              <a:latin typeface="+mj-lt"/>
              <a:cs typeface="Microsoft Sans Serif" pitchFamily="34" charset="0"/>
            </a:endParaRPr>
          </a:p>
          <a:p>
            <a:pPr eaLnBrk="0" hangingPunct="0">
              <a:spcBef>
                <a:spcPct val="20000"/>
              </a:spcBef>
            </a:pPr>
            <a:r>
              <a:rPr lang="en-US" sz="2600" b="1" dirty="0" smtClean="0">
                <a:solidFill>
                  <a:schemeClr val="tx2"/>
                </a:solidFill>
                <a:latin typeface="+mj-lt"/>
                <a:cs typeface="Microsoft Sans Serif" pitchFamily="34" charset="0"/>
              </a:rPr>
              <a:t>Why Continue? </a:t>
            </a:r>
            <a:endParaRPr lang="en-US" sz="2600" b="1" dirty="0">
              <a:solidFill>
                <a:schemeClr val="tx2"/>
              </a:solidFill>
              <a:latin typeface="+mj-lt"/>
              <a:cs typeface="Microsoft Sans Serif" pitchFamily="34" charset="0"/>
            </a:endParaRPr>
          </a:p>
          <a:p>
            <a:pPr marL="1066800" lvl="1" indent="-609600" eaLnBrk="0" hangingPunct="0">
              <a:spcBef>
                <a:spcPct val="20000"/>
              </a:spcBef>
              <a:buClr>
                <a:schemeClr val="accent4">
                  <a:lumMod val="50000"/>
                </a:schemeClr>
              </a:buClr>
              <a:buFont typeface="Arial" pitchFamily="34" charset="0"/>
              <a:buChar char="•"/>
            </a:pPr>
            <a:r>
              <a:rPr lang="en-US" sz="2600" dirty="0" smtClean="0">
                <a:latin typeface="+mj-lt"/>
                <a:cs typeface="Microsoft Sans Serif" pitchFamily="34" charset="0"/>
              </a:rPr>
              <a:t>Relieve stress/pain</a:t>
            </a:r>
          </a:p>
          <a:p>
            <a:pPr marL="1066800" lvl="1" indent="-609600" eaLnBrk="0" hangingPunct="0">
              <a:spcBef>
                <a:spcPct val="20000"/>
              </a:spcBef>
              <a:buClr>
                <a:schemeClr val="accent4">
                  <a:lumMod val="50000"/>
                </a:schemeClr>
              </a:buClr>
              <a:buFont typeface="Arial" pitchFamily="34" charset="0"/>
              <a:buChar char="•"/>
            </a:pPr>
            <a:r>
              <a:rPr lang="en-US" sz="2600" dirty="0" smtClean="0">
                <a:latin typeface="+mj-lt"/>
                <a:cs typeface="Microsoft Sans Serif" pitchFamily="34" charset="0"/>
              </a:rPr>
              <a:t>Function better</a:t>
            </a:r>
          </a:p>
          <a:p>
            <a:pPr marL="1066800" lvl="1" indent="-609600" eaLnBrk="0" hangingPunct="0">
              <a:spcBef>
                <a:spcPct val="20000"/>
              </a:spcBef>
              <a:buClr>
                <a:schemeClr val="accent4">
                  <a:lumMod val="50000"/>
                </a:schemeClr>
              </a:buClr>
              <a:buFont typeface="Arial" pitchFamily="34" charset="0"/>
              <a:buChar char="•"/>
            </a:pPr>
            <a:r>
              <a:rPr lang="en-US" sz="2600" dirty="0" smtClean="0">
                <a:latin typeface="+mj-lt"/>
                <a:cs typeface="Microsoft Sans Serif" pitchFamily="34" charset="0"/>
              </a:rPr>
              <a:t>Have fun/relax</a:t>
            </a:r>
          </a:p>
          <a:p>
            <a:pPr marL="1066800" lvl="1" indent="-609600" eaLnBrk="0" hangingPunct="0">
              <a:spcBef>
                <a:spcPct val="20000"/>
              </a:spcBef>
              <a:buClr>
                <a:schemeClr val="accent4">
                  <a:lumMod val="50000"/>
                </a:schemeClr>
              </a:buClr>
              <a:buFont typeface="Arial" pitchFamily="34" charset="0"/>
              <a:buChar char="•"/>
            </a:pPr>
            <a:r>
              <a:rPr lang="en-US" sz="2600" dirty="0" smtClean="0">
                <a:latin typeface="+mj-lt"/>
                <a:cs typeface="Microsoft Sans Serif" pitchFamily="34" charset="0"/>
              </a:rPr>
              <a:t>Cope with mental health disorders</a:t>
            </a:r>
          </a:p>
        </p:txBody>
      </p:sp>
      <p:pic>
        <p:nvPicPr>
          <p:cNvPr id="69635" name="Picture 3" descr="C:\Users\hpadwa\AppData\Local\Microsoft\Windows\Temporary Internet Files\Content.IE5\GY329JXO\MP900444255[1].jpg"/>
          <p:cNvPicPr>
            <a:picLocks noChangeAspect="1" noChangeArrowheads="1"/>
          </p:cNvPicPr>
          <p:nvPr/>
        </p:nvPicPr>
        <p:blipFill>
          <a:blip r:embed="rId4" cstate="print"/>
          <a:srcRect/>
          <a:stretch>
            <a:fillRect/>
          </a:stretch>
        </p:blipFill>
        <p:spPr bwMode="auto">
          <a:xfrm>
            <a:off x="3733800" y="1371600"/>
            <a:ext cx="1600200" cy="2148763"/>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9636" name="Picture 4" descr="C:\Users\hpadwa\AppData\Local\Microsoft\Windows\Temporary Internet Files\Content.IE5\GY329JXO\MP900403705[1].jpg"/>
          <p:cNvPicPr>
            <a:picLocks noChangeAspect="1" noChangeArrowheads="1"/>
          </p:cNvPicPr>
          <p:nvPr/>
        </p:nvPicPr>
        <p:blipFill>
          <a:blip r:embed="rId5" cstate="print"/>
          <a:srcRect/>
          <a:stretch>
            <a:fillRect/>
          </a:stretch>
        </p:blipFill>
        <p:spPr bwMode="auto">
          <a:xfrm>
            <a:off x="6172200" y="2971800"/>
            <a:ext cx="1340793" cy="1676400"/>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7" descr="PH01569J"/>
          <p:cNvPicPr>
            <a:picLocks noChangeAspect="1" noChangeArrowheads="1"/>
          </p:cNvPicPr>
          <p:nvPr/>
        </p:nvPicPr>
        <p:blipFill>
          <a:blip r:embed="rId6" cstate="print"/>
          <a:srcRect/>
          <a:stretch>
            <a:fillRect/>
          </a:stretch>
        </p:blipFill>
        <p:spPr bwMode="auto">
          <a:xfrm>
            <a:off x="5638800" y="1143000"/>
            <a:ext cx="2178423" cy="1371600"/>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9637" name="Picture 5" descr="C:\Users\hpadwa\AppData\Local\Microsoft\Windows\Temporary Internet Files\Content.IE5\15JPE1XZ\MP900182644[1].jpg"/>
          <p:cNvPicPr>
            <a:picLocks noChangeAspect="1" noChangeArrowheads="1"/>
          </p:cNvPicPr>
          <p:nvPr/>
        </p:nvPicPr>
        <p:blipFill>
          <a:blip r:embed="rId7" cstate="print"/>
          <a:srcRect/>
          <a:stretch>
            <a:fillRect/>
          </a:stretch>
        </p:blipFill>
        <p:spPr bwMode="auto">
          <a:xfrm>
            <a:off x="7696200" y="3886200"/>
            <a:ext cx="1203960" cy="1828800"/>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9638" name="Picture 6" descr="C:\Users\hpadwa\AppData\Local\Microsoft\Windows\Temporary Internet Files\Content.IE5\M4A1PU5O\MP900341786[1].jpg"/>
          <p:cNvPicPr>
            <a:picLocks noChangeAspect="1" noChangeArrowheads="1"/>
          </p:cNvPicPr>
          <p:nvPr/>
        </p:nvPicPr>
        <p:blipFill>
          <a:blip r:embed="rId8" cstate="print"/>
          <a:srcRect/>
          <a:stretch>
            <a:fillRect/>
          </a:stretch>
        </p:blipFill>
        <p:spPr bwMode="auto">
          <a:xfrm>
            <a:off x="4114800" y="4419600"/>
            <a:ext cx="1815982" cy="1295400"/>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0" y="6550223"/>
            <a:ext cx="5887959" cy="307777"/>
          </a:xfrm>
          <a:prstGeom prst="rect">
            <a:avLst/>
          </a:prstGeom>
          <a:noFill/>
        </p:spPr>
        <p:txBody>
          <a:bodyPr wrap="none" rtlCol="0">
            <a:spAutoFit/>
          </a:bodyPr>
          <a:lstStyle/>
          <a:p>
            <a:r>
              <a:rPr lang="en-US" sz="1400" dirty="0" smtClean="0">
                <a:latin typeface="+mj-lt"/>
                <a:cs typeface="Microsoft Sans Serif" pitchFamily="34" charset="0"/>
              </a:rPr>
              <a:t>SOURCE: NIDA. (2010). </a:t>
            </a:r>
            <a:r>
              <a:rPr lang="en-US" sz="1400" i="1" dirty="0" smtClean="0">
                <a:latin typeface="+mj-lt"/>
                <a:cs typeface="Microsoft Sans Serif" pitchFamily="34" charset="0"/>
              </a:rPr>
              <a:t>Drugs, Brains, and Behavior: The Science of Addiction</a:t>
            </a:r>
            <a:r>
              <a:rPr lang="en-US" sz="1400" dirty="0" smtClean="0">
                <a:latin typeface="+mj-lt"/>
                <a:cs typeface="Microsoft Sans Serif" pitchFamily="34" charset="0"/>
              </a:rPr>
              <a:t>.</a:t>
            </a:r>
            <a:endParaRPr lang="en-US" sz="1400" dirty="0">
              <a:latin typeface="+mj-lt"/>
              <a:cs typeface="Microsoft Sans Serif" pitchFamily="34" charset="0"/>
            </a:endParaRPr>
          </a:p>
        </p:txBody>
      </p:sp>
      <p:sp>
        <p:nvSpPr>
          <p:cNvPr id="3" name="Slide Number Placeholder 2"/>
          <p:cNvSpPr>
            <a:spLocks noGrp="1"/>
          </p:cNvSpPr>
          <p:nvPr>
            <p:ph type="sldNum" sz="quarter" idx="12"/>
          </p:nvPr>
        </p:nvSpPr>
        <p:spPr>
          <a:xfrm>
            <a:off x="7035140" y="6492875"/>
            <a:ext cx="2133600" cy="365125"/>
          </a:xfrm>
        </p:spPr>
        <p:txBody>
          <a:bodyPr/>
          <a:lstStyle/>
          <a:p>
            <a:fld id="{30837B1F-12DC-49C9-8FDE-EB386A0200E4}" type="slidenum">
              <a:rPr lang="en-US" sz="1400" smtClean="0">
                <a:solidFill>
                  <a:schemeClr val="tx1"/>
                </a:solidFill>
              </a:rPr>
              <a:t>13</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167706836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9234" name="Rectangle 2"/>
          <p:cNvSpPr>
            <a:spLocks noGrp="1" noChangeArrowheads="1"/>
          </p:cNvSpPr>
          <p:nvPr>
            <p:ph type="title"/>
          </p:nvPr>
        </p:nvSpPr>
        <p:spPr>
          <a:xfrm>
            <a:off x="723900" y="385763"/>
            <a:ext cx="7772400" cy="685800"/>
          </a:xfrm>
        </p:spPr>
        <p:txBody>
          <a:bodyPr>
            <a:noAutofit/>
          </a:bodyPr>
          <a:lstStyle/>
          <a:p>
            <a:r>
              <a:rPr lang="en-US" b="1" dirty="0" smtClean="0">
                <a:effectLst>
                  <a:outerShdw blurRad="38100" dist="38100" dir="2700000" algn="tl">
                    <a:srgbClr val="000000">
                      <a:alpha val="43137"/>
                    </a:srgbClr>
                  </a:outerShdw>
                </a:effectLst>
              </a:rPr>
              <a:t>In Summary: Key Points</a:t>
            </a:r>
            <a:endParaRPr lang="en-US" b="1" dirty="0">
              <a:effectLst>
                <a:outerShdw blurRad="38100" dist="38100" dir="2700000" algn="tl">
                  <a:srgbClr val="000000">
                    <a:alpha val="43137"/>
                  </a:srgbClr>
                </a:outerShdw>
              </a:effectLst>
            </a:endParaRPr>
          </a:p>
        </p:txBody>
      </p:sp>
      <p:sp>
        <p:nvSpPr>
          <p:cNvPr id="2399235" name="Rectangle 3"/>
          <p:cNvSpPr>
            <a:spLocks noGrp="1" noChangeArrowheads="1"/>
          </p:cNvSpPr>
          <p:nvPr>
            <p:ph type="body" idx="1"/>
          </p:nvPr>
        </p:nvSpPr>
        <p:spPr>
          <a:xfrm>
            <a:off x="457200" y="1612899"/>
            <a:ext cx="7924800" cy="5062537"/>
          </a:xfrm>
        </p:spPr>
        <p:txBody>
          <a:bodyPr>
            <a:noAutofit/>
          </a:bodyPr>
          <a:lstStyle/>
          <a:p>
            <a:pPr>
              <a:lnSpc>
                <a:spcPct val="80000"/>
              </a:lnSpc>
              <a:buClr>
                <a:schemeClr val="accent4">
                  <a:lumMod val="50000"/>
                </a:schemeClr>
              </a:buClr>
            </a:pPr>
            <a:r>
              <a:rPr lang="en-US" dirty="0" smtClean="0">
                <a:solidFill>
                  <a:schemeClr val="tx2"/>
                </a:solidFill>
              </a:rPr>
              <a:t>Lack of information on the chemical contents, dosage levels, and consistent quality of the products is a major problem since users are taking drugs about which they know little, which makes provision of health care for adverse events more difficult.</a:t>
            </a:r>
          </a:p>
          <a:p>
            <a:pPr marL="0" indent="0">
              <a:lnSpc>
                <a:spcPct val="80000"/>
              </a:lnSpc>
              <a:buClr>
                <a:schemeClr val="accent4">
                  <a:lumMod val="50000"/>
                </a:schemeClr>
              </a:buClr>
              <a:buNone/>
            </a:pPr>
            <a:endParaRPr lang="en-US" dirty="0" smtClean="0">
              <a:solidFill>
                <a:schemeClr val="tx2"/>
              </a:solidFill>
            </a:endParaRPr>
          </a:p>
          <a:p>
            <a:pPr>
              <a:lnSpc>
                <a:spcPct val="80000"/>
              </a:lnSpc>
              <a:buClr>
                <a:schemeClr val="accent4">
                  <a:lumMod val="50000"/>
                </a:schemeClr>
              </a:buClr>
            </a:pPr>
            <a:r>
              <a:rPr lang="en-US" dirty="0" smtClean="0"/>
              <a:t>Despite widespread Internet availability and use among certain populations, health care providers remain largely unfamiliar with synthetic drugs and the multiple variations which have appeared recently.</a:t>
            </a:r>
          </a:p>
        </p:txBody>
      </p:sp>
      <p:sp>
        <p:nvSpPr>
          <p:cNvPr id="6" name="Slide Number Placeholder 1"/>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837B1F-12DC-49C9-8FDE-EB386A0200E4}" type="slidenum">
              <a:rPr lang="en-US" sz="1400" smtClean="0">
                <a:solidFill>
                  <a:schemeClr val="tx1"/>
                </a:solidFill>
              </a:rPr>
              <a:pPr/>
              <a:t>130</a:t>
            </a:fld>
            <a:endParaRPr lang="en-US" sz="1400" dirty="0">
              <a:solidFill>
                <a:schemeClr val="tx1"/>
              </a:solidFill>
            </a:endParaRPr>
          </a:p>
        </p:txBody>
      </p:sp>
    </p:spTree>
    <p:extLst>
      <p:ext uri="{BB962C8B-B14F-4D97-AF65-F5344CB8AC3E}">
        <p14:creationId xmlns:p14="http://schemas.microsoft.com/office/powerpoint/2010/main" val="2346616362"/>
      </p:ext>
    </p:extLst>
  </p:cSld>
  <p:clrMapOvr>
    <a:masterClrMapping/>
  </p:clrMapOvr>
  <p:transition spd="slow"/>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9234" name="Rectangle 2"/>
          <p:cNvSpPr>
            <a:spLocks noGrp="1" noChangeArrowheads="1"/>
          </p:cNvSpPr>
          <p:nvPr>
            <p:ph type="title"/>
          </p:nvPr>
        </p:nvSpPr>
        <p:spPr>
          <a:xfrm>
            <a:off x="723900" y="385763"/>
            <a:ext cx="7772400" cy="685800"/>
          </a:xfrm>
        </p:spPr>
        <p:txBody>
          <a:bodyPr>
            <a:noAutofit/>
          </a:bodyPr>
          <a:lstStyle/>
          <a:p>
            <a:r>
              <a:rPr lang="en-US" b="1" dirty="0" smtClean="0">
                <a:effectLst>
                  <a:outerShdw blurRad="38100" dist="38100" dir="2700000" algn="tl">
                    <a:srgbClr val="000000">
                      <a:alpha val="43137"/>
                    </a:srgbClr>
                  </a:outerShdw>
                </a:effectLst>
              </a:rPr>
              <a:t>In Summary: Key Points</a:t>
            </a:r>
            <a:endParaRPr lang="en-US" b="1" dirty="0">
              <a:effectLst>
                <a:outerShdw blurRad="38100" dist="38100" dir="2700000" algn="tl">
                  <a:srgbClr val="000000">
                    <a:alpha val="43137"/>
                  </a:srgbClr>
                </a:outerShdw>
              </a:effectLst>
            </a:endParaRPr>
          </a:p>
        </p:txBody>
      </p:sp>
      <p:sp>
        <p:nvSpPr>
          <p:cNvPr id="2399235" name="Rectangle 3"/>
          <p:cNvSpPr>
            <a:spLocks noGrp="1" noChangeArrowheads="1"/>
          </p:cNvSpPr>
          <p:nvPr>
            <p:ph type="body" idx="1"/>
          </p:nvPr>
        </p:nvSpPr>
        <p:spPr>
          <a:xfrm>
            <a:off x="457200" y="1612900"/>
            <a:ext cx="7924800" cy="4787900"/>
          </a:xfrm>
        </p:spPr>
        <p:txBody>
          <a:bodyPr>
            <a:noAutofit/>
          </a:bodyPr>
          <a:lstStyle/>
          <a:p>
            <a:pPr>
              <a:lnSpc>
                <a:spcPct val="80000"/>
              </a:lnSpc>
              <a:buClr>
                <a:schemeClr val="accent4">
                  <a:lumMod val="50000"/>
                </a:schemeClr>
              </a:buClr>
            </a:pPr>
            <a:r>
              <a:rPr lang="en-US" dirty="0" smtClean="0">
                <a:solidFill>
                  <a:schemeClr val="tx2"/>
                </a:solidFill>
              </a:rPr>
              <a:t>Research is needed to better understand the side effects and long-term consequences associated with the use of synthetic cannabinoids and synthetic cathinones.</a:t>
            </a:r>
          </a:p>
          <a:p>
            <a:pPr marL="0" indent="0">
              <a:lnSpc>
                <a:spcPct val="80000"/>
              </a:lnSpc>
              <a:buClr>
                <a:schemeClr val="accent4">
                  <a:lumMod val="50000"/>
                </a:schemeClr>
              </a:buClr>
              <a:buNone/>
            </a:pPr>
            <a:endParaRPr lang="en-US" dirty="0" smtClean="0">
              <a:solidFill>
                <a:schemeClr val="tx2"/>
              </a:solidFill>
            </a:endParaRPr>
          </a:p>
          <a:p>
            <a:pPr>
              <a:lnSpc>
                <a:spcPct val="80000"/>
              </a:lnSpc>
              <a:buClr>
                <a:schemeClr val="accent4">
                  <a:lumMod val="50000"/>
                </a:schemeClr>
              </a:buClr>
            </a:pPr>
            <a:r>
              <a:rPr lang="en-US" dirty="0"/>
              <a:t>More </a:t>
            </a:r>
            <a:r>
              <a:rPr lang="en-US" dirty="0" smtClean="0"/>
              <a:t>toxicological identification of these new drugs, more information on the sources of them, as well as their distribution and patterns of use is </a:t>
            </a:r>
            <a:r>
              <a:rPr lang="en-US" dirty="0"/>
              <a:t>needed to curtail future increases in </a:t>
            </a:r>
            <a:r>
              <a:rPr lang="en-US" dirty="0" smtClean="0"/>
              <a:t>use.</a:t>
            </a:r>
          </a:p>
          <a:p>
            <a:pPr>
              <a:lnSpc>
                <a:spcPct val="80000"/>
              </a:lnSpc>
              <a:buClr>
                <a:schemeClr val="accent4">
                  <a:lumMod val="50000"/>
                </a:schemeClr>
              </a:buClr>
            </a:pPr>
            <a:endParaRPr lang="en-US" b="1" dirty="0">
              <a:solidFill>
                <a:srgbClr val="FFFF00"/>
              </a:solidFill>
            </a:endParaRPr>
          </a:p>
        </p:txBody>
      </p:sp>
      <p:sp>
        <p:nvSpPr>
          <p:cNvPr id="6" name="Slide Number Placeholder 1"/>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837B1F-12DC-49C9-8FDE-EB386A0200E4}" type="slidenum">
              <a:rPr lang="en-US" sz="1400" smtClean="0">
                <a:solidFill>
                  <a:schemeClr val="tx1"/>
                </a:solidFill>
              </a:rPr>
              <a:pPr/>
              <a:t>131</a:t>
            </a:fld>
            <a:endParaRPr lang="en-US" sz="1400" dirty="0">
              <a:solidFill>
                <a:schemeClr val="tx1"/>
              </a:solidFill>
            </a:endParaRPr>
          </a:p>
        </p:txBody>
      </p:sp>
    </p:spTree>
    <p:extLst>
      <p:ext uri="{BB962C8B-B14F-4D97-AF65-F5344CB8AC3E}">
        <p14:creationId xmlns:p14="http://schemas.microsoft.com/office/powerpoint/2010/main" val="1477031325"/>
      </p:ext>
    </p:extLst>
  </p:cSld>
  <p:clrMapOvr>
    <a:masterClrMapping/>
  </p:clrMapOvr>
  <p:transition spd="slow"/>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257800"/>
          </a:xfrm>
        </p:spPr>
        <p:txBody>
          <a:bodyPr>
            <a:noAutofit/>
          </a:bodyPr>
          <a:lstStyle/>
          <a:p>
            <a:r>
              <a:rPr lang="en-US" sz="2800" dirty="0" smtClean="0"/>
              <a:t>We do not have human neurobiological data or long-term data, but we can </a:t>
            </a:r>
            <a:r>
              <a:rPr lang="en-US" sz="2800" dirty="0" smtClean="0">
                <a:solidFill>
                  <a:schemeClr val="tx2"/>
                </a:solidFill>
              </a:rPr>
              <a:t>extrapolate a few key points </a:t>
            </a:r>
            <a:r>
              <a:rPr lang="en-US" sz="2800" dirty="0" smtClean="0"/>
              <a:t>from the existing literature:</a:t>
            </a:r>
          </a:p>
          <a:p>
            <a:pPr lvl="1"/>
            <a:r>
              <a:rPr lang="en-US" dirty="0" smtClean="0"/>
              <a:t>Synthetics vs. Classics: </a:t>
            </a:r>
            <a:r>
              <a:rPr lang="en-US" dirty="0" smtClean="0">
                <a:solidFill>
                  <a:schemeClr val="tx2"/>
                </a:solidFill>
              </a:rPr>
              <a:t>Neurobiological concerns hold up, plus more</a:t>
            </a:r>
          </a:p>
          <a:p>
            <a:pPr lvl="1"/>
            <a:r>
              <a:rPr lang="en-US" dirty="0" smtClean="0"/>
              <a:t>In all cases, </a:t>
            </a:r>
            <a:r>
              <a:rPr lang="en-US" dirty="0" smtClean="0">
                <a:solidFill>
                  <a:schemeClr val="tx2"/>
                </a:solidFill>
              </a:rPr>
              <a:t>neurobiology predicts abuse potential</a:t>
            </a:r>
          </a:p>
          <a:p>
            <a:pPr lvl="1"/>
            <a:r>
              <a:rPr lang="en-US" dirty="0" smtClean="0"/>
              <a:t>In general, synthetic versions are not a simple substitute for “classics” – </a:t>
            </a:r>
            <a:r>
              <a:rPr lang="en-US" dirty="0" smtClean="0">
                <a:solidFill>
                  <a:schemeClr val="tx2"/>
                </a:solidFill>
              </a:rPr>
              <a:t>effects tend to be more intense (including side effects), some unexpected, and some new interactions that were not a concern before</a:t>
            </a:r>
          </a:p>
        </p:txBody>
      </p:sp>
      <p:sp>
        <p:nvSpPr>
          <p:cNvPr id="6" name="Rectangle 2"/>
          <p:cNvSpPr txBox="1">
            <a:spLocks noChangeArrowheads="1"/>
          </p:cNvSpPr>
          <p:nvPr/>
        </p:nvSpPr>
        <p:spPr>
          <a:xfrm>
            <a:off x="723900" y="385763"/>
            <a:ext cx="7772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In Summary: Key Points</a:t>
            </a:r>
            <a:endParaRPr lang="en-US" b="1" dirty="0">
              <a:effectLst>
                <a:outerShdw blurRad="38100" dist="38100" dir="2700000" algn="tl">
                  <a:srgbClr val="000000">
                    <a:alpha val="43137"/>
                  </a:srgbClr>
                </a:outerShdw>
              </a:effectLst>
            </a:endParaRPr>
          </a:p>
        </p:txBody>
      </p:sp>
      <p:sp>
        <p:nvSpPr>
          <p:cNvPr id="5"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132</a:t>
            </a:fld>
            <a:endParaRPr lang="en-US" sz="1400" dirty="0">
              <a:solidFill>
                <a:schemeClr val="tx1"/>
              </a:solidFill>
            </a:endParaRPr>
          </a:p>
        </p:txBody>
      </p:sp>
      <p:sp>
        <p:nvSpPr>
          <p:cNvPr id="7" name="TextBox 6"/>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38227076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38175" y="274638"/>
            <a:ext cx="7772400" cy="1143000"/>
          </a:xfrm>
        </p:spPr>
        <p:txBody>
          <a:bodyPr>
            <a:normAutofit fontScale="90000"/>
          </a:bodyPr>
          <a:lstStyle/>
          <a:p>
            <a:r>
              <a:rPr lang="en-US" b="1" dirty="0" smtClean="0">
                <a:effectLst>
                  <a:outerShdw blurRad="38100" dist="38100" dir="2700000" algn="tl">
                    <a:srgbClr val="000000">
                      <a:alpha val="43137"/>
                    </a:srgbClr>
                  </a:outerShdw>
                </a:effectLst>
              </a:rPr>
              <a:t>Resources for Continued Learning</a:t>
            </a:r>
          </a:p>
        </p:txBody>
      </p:sp>
      <p:sp>
        <p:nvSpPr>
          <p:cNvPr id="111619" name="Rectangle 3"/>
          <p:cNvSpPr>
            <a:spLocks noGrp="1" noChangeArrowheads="1"/>
          </p:cNvSpPr>
          <p:nvPr>
            <p:ph type="body" idx="1"/>
          </p:nvPr>
        </p:nvSpPr>
        <p:spPr>
          <a:xfrm>
            <a:off x="476250" y="1524000"/>
            <a:ext cx="8224838" cy="4935538"/>
          </a:xfrm>
        </p:spPr>
        <p:txBody>
          <a:bodyPr>
            <a:normAutofit lnSpcReduction="10000"/>
          </a:bodyPr>
          <a:lstStyle/>
          <a:p>
            <a:pPr>
              <a:buClr>
                <a:schemeClr val="accent4">
                  <a:lumMod val="50000"/>
                </a:schemeClr>
              </a:buClr>
            </a:pPr>
            <a:r>
              <a:rPr lang="en-US" sz="2800" dirty="0" smtClean="0"/>
              <a:t>American Association of Poison Control Centers, </a:t>
            </a:r>
            <a:r>
              <a:rPr lang="en-US" sz="2800" dirty="0" smtClean="0">
                <a:hlinkClick r:id="rId3"/>
              </a:rPr>
              <a:t>www.aapcc.org</a:t>
            </a:r>
            <a:r>
              <a:rPr lang="en-US" sz="2800" dirty="0" smtClean="0"/>
              <a:t> </a:t>
            </a:r>
          </a:p>
          <a:p>
            <a:pPr>
              <a:buClr>
                <a:schemeClr val="accent4">
                  <a:lumMod val="50000"/>
                </a:schemeClr>
              </a:buClr>
            </a:pPr>
            <a:r>
              <a:rPr lang="en-US" sz="2800" dirty="0" smtClean="0"/>
              <a:t>Drug Enforcement Administration, </a:t>
            </a:r>
            <a:r>
              <a:rPr lang="en-US" sz="2800" dirty="0" smtClean="0">
                <a:hlinkClick r:id="rId4"/>
              </a:rPr>
              <a:t>www.dea.usdoj.gov</a:t>
            </a:r>
            <a:r>
              <a:rPr lang="en-US" sz="2800" dirty="0" smtClean="0"/>
              <a:t> </a:t>
            </a:r>
          </a:p>
          <a:p>
            <a:pPr>
              <a:buClr>
                <a:schemeClr val="accent4">
                  <a:lumMod val="50000"/>
                </a:schemeClr>
              </a:buClr>
            </a:pPr>
            <a:r>
              <a:rPr lang="en-US" sz="2800" dirty="0" smtClean="0"/>
              <a:t>European Monitoring Centre for Drugs and Drug Addiction, </a:t>
            </a:r>
            <a:r>
              <a:rPr lang="en-US" sz="2800" dirty="0" smtClean="0">
                <a:hlinkClick r:id="rId5"/>
              </a:rPr>
              <a:t>www.emcdda.europa.eu</a:t>
            </a:r>
            <a:r>
              <a:rPr lang="en-US" sz="2800" dirty="0" smtClean="0"/>
              <a:t> </a:t>
            </a:r>
          </a:p>
          <a:p>
            <a:pPr>
              <a:buClr>
                <a:schemeClr val="accent4">
                  <a:lumMod val="50000"/>
                </a:schemeClr>
              </a:buClr>
            </a:pPr>
            <a:r>
              <a:rPr lang="en-US" sz="2800" dirty="0" smtClean="0"/>
              <a:t>National Institute on Drug Abuse, </a:t>
            </a:r>
            <a:r>
              <a:rPr lang="en-US" sz="2800" dirty="0" smtClean="0">
                <a:hlinkClick r:id="rId6"/>
              </a:rPr>
              <a:t>www.nida.nih.gov</a:t>
            </a:r>
            <a:endParaRPr lang="en-US" sz="2800" dirty="0" smtClean="0"/>
          </a:p>
          <a:p>
            <a:pPr>
              <a:buClr>
                <a:schemeClr val="accent4">
                  <a:lumMod val="50000"/>
                </a:schemeClr>
              </a:buClr>
            </a:pPr>
            <a:r>
              <a:rPr lang="en-US" sz="2800" dirty="0" smtClean="0"/>
              <a:t>Office of National Drug Control Policy, </a:t>
            </a:r>
            <a:r>
              <a:rPr lang="en-US" sz="2800" dirty="0" smtClean="0">
                <a:hlinkClick r:id="rId7"/>
              </a:rPr>
              <a:t>www.ondcp.org</a:t>
            </a:r>
            <a:r>
              <a:rPr lang="en-US" sz="2800" dirty="0" smtClean="0"/>
              <a:t> </a:t>
            </a:r>
          </a:p>
          <a:p>
            <a:pPr>
              <a:buClr>
                <a:schemeClr val="accent4">
                  <a:lumMod val="50000"/>
                </a:schemeClr>
              </a:buClr>
            </a:pPr>
            <a:r>
              <a:rPr lang="en-US" sz="2800" dirty="0" smtClean="0"/>
              <a:t>Pacific Southwest ATTC, </a:t>
            </a:r>
            <a:r>
              <a:rPr lang="en-US" sz="2800" dirty="0" smtClean="0">
                <a:hlinkClick r:id="rId8"/>
              </a:rPr>
              <a:t>www.psattc.org</a:t>
            </a:r>
            <a:r>
              <a:rPr lang="en-US" sz="2800" dirty="0" smtClean="0"/>
              <a:t> </a:t>
            </a:r>
          </a:p>
          <a:p>
            <a:pPr>
              <a:buClr>
                <a:schemeClr val="accent4">
                  <a:lumMod val="50000"/>
                </a:schemeClr>
              </a:buClr>
            </a:pPr>
            <a:r>
              <a:rPr lang="en-US" sz="2800" dirty="0" smtClean="0"/>
              <a:t>Refer to the </a:t>
            </a:r>
            <a:r>
              <a:rPr lang="en-US" sz="2800" i="1" dirty="0" smtClean="0"/>
              <a:t>Synthetic Drugs Reference List</a:t>
            </a:r>
            <a:r>
              <a:rPr lang="en-US" sz="2800" dirty="0" smtClean="0"/>
              <a:t>**</a:t>
            </a:r>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133</a:t>
            </a:fld>
            <a:endParaRPr lang="en-US" sz="1400" dirty="0">
              <a:solidFill>
                <a:schemeClr val="tx1"/>
              </a:solidFill>
            </a:endParaRPr>
          </a:p>
        </p:txBody>
      </p:sp>
    </p:spTree>
    <p:extLst>
      <p:ext uri="{BB962C8B-B14F-4D97-AF65-F5344CB8AC3E}">
        <p14:creationId xmlns:p14="http://schemas.microsoft.com/office/powerpoint/2010/main" val="2274286457"/>
      </p:ext>
    </p:extLst>
  </p:cSld>
  <p:clrMapOvr>
    <a:masterClrMapping/>
  </p:clrMapOvr>
  <p:transition spd="slow"/>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a:xfrm>
            <a:off x="0" y="2057400"/>
            <a:ext cx="9144000" cy="1738312"/>
          </a:xfrm>
        </p:spPr>
        <p:txBody>
          <a:bodyPr>
            <a:noAutofit/>
          </a:bodyPr>
          <a:lstStyle/>
          <a:p>
            <a:r>
              <a:rPr lang="en-US" sz="4000" b="0" dirty="0" smtClean="0">
                <a:effectLst>
                  <a:outerShdw blurRad="38100" dist="38100" dir="2700000" algn="tl">
                    <a:srgbClr val="000000">
                      <a:alpha val="43137"/>
                    </a:srgbClr>
                  </a:outerShdw>
                </a:effectLst>
              </a:rPr>
              <a:t>Thank you for your time!</a:t>
            </a:r>
          </a:p>
        </p:txBody>
      </p:sp>
      <p:grpSp>
        <p:nvGrpSpPr>
          <p:cNvPr id="10" name="Group 9"/>
          <p:cNvGrpSpPr/>
          <p:nvPr/>
        </p:nvGrpSpPr>
        <p:grpSpPr>
          <a:xfrm>
            <a:off x="650240" y="285750"/>
            <a:ext cx="7772400" cy="2152650"/>
            <a:chOff x="824345" y="-19050"/>
            <a:chExt cx="7176655" cy="161925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45" y="0"/>
              <a:ext cx="1385455" cy="1600200"/>
            </a:xfrm>
            <a:prstGeom prst="rect">
              <a:avLst/>
            </a:prstGeom>
            <a:ln w="38100">
              <a:solidFill>
                <a:srgbClr val="00B0F0"/>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4550" y="-19050"/>
              <a:ext cx="1238250" cy="1619250"/>
            </a:xfrm>
            <a:prstGeom prst="rect">
              <a:avLst/>
            </a:prstGeom>
            <a:ln w="38100">
              <a:solidFill>
                <a:srgbClr val="00B0F0"/>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0" y="0"/>
              <a:ext cx="1600200" cy="1600200"/>
            </a:xfrm>
            <a:prstGeom prst="rect">
              <a:avLst/>
            </a:prstGeom>
            <a:ln w="38100">
              <a:solidFill>
                <a:srgbClr val="00B0F0"/>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2050" y="0"/>
              <a:ext cx="1581150" cy="1600200"/>
            </a:xfrm>
            <a:prstGeom prst="rect">
              <a:avLst/>
            </a:prstGeom>
            <a:ln w="38100">
              <a:solidFill>
                <a:srgbClr val="00B0F0"/>
              </a:solid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6273" y="0"/>
              <a:ext cx="1454727" cy="1600200"/>
            </a:xfrm>
            <a:prstGeom prst="rect">
              <a:avLst/>
            </a:prstGeom>
            <a:ln w="38100">
              <a:solidFill>
                <a:srgbClr val="00B0F0"/>
              </a:solidFill>
            </a:ln>
          </p:spPr>
        </p:pic>
      </p:grpSp>
      <p:sp>
        <p:nvSpPr>
          <p:cNvPr id="13" name="Rectangle 3"/>
          <p:cNvSpPr>
            <a:spLocks/>
          </p:cNvSpPr>
          <p:nvPr/>
        </p:nvSpPr>
        <p:spPr bwMode="auto">
          <a:xfrm>
            <a:off x="228600" y="3276600"/>
            <a:ext cx="8686800" cy="3200400"/>
          </a:xfrm>
          <a:prstGeom prst="rect">
            <a:avLst/>
          </a:prstGeom>
          <a:noFill/>
          <a:ln w="9525">
            <a:noFill/>
            <a:miter lim="800000"/>
            <a:headEnd/>
            <a:tailEnd/>
          </a:ln>
        </p:spPr>
        <p:txBody>
          <a:bodyPr/>
          <a:lstStyle/>
          <a:p>
            <a:pPr eaLnBrk="0" hangingPunct="0">
              <a:lnSpc>
                <a:spcPct val="80000"/>
              </a:lnSpc>
              <a:spcBef>
                <a:spcPct val="20000"/>
              </a:spcBef>
              <a:buFont typeface="Arial" pitchFamily="34" charset="0"/>
              <a:buNone/>
            </a:pPr>
            <a:r>
              <a:rPr lang="en-US" sz="2600" dirty="0">
                <a:solidFill>
                  <a:schemeClr val="tx2"/>
                </a:solidFill>
                <a:latin typeface="Calibri" pitchFamily="34" charset="0"/>
              </a:rPr>
              <a:t>For more information:</a:t>
            </a:r>
          </a:p>
          <a:p>
            <a:pPr eaLnBrk="0" hangingPunct="0">
              <a:lnSpc>
                <a:spcPct val="80000"/>
              </a:lnSpc>
              <a:spcBef>
                <a:spcPct val="20000"/>
              </a:spcBef>
              <a:buFont typeface="Arial" pitchFamily="34" charset="0"/>
              <a:buNone/>
            </a:pPr>
            <a:r>
              <a:rPr lang="en-US" sz="2600" dirty="0" smtClean="0">
                <a:latin typeface="Calibri" pitchFamily="34" charset="0"/>
              </a:rPr>
              <a:t>Jane C. Maxwell: jcmaxwell@austin.utexas.edu</a:t>
            </a:r>
          </a:p>
          <a:p>
            <a:pPr eaLnBrk="0" hangingPunct="0">
              <a:lnSpc>
                <a:spcPct val="80000"/>
              </a:lnSpc>
              <a:spcBef>
                <a:spcPct val="20000"/>
              </a:spcBef>
              <a:buFont typeface="Arial" pitchFamily="34" charset="0"/>
              <a:buNone/>
            </a:pPr>
            <a:r>
              <a:rPr lang="en-US" sz="2600" dirty="0" smtClean="0">
                <a:solidFill>
                  <a:schemeClr val="tx2"/>
                </a:solidFill>
                <a:latin typeface="Calibri" pitchFamily="34" charset="0"/>
              </a:rPr>
              <a:t>Beth Rutkowski: </a:t>
            </a:r>
            <a:r>
              <a:rPr lang="en-US" sz="2600" dirty="0">
                <a:solidFill>
                  <a:schemeClr val="tx2"/>
                </a:solidFill>
                <a:latin typeface="Calibri" pitchFamily="34" charset="0"/>
              </a:rPr>
              <a:t>brutkowski@mednet.ucla.edu</a:t>
            </a:r>
          </a:p>
          <a:p>
            <a:pPr eaLnBrk="0" hangingPunct="0">
              <a:lnSpc>
                <a:spcPct val="80000"/>
              </a:lnSpc>
              <a:spcBef>
                <a:spcPct val="20000"/>
              </a:spcBef>
              <a:buFont typeface="Arial" pitchFamily="34" charset="0"/>
              <a:buNone/>
            </a:pPr>
            <a:r>
              <a:rPr lang="en-US" sz="2600" dirty="0" smtClean="0">
                <a:latin typeface="Calibri" pitchFamily="34" charset="0"/>
              </a:rPr>
              <a:t>Doris Payer: doris.payer@camh.ca</a:t>
            </a:r>
          </a:p>
          <a:p>
            <a:pPr eaLnBrk="0" hangingPunct="0">
              <a:lnSpc>
                <a:spcPct val="80000"/>
              </a:lnSpc>
              <a:spcBef>
                <a:spcPct val="20000"/>
              </a:spcBef>
              <a:buFont typeface="Arial" pitchFamily="34" charset="0"/>
              <a:buNone/>
            </a:pPr>
            <a:endParaRPr lang="en-US" sz="2400" dirty="0" smtClean="0">
              <a:solidFill>
                <a:schemeClr val="tx2"/>
              </a:solidFill>
              <a:latin typeface="Calibri" pitchFamily="34" charset="0"/>
            </a:endParaRPr>
          </a:p>
          <a:p>
            <a:pPr eaLnBrk="0" hangingPunct="0">
              <a:lnSpc>
                <a:spcPct val="80000"/>
              </a:lnSpc>
              <a:spcBef>
                <a:spcPct val="20000"/>
              </a:spcBef>
            </a:pPr>
            <a:r>
              <a:rPr lang="en-US" sz="2400" dirty="0">
                <a:latin typeface="Calibri" pitchFamily="34" charset="0"/>
              </a:rPr>
              <a:t>Pacific Southwest </a:t>
            </a:r>
            <a:r>
              <a:rPr lang="en-US" sz="2400" dirty="0" smtClean="0">
                <a:latin typeface="Calibri" pitchFamily="34" charset="0"/>
              </a:rPr>
              <a:t>ATTC and South Southwest ATTC: </a:t>
            </a:r>
            <a:r>
              <a:rPr lang="en-US" sz="2400" dirty="0">
                <a:latin typeface="Calibri" pitchFamily="34" charset="0"/>
              </a:rPr>
              <a:t>http://www.psattc.org</a:t>
            </a:r>
          </a:p>
          <a:p>
            <a:pPr eaLnBrk="0" hangingPunct="0">
              <a:lnSpc>
                <a:spcPct val="80000"/>
              </a:lnSpc>
              <a:spcBef>
                <a:spcPct val="20000"/>
              </a:spcBef>
              <a:buFont typeface="Arial" pitchFamily="34" charset="0"/>
              <a:buNone/>
            </a:pPr>
            <a:r>
              <a:rPr lang="en-US" sz="2400" dirty="0" smtClean="0">
                <a:solidFill>
                  <a:schemeClr val="tx2"/>
                </a:solidFill>
                <a:latin typeface="Calibri" pitchFamily="34" charset="0"/>
              </a:rPr>
              <a:t>http</a:t>
            </a:r>
            <a:r>
              <a:rPr lang="en-US" sz="2400" dirty="0">
                <a:solidFill>
                  <a:schemeClr val="tx2"/>
                </a:solidFill>
                <a:latin typeface="Calibri" pitchFamily="34" charset="0"/>
              </a:rPr>
              <a:t>://</a:t>
            </a:r>
            <a:r>
              <a:rPr lang="en-US" sz="2400" dirty="0" smtClean="0">
                <a:solidFill>
                  <a:schemeClr val="tx2"/>
                </a:solidFill>
                <a:latin typeface="Calibri" pitchFamily="34" charset="0"/>
              </a:rPr>
              <a:t>www.attcnetwork.org/regcenters/index_southsouthwest.aspt</a:t>
            </a:r>
          </a:p>
        </p:txBody>
      </p:sp>
      <p:sp>
        <p:nvSpPr>
          <p:cNvPr id="6" name="Slide Number Placeholder 5"/>
          <p:cNvSpPr>
            <a:spLocks noGrp="1"/>
          </p:cNvSpPr>
          <p:nvPr>
            <p:ph type="sldNum" sz="quarter" idx="12"/>
          </p:nvPr>
        </p:nvSpPr>
        <p:spPr>
          <a:xfrm>
            <a:off x="7010400" y="6470614"/>
            <a:ext cx="2133600" cy="365125"/>
          </a:xfrm>
        </p:spPr>
        <p:txBody>
          <a:bodyPr/>
          <a:lstStyle/>
          <a:p>
            <a:fld id="{30837B1F-12DC-49C9-8FDE-EB386A0200E4}" type="slidenum">
              <a:rPr lang="en-US" sz="1400" smtClean="0">
                <a:solidFill>
                  <a:schemeClr val="tx1"/>
                </a:solidFill>
              </a:rPr>
              <a:t>134</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614523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33600" y="1720850"/>
            <a:ext cx="4741862" cy="5060950"/>
            <a:chOff x="883" y="758"/>
            <a:chExt cx="3800" cy="3054"/>
          </a:xfrm>
        </p:grpSpPr>
        <p:sp>
          <p:nvSpPr>
            <p:cNvPr id="16390" name="Freeform 3"/>
            <p:cNvSpPr>
              <a:spLocks/>
            </p:cNvSpPr>
            <p:nvPr/>
          </p:nvSpPr>
          <p:spPr bwMode="auto">
            <a:xfrm>
              <a:off x="2036" y="2298"/>
              <a:ext cx="2177" cy="815"/>
            </a:xfrm>
            <a:custGeom>
              <a:avLst/>
              <a:gdLst>
                <a:gd name="T0" fmla="*/ 53 w 2177"/>
                <a:gd name="T1" fmla="*/ 238 h 815"/>
                <a:gd name="T2" fmla="*/ 31 w 2177"/>
                <a:gd name="T3" fmla="*/ 261 h 815"/>
                <a:gd name="T4" fmla="*/ 15 w 2177"/>
                <a:gd name="T5" fmla="*/ 288 h 815"/>
                <a:gd name="T6" fmla="*/ 5 w 2177"/>
                <a:gd name="T7" fmla="*/ 321 h 815"/>
                <a:gd name="T8" fmla="*/ 0 w 2177"/>
                <a:gd name="T9" fmla="*/ 356 h 815"/>
                <a:gd name="T10" fmla="*/ 0 w 2177"/>
                <a:gd name="T11" fmla="*/ 392 h 815"/>
                <a:gd name="T12" fmla="*/ 5 w 2177"/>
                <a:gd name="T13" fmla="*/ 427 h 815"/>
                <a:gd name="T14" fmla="*/ 14 w 2177"/>
                <a:gd name="T15" fmla="*/ 461 h 815"/>
                <a:gd name="T16" fmla="*/ 28 w 2177"/>
                <a:gd name="T17" fmla="*/ 491 h 815"/>
                <a:gd name="T18" fmla="*/ 45 w 2177"/>
                <a:gd name="T19" fmla="*/ 517 h 815"/>
                <a:gd name="T20" fmla="*/ 84 w 2177"/>
                <a:gd name="T21" fmla="*/ 551 h 815"/>
                <a:gd name="T22" fmla="*/ 131 w 2177"/>
                <a:gd name="T23" fmla="*/ 585 h 815"/>
                <a:gd name="T24" fmla="*/ 187 w 2177"/>
                <a:gd name="T25" fmla="*/ 620 h 815"/>
                <a:gd name="T26" fmla="*/ 249 w 2177"/>
                <a:gd name="T27" fmla="*/ 656 h 815"/>
                <a:gd name="T28" fmla="*/ 315 w 2177"/>
                <a:gd name="T29" fmla="*/ 690 h 815"/>
                <a:gd name="T30" fmla="*/ 383 w 2177"/>
                <a:gd name="T31" fmla="*/ 723 h 815"/>
                <a:gd name="T32" fmla="*/ 451 w 2177"/>
                <a:gd name="T33" fmla="*/ 752 h 815"/>
                <a:gd name="T34" fmla="*/ 517 w 2177"/>
                <a:gd name="T35" fmla="*/ 777 h 815"/>
                <a:gd name="T36" fmla="*/ 580 w 2177"/>
                <a:gd name="T37" fmla="*/ 796 h 815"/>
                <a:gd name="T38" fmla="*/ 636 w 2177"/>
                <a:gd name="T39" fmla="*/ 809 h 815"/>
                <a:gd name="T40" fmla="*/ 685 w 2177"/>
                <a:gd name="T41" fmla="*/ 814 h 815"/>
                <a:gd name="T42" fmla="*/ 732 w 2177"/>
                <a:gd name="T43" fmla="*/ 814 h 815"/>
                <a:gd name="T44" fmla="*/ 769 w 2177"/>
                <a:gd name="T45" fmla="*/ 814 h 815"/>
                <a:gd name="T46" fmla="*/ 807 w 2177"/>
                <a:gd name="T47" fmla="*/ 812 h 815"/>
                <a:gd name="T48" fmla="*/ 844 w 2177"/>
                <a:gd name="T49" fmla="*/ 810 h 815"/>
                <a:gd name="T50" fmla="*/ 882 w 2177"/>
                <a:gd name="T51" fmla="*/ 806 h 815"/>
                <a:gd name="T52" fmla="*/ 919 w 2177"/>
                <a:gd name="T53" fmla="*/ 801 h 815"/>
                <a:gd name="T54" fmla="*/ 956 w 2177"/>
                <a:gd name="T55" fmla="*/ 792 h 815"/>
                <a:gd name="T56" fmla="*/ 990 w 2177"/>
                <a:gd name="T57" fmla="*/ 782 h 815"/>
                <a:gd name="T58" fmla="*/ 1023 w 2177"/>
                <a:gd name="T59" fmla="*/ 767 h 815"/>
                <a:gd name="T60" fmla="*/ 1054 w 2177"/>
                <a:gd name="T61" fmla="*/ 750 h 815"/>
                <a:gd name="T62" fmla="*/ 1081 w 2177"/>
                <a:gd name="T63" fmla="*/ 730 h 815"/>
                <a:gd name="T64" fmla="*/ 1096 w 2177"/>
                <a:gd name="T65" fmla="*/ 718 h 815"/>
                <a:gd name="T66" fmla="*/ 1110 w 2177"/>
                <a:gd name="T67" fmla="*/ 706 h 815"/>
                <a:gd name="T68" fmla="*/ 1122 w 2177"/>
                <a:gd name="T69" fmla="*/ 696 h 815"/>
                <a:gd name="T70" fmla="*/ 1135 w 2177"/>
                <a:gd name="T71" fmla="*/ 686 h 815"/>
                <a:gd name="T72" fmla="*/ 1148 w 2177"/>
                <a:gd name="T73" fmla="*/ 677 h 815"/>
                <a:gd name="T74" fmla="*/ 1161 w 2177"/>
                <a:gd name="T75" fmla="*/ 668 h 815"/>
                <a:gd name="T76" fmla="*/ 1176 w 2177"/>
                <a:gd name="T77" fmla="*/ 660 h 815"/>
                <a:gd name="T78" fmla="*/ 1194 w 2177"/>
                <a:gd name="T79" fmla="*/ 651 h 815"/>
                <a:gd name="T80" fmla="*/ 1214 w 2177"/>
                <a:gd name="T81" fmla="*/ 642 h 815"/>
                <a:gd name="T82" fmla="*/ 1250 w 2177"/>
                <a:gd name="T83" fmla="*/ 628 h 815"/>
                <a:gd name="T84" fmla="*/ 1278 w 2177"/>
                <a:gd name="T85" fmla="*/ 608 h 815"/>
                <a:gd name="T86" fmla="*/ 1306 w 2177"/>
                <a:gd name="T87" fmla="*/ 584 h 815"/>
                <a:gd name="T88" fmla="*/ 1332 w 2177"/>
                <a:gd name="T89" fmla="*/ 557 h 815"/>
                <a:gd name="T90" fmla="*/ 1359 w 2177"/>
                <a:gd name="T91" fmla="*/ 527 h 815"/>
                <a:gd name="T92" fmla="*/ 1386 w 2177"/>
                <a:gd name="T93" fmla="*/ 495 h 815"/>
                <a:gd name="T94" fmla="*/ 1414 w 2177"/>
                <a:gd name="T95" fmla="*/ 464 h 815"/>
                <a:gd name="T96" fmla="*/ 1444 w 2177"/>
                <a:gd name="T97" fmla="*/ 434 h 815"/>
                <a:gd name="T98" fmla="*/ 1476 w 2177"/>
                <a:gd name="T99" fmla="*/ 407 h 815"/>
                <a:gd name="T100" fmla="*/ 1511 w 2177"/>
                <a:gd name="T101" fmla="*/ 383 h 815"/>
                <a:gd name="T102" fmla="*/ 1549 w 2177"/>
                <a:gd name="T103" fmla="*/ 365 h 815"/>
                <a:gd name="T104" fmla="*/ 1621 w 2177"/>
                <a:gd name="T105" fmla="*/ 330 h 815"/>
                <a:gd name="T106" fmla="*/ 1678 w 2177"/>
                <a:gd name="T107" fmla="*/ 294 h 815"/>
                <a:gd name="T108" fmla="*/ 1736 w 2177"/>
                <a:gd name="T109" fmla="*/ 254 h 815"/>
                <a:gd name="T110" fmla="*/ 1796 w 2177"/>
                <a:gd name="T111" fmla="*/ 209 h 815"/>
                <a:gd name="T112" fmla="*/ 1857 w 2177"/>
                <a:gd name="T113" fmla="*/ 164 h 815"/>
                <a:gd name="T114" fmla="*/ 1918 w 2177"/>
                <a:gd name="T115" fmla="*/ 120 h 815"/>
                <a:gd name="T116" fmla="*/ 1979 w 2177"/>
                <a:gd name="T117" fmla="*/ 80 h 815"/>
                <a:gd name="T118" fmla="*/ 2040 w 2177"/>
                <a:gd name="T119" fmla="*/ 45 h 815"/>
                <a:gd name="T120" fmla="*/ 2099 w 2177"/>
                <a:gd name="T121" fmla="*/ 19 h 815"/>
                <a:gd name="T122" fmla="*/ 2157 w 2177"/>
                <a:gd name="T123" fmla="*/ 2 h 8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77"/>
                <a:gd name="T187" fmla="*/ 0 h 815"/>
                <a:gd name="T188" fmla="*/ 2177 w 2177"/>
                <a:gd name="T189" fmla="*/ 815 h 8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77" h="815">
                  <a:moveTo>
                    <a:pt x="82" y="224"/>
                  </a:moveTo>
                  <a:lnTo>
                    <a:pt x="62" y="232"/>
                  </a:lnTo>
                  <a:lnTo>
                    <a:pt x="53" y="238"/>
                  </a:lnTo>
                  <a:lnTo>
                    <a:pt x="45" y="245"/>
                  </a:lnTo>
                  <a:lnTo>
                    <a:pt x="38" y="252"/>
                  </a:lnTo>
                  <a:lnTo>
                    <a:pt x="31" y="261"/>
                  </a:lnTo>
                  <a:lnTo>
                    <a:pt x="25" y="270"/>
                  </a:lnTo>
                  <a:lnTo>
                    <a:pt x="20" y="279"/>
                  </a:lnTo>
                  <a:lnTo>
                    <a:pt x="15" y="288"/>
                  </a:lnTo>
                  <a:lnTo>
                    <a:pt x="11" y="299"/>
                  </a:lnTo>
                  <a:lnTo>
                    <a:pt x="8" y="310"/>
                  </a:lnTo>
                  <a:lnTo>
                    <a:pt x="5" y="321"/>
                  </a:lnTo>
                  <a:lnTo>
                    <a:pt x="3" y="332"/>
                  </a:lnTo>
                  <a:lnTo>
                    <a:pt x="1" y="344"/>
                  </a:lnTo>
                  <a:lnTo>
                    <a:pt x="0" y="356"/>
                  </a:lnTo>
                  <a:lnTo>
                    <a:pt x="0" y="368"/>
                  </a:lnTo>
                  <a:lnTo>
                    <a:pt x="0" y="380"/>
                  </a:lnTo>
                  <a:lnTo>
                    <a:pt x="0" y="392"/>
                  </a:lnTo>
                  <a:lnTo>
                    <a:pt x="2" y="404"/>
                  </a:lnTo>
                  <a:lnTo>
                    <a:pt x="3" y="415"/>
                  </a:lnTo>
                  <a:lnTo>
                    <a:pt x="5" y="427"/>
                  </a:lnTo>
                  <a:lnTo>
                    <a:pt x="8" y="439"/>
                  </a:lnTo>
                  <a:lnTo>
                    <a:pt x="11" y="450"/>
                  </a:lnTo>
                  <a:lnTo>
                    <a:pt x="14" y="461"/>
                  </a:lnTo>
                  <a:lnTo>
                    <a:pt x="18" y="472"/>
                  </a:lnTo>
                  <a:lnTo>
                    <a:pt x="23" y="482"/>
                  </a:lnTo>
                  <a:lnTo>
                    <a:pt x="28" y="491"/>
                  </a:lnTo>
                  <a:lnTo>
                    <a:pt x="33" y="500"/>
                  </a:lnTo>
                  <a:lnTo>
                    <a:pt x="38" y="509"/>
                  </a:lnTo>
                  <a:lnTo>
                    <a:pt x="45" y="517"/>
                  </a:lnTo>
                  <a:lnTo>
                    <a:pt x="51" y="524"/>
                  </a:lnTo>
                  <a:lnTo>
                    <a:pt x="58" y="530"/>
                  </a:lnTo>
                  <a:lnTo>
                    <a:pt x="84" y="551"/>
                  </a:lnTo>
                  <a:lnTo>
                    <a:pt x="99" y="562"/>
                  </a:lnTo>
                  <a:lnTo>
                    <a:pt x="114" y="574"/>
                  </a:lnTo>
                  <a:lnTo>
                    <a:pt x="131" y="585"/>
                  </a:lnTo>
                  <a:lnTo>
                    <a:pt x="149" y="597"/>
                  </a:lnTo>
                  <a:lnTo>
                    <a:pt x="168" y="608"/>
                  </a:lnTo>
                  <a:lnTo>
                    <a:pt x="187" y="620"/>
                  </a:lnTo>
                  <a:lnTo>
                    <a:pt x="207" y="632"/>
                  </a:lnTo>
                  <a:lnTo>
                    <a:pt x="228" y="644"/>
                  </a:lnTo>
                  <a:lnTo>
                    <a:pt x="249" y="656"/>
                  </a:lnTo>
                  <a:lnTo>
                    <a:pt x="270" y="668"/>
                  </a:lnTo>
                  <a:lnTo>
                    <a:pt x="292" y="679"/>
                  </a:lnTo>
                  <a:lnTo>
                    <a:pt x="315" y="690"/>
                  </a:lnTo>
                  <a:lnTo>
                    <a:pt x="337" y="702"/>
                  </a:lnTo>
                  <a:lnTo>
                    <a:pt x="360" y="712"/>
                  </a:lnTo>
                  <a:lnTo>
                    <a:pt x="383" y="723"/>
                  </a:lnTo>
                  <a:lnTo>
                    <a:pt x="406" y="733"/>
                  </a:lnTo>
                  <a:lnTo>
                    <a:pt x="428" y="743"/>
                  </a:lnTo>
                  <a:lnTo>
                    <a:pt x="451" y="752"/>
                  </a:lnTo>
                  <a:lnTo>
                    <a:pt x="474" y="761"/>
                  </a:lnTo>
                  <a:lnTo>
                    <a:pt x="496" y="769"/>
                  </a:lnTo>
                  <a:lnTo>
                    <a:pt x="517" y="777"/>
                  </a:lnTo>
                  <a:lnTo>
                    <a:pt x="539" y="784"/>
                  </a:lnTo>
                  <a:lnTo>
                    <a:pt x="560" y="790"/>
                  </a:lnTo>
                  <a:lnTo>
                    <a:pt x="580" y="796"/>
                  </a:lnTo>
                  <a:lnTo>
                    <a:pt x="600" y="801"/>
                  </a:lnTo>
                  <a:lnTo>
                    <a:pt x="618" y="806"/>
                  </a:lnTo>
                  <a:lnTo>
                    <a:pt x="636" y="809"/>
                  </a:lnTo>
                  <a:lnTo>
                    <a:pt x="654" y="811"/>
                  </a:lnTo>
                  <a:lnTo>
                    <a:pt x="670" y="813"/>
                  </a:lnTo>
                  <a:lnTo>
                    <a:pt x="685" y="814"/>
                  </a:lnTo>
                  <a:lnTo>
                    <a:pt x="708" y="814"/>
                  </a:lnTo>
                  <a:lnTo>
                    <a:pt x="720" y="814"/>
                  </a:lnTo>
                  <a:lnTo>
                    <a:pt x="732" y="814"/>
                  </a:lnTo>
                  <a:lnTo>
                    <a:pt x="744" y="814"/>
                  </a:lnTo>
                  <a:lnTo>
                    <a:pt x="757" y="814"/>
                  </a:lnTo>
                  <a:lnTo>
                    <a:pt x="769" y="814"/>
                  </a:lnTo>
                  <a:lnTo>
                    <a:pt x="782" y="813"/>
                  </a:lnTo>
                  <a:lnTo>
                    <a:pt x="794" y="813"/>
                  </a:lnTo>
                  <a:lnTo>
                    <a:pt x="807" y="812"/>
                  </a:lnTo>
                  <a:lnTo>
                    <a:pt x="819" y="812"/>
                  </a:lnTo>
                  <a:lnTo>
                    <a:pt x="832" y="811"/>
                  </a:lnTo>
                  <a:lnTo>
                    <a:pt x="844" y="810"/>
                  </a:lnTo>
                  <a:lnTo>
                    <a:pt x="857" y="809"/>
                  </a:lnTo>
                  <a:lnTo>
                    <a:pt x="870" y="808"/>
                  </a:lnTo>
                  <a:lnTo>
                    <a:pt x="882" y="806"/>
                  </a:lnTo>
                  <a:lnTo>
                    <a:pt x="895" y="805"/>
                  </a:lnTo>
                  <a:lnTo>
                    <a:pt x="907" y="803"/>
                  </a:lnTo>
                  <a:lnTo>
                    <a:pt x="919" y="801"/>
                  </a:lnTo>
                  <a:lnTo>
                    <a:pt x="932" y="798"/>
                  </a:lnTo>
                  <a:lnTo>
                    <a:pt x="944" y="796"/>
                  </a:lnTo>
                  <a:lnTo>
                    <a:pt x="956" y="792"/>
                  </a:lnTo>
                  <a:lnTo>
                    <a:pt x="967" y="789"/>
                  </a:lnTo>
                  <a:lnTo>
                    <a:pt x="979" y="786"/>
                  </a:lnTo>
                  <a:lnTo>
                    <a:pt x="990" y="782"/>
                  </a:lnTo>
                  <a:lnTo>
                    <a:pt x="1002" y="777"/>
                  </a:lnTo>
                  <a:lnTo>
                    <a:pt x="1012" y="772"/>
                  </a:lnTo>
                  <a:lnTo>
                    <a:pt x="1023" y="767"/>
                  </a:lnTo>
                  <a:lnTo>
                    <a:pt x="1034" y="762"/>
                  </a:lnTo>
                  <a:lnTo>
                    <a:pt x="1044" y="756"/>
                  </a:lnTo>
                  <a:lnTo>
                    <a:pt x="1054" y="750"/>
                  </a:lnTo>
                  <a:lnTo>
                    <a:pt x="1064" y="743"/>
                  </a:lnTo>
                  <a:lnTo>
                    <a:pt x="1076" y="734"/>
                  </a:lnTo>
                  <a:lnTo>
                    <a:pt x="1081" y="730"/>
                  </a:lnTo>
                  <a:lnTo>
                    <a:pt x="1086" y="726"/>
                  </a:lnTo>
                  <a:lnTo>
                    <a:pt x="1091" y="721"/>
                  </a:lnTo>
                  <a:lnTo>
                    <a:pt x="1096" y="718"/>
                  </a:lnTo>
                  <a:lnTo>
                    <a:pt x="1101" y="714"/>
                  </a:lnTo>
                  <a:lnTo>
                    <a:pt x="1105" y="710"/>
                  </a:lnTo>
                  <a:lnTo>
                    <a:pt x="1110" y="706"/>
                  </a:lnTo>
                  <a:lnTo>
                    <a:pt x="1114" y="703"/>
                  </a:lnTo>
                  <a:lnTo>
                    <a:pt x="1118" y="699"/>
                  </a:lnTo>
                  <a:lnTo>
                    <a:pt x="1122" y="696"/>
                  </a:lnTo>
                  <a:lnTo>
                    <a:pt x="1126" y="693"/>
                  </a:lnTo>
                  <a:lnTo>
                    <a:pt x="1131" y="690"/>
                  </a:lnTo>
                  <a:lnTo>
                    <a:pt x="1135" y="686"/>
                  </a:lnTo>
                  <a:lnTo>
                    <a:pt x="1139" y="683"/>
                  </a:lnTo>
                  <a:lnTo>
                    <a:pt x="1143" y="680"/>
                  </a:lnTo>
                  <a:lnTo>
                    <a:pt x="1148" y="677"/>
                  </a:lnTo>
                  <a:lnTo>
                    <a:pt x="1152" y="674"/>
                  </a:lnTo>
                  <a:lnTo>
                    <a:pt x="1156" y="671"/>
                  </a:lnTo>
                  <a:lnTo>
                    <a:pt x="1161" y="668"/>
                  </a:lnTo>
                  <a:lnTo>
                    <a:pt x="1166" y="665"/>
                  </a:lnTo>
                  <a:lnTo>
                    <a:pt x="1171" y="662"/>
                  </a:lnTo>
                  <a:lnTo>
                    <a:pt x="1176" y="660"/>
                  </a:lnTo>
                  <a:lnTo>
                    <a:pt x="1182" y="657"/>
                  </a:lnTo>
                  <a:lnTo>
                    <a:pt x="1188" y="654"/>
                  </a:lnTo>
                  <a:lnTo>
                    <a:pt x="1194" y="651"/>
                  </a:lnTo>
                  <a:lnTo>
                    <a:pt x="1200" y="648"/>
                  </a:lnTo>
                  <a:lnTo>
                    <a:pt x="1207" y="645"/>
                  </a:lnTo>
                  <a:lnTo>
                    <a:pt x="1214" y="642"/>
                  </a:lnTo>
                  <a:lnTo>
                    <a:pt x="1222" y="640"/>
                  </a:lnTo>
                  <a:lnTo>
                    <a:pt x="1230" y="637"/>
                  </a:lnTo>
                  <a:lnTo>
                    <a:pt x="1250" y="628"/>
                  </a:lnTo>
                  <a:lnTo>
                    <a:pt x="1260" y="622"/>
                  </a:lnTo>
                  <a:lnTo>
                    <a:pt x="1269" y="616"/>
                  </a:lnTo>
                  <a:lnTo>
                    <a:pt x="1278" y="608"/>
                  </a:lnTo>
                  <a:lnTo>
                    <a:pt x="1288" y="601"/>
                  </a:lnTo>
                  <a:lnTo>
                    <a:pt x="1297" y="593"/>
                  </a:lnTo>
                  <a:lnTo>
                    <a:pt x="1306" y="584"/>
                  </a:lnTo>
                  <a:lnTo>
                    <a:pt x="1315" y="576"/>
                  </a:lnTo>
                  <a:lnTo>
                    <a:pt x="1324" y="566"/>
                  </a:lnTo>
                  <a:lnTo>
                    <a:pt x="1332" y="557"/>
                  </a:lnTo>
                  <a:lnTo>
                    <a:pt x="1342" y="547"/>
                  </a:lnTo>
                  <a:lnTo>
                    <a:pt x="1350" y="537"/>
                  </a:lnTo>
                  <a:lnTo>
                    <a:pt x="1359" y="527"/>
                  </a:lnTo>
                  <a:lnTo>
                    <a:pt x="1368" y="516"/>
                  </a:lnTo>
                  <a:lnTo>
                    <a:pt x="1377" y="506"/>
                  </a:lnTo>
                  <a:lnTo>
                    <a:pt x="1386" y="495"/>
                  </a:lnTo>
                  <a:lnTo>
                    <a:pt x="1395" y="485"/>
                  </a:lnTo>
                  <a:lnTo>
                    <a:pt x="1405" y="474"/>
                  </a:lnTo>
                  <a:lnTo>
                    <a:pt x="1414" y="464"/>
                  </a:lnTo>
                  <a:lnTo>
                    <a:pt x="1424" y="454"/>
                  </a:lnTo>
                  <a:lnTo>
                    <a:pt x="1434" y="444"/>
                  </a:lnTo>
                  <a:lnTo>
                    <a:pt x="1444" y="434"/>
                  </a:lnTo>
                  <a:lnTo>
                    <a:pt x="1454" y="424"/>
                  </a:lnTo>
                  <a:lnTo>
                    <a:pt x="1465" y="415"/>
                  </a:lnTo>
                  <a:lnTo>
                    <a:pt x="1476" y="407"/>
                  </a:lnTo>
                  <a:lnTo>
                    <a:pt x="1487" y="398"/>
                  </a:lnTo>
                  <a:lnTo>
                    <a:pt x="1499" y="390"/>
                  </a:lnTo>
                  <a:lnTo>
                    <a:pt x="1511" y="383"/>
                  </a:lnTo>
                  <a:lnTo>
                    <a:pt x="1523" y="376"/>
                  </a:lnTo>
                  <a:lnTo>
                    <a:pt x="1536" y="370"/>
                  </a:lnTo>
                  <a:lnTo>
                    <a:pt x="1549" y="365"/>
                  </a:lnTo>
                  <a:lnTo>
                    <a:pt x="1584" y="350"/>
                  </a:lnTo>
                  <a:lnTo>
                    <a:pt x="1603" y="340"/>
                  </a:lnTo>
                  <a:lnTo>
                    <a:pt x="1621" y="330"/>
                  </a:lnTo>
                  <a:lnTo>
                    <a:pt x="1640" y="319"/>
                  </a:lnTo>
                  <a:lnTo>
                    <a:pt x="1659" y="307"/>
                  </a:lnTo>
                  <a:lnTo>
                    <a:pt x="1678" y="294"/>
                  </a:lnTo>
                  <a:lnTo>
                    <a:pt x="1697" y="281"/>
                  </a:lnTo>
                  <a:lnTo>
                    <a:pt x="1717" y="268"/>
                  </a:lnTo>
                  <a:lnTo>
                    <a:pt x="1736" y="254"/>
                  </a:lnTo>
                  <a:lnTo>
                    <a:pt x="1756" y="239"/>
                  </a:lnTo>
                  <a:lnTo>
                    <a:pt x="1776" y="224"/>
                  </a:lnTo>
                  <a:lnTo>
                    <a:pt x="1796" y="209"/>
                  </a:lnTo>
                  <a:lnTo>
                    <a:pt x="1816" y="194"/>
                  </a:lnTo>
                  <a:lnTo>
                    <a:pt x="1836" y="179"/>
                  </a:lnTo>
                  <a:lnTo>
                    <a:pt x="1857" y="164"/>
                  </a:lnTo>
                  <a:lnTo>
                    <a:pt x="1877" y="149"/>
                  </a:lnTo>
                  <a:lnTo>
                    <a:pt x="1898" y="135"/>
                  </a:lnTo>
                  <a:lnTo>
                    <a:pt x="1918" y="120"/>
                  </a:lnTo>
                  <a:lnTo>
                    <a:pt x="1938" y="106"/>
                  </a:lnTo>
                  <a:lnTo>
                    <a:pt x="1959" y="93"/>
                  </a:lnTo>
                  <a:lnTo>
                    <a:pt x="1979" y="80"/>
                  </a:lnTo>
                  <a:lnTo>
                    <a:pt x="1999" y="68"/>
                  </a:lnTo>
                  <a:lnTo>
                    <a:pt x="2020" y="56"/>
                  </a:lnTo>
                  <a:lnTo>
                    <a:pt x="2040" y="45"/>
                  </a:lnTo>
                  <a:lnTo>
                    <a:pt x="2060" y="36"/>
                  </a:lnTo>
                  <a:lnTo>
                    <a:pt x="2079" y="26"/>
                  </a:lnTo>
                  <a:lnTo>
                    <a:pt x="2099" y="19"/>
                  </a:lnTo>
                  <a:lnTo>
                    <a:pt x="2119" y="12"/>
                  </a:lnTo>
                  <a:lnTo>
                    <a:pt x="2138" y="6"/>
                  </a:lnTo>
                  <a:lnTo>
                    <a:pt x="2157" y="2"/>
                  </a:lnTo>
                  <a:lnTo>
                    <a:pt x="2176"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1" name="Freeform 4"/>
            <p:cNvSpPr>
              <a:spLocks/>
            </p:cNvSpPr>
            <p:nvPr/>
          </p:nvSpPr>
          <p:spPr bwMode="auto">
            <a:xfrm>
              <a:off x="3976" y="1424"/>
              <a:ext cx="611" cy="880"/>
            </a:xfrm>
            <a:custGeom>
              <a:avLst/>
              <a:gdLst>
                <a:gd name="T0" fmla="*/ 21 w 611"/>
                <a:gd name="T1" fmla="*/ 14 h 880"/>
                <a:gd name="T2" fmla="*/ 44 w 611"/>
                <a:gd name="T3" fmla="*/ 7 h 880"/>
                <a:gd name="T4" fmla="*/ 67 w 611"/>
                <a:gd name="T5" fmla="*/ 2 h 880"/>
                <a:gd name="T6" fmla="*/ 91 w 611"/>
                <a:gd name="T7" fmla="*/ 0 h 880"/>
                <a:gd name="T8" fmla="*/ 114 w 611"/>
                <a:gd name="T9" fmla="*/ 0 h 880"/>
                <a:gd name="T10" fmla="*/ 137 w 611"/>
                <a:gd name="T11" fmla="*/ 3 h 880"/>
                <a:gd name="T12" fmla="*/ 160 w 611"/>
                <a:gd name="T13" fmla="*/ 8 h 880"/>
                <a:gd name="T14" fmla="*/ 182 w 611"/>
                <a:gd name="T15" fmla="*/ 14 h 880"/>
                <a:gd name="T16" fmla="*/ 204 w 611"/>
                <a:gd name="T17" fmla="*/ 23 h 880"/>
                <a:gd name="T18" fmla="*/ 224 w 611"/>
                <a:gd name="T19" fmla="*/ 34 h 880"/>
                <a:gd name="T20" fmla="*/ 242 w 611"/>
                <a:gd name="T21" fmla="*/ 46 h 880"/>
                <a:gd name="T22" fmla="*/ 260 w 611"/>
                <a:gd name="T23" fmla="*/ 60 h 880"/>
                <a:gd name="T24" fmla="*/ 275 w 611"/>
                <a:gd name="T25" fmla="*/ 76 h 880"/>
                <a:gd name="T26" fmla="*/ 288 w 611"/>
                <a:gd name="T27" fmla="*/ 92 h 880"/>
                <a:gd name="T28" fmla="*/ 299 w 611"/>
                <a:gd name="T29" fmla="*/ 111 h 880"/>
                <a:gd name="T30" fmla="*/ 307 w 611"/>
                <a:gd name="T31" fmla="*/ 130 h 880"/>
                <a:gd name="T32" fmla="*/ 321 w 611"/>
                <a:gd name="T33" fmla="*/ 160 h 880"/>
                <a:gd name="T34" fmla="*/ 333 w 611"/>
                <a:gd name="T35" fmla="*/ 180 h 880"/>
                <a:gd name="T36" fmla="*/ 346 w 611"/>
                <a:gd name="T37" fmla="*/ 198 h 880"/>
                <a:gd name="T38" fmla="*/ 362 w 611"/>
                <a:gd name="T39" fmla="*/ 216 h 880"/>
                <a:gd name="T40" fmla="*/ 378 w 611"/>
                <a:gd name="T41" fmla="*/ 234 h 880"/>
                <a:gd name="T42" fmla="*/ 395 w 611"/>
                <a:gd name="T43" fmla="*/ 252 h 880"/>
                <a:gd name="T44" fmla="*/ 413 w 611"/>
                <a:gd name="T45" fmla="*/ 270 h 880"/>
                <a:gd name="T46" fmla="*/ 430 w 611"/>
                <a:gd name="T47" fmla="*/ 288 h 880"/>
                <a:gd name="T48" fmla="*/ 447 w 611"/>
                <a:gd name="T49" fmla="*/ 305 h 880"/>
                <a:gd name="T50" fmla="*/ 463 w 611"/>
                <a:gd name="T51" fmla="*/ 324 h 880"/>
                <a:gd name="T52" fmla="*/ 478 w 611"/>
                <a:gd name="T53" fmla="*/ 343 h 880"/>
                <a:gd name="T54" fmla="*/ 492 w 611"/>
                <a:gd name="T55" fmla="*/ 362 h 880"/>
                <a:gd name="T56" fmla="*/ 503 w 611"/>
                <a:gd name="T57" fmla="*/ 382 h 880"/>
                <a:gd name="T58" fmla="*/ 512 w 611"/>
                <a:gd name="T59" fmla="*/ 403 h 880"/>
                <a:gd name="T60" fmla="*/ 518 w 611"/>
                <a:gd name="T61" fmla="*/ 426 h 880"/>
                <a:gd name="T62" fmla="*/ 524 w 611"/>
                <a:gd name="T63" fmla="*/ 458 h 880"/>
                <a:gd name="T64" fmla="*/ 530 w 611"/>
                <a:gd name="T65" fmla="*/ 480 h 880"/>
                <a:gd name="T66" fmla="*/ 536 w 611"/>
                <a:gd name="T67" fmla="*/ 502 h 880"/>
                <a:gd name="T68" fmla="*/ 544 w 611"/>
                <a:gd name="T69" fmla="*/ 525 h 880"/>
                <a:gd name="T70" fmla="*/ 553 w 611"/>
                <a:gd name="T71" fmla="*/ 548 h 880"/>
                <a:gd name="T72" fmla="*/ 562 w 611"/>
                <a:gd name="T73" fmla="*/ 572 h 880"/>
                <a:gd name="T74" fmla="*/ 572 w 611"/>
                <a:gd name="T75" fmla="*/ 595 h 880"/>
                <a:gd name="T76" fmla="*/ 580 w 611"/>
                <a:gd name="T77" fmla="*/ 618 h 880"/>
                <a:gd name="T78" fmla="*/ 589 w 611"/>
                <a:gd name="T79" fmla="*/ 642 h 880"/>
                <a:gd name="T80" fmla="*/ 596 w 611"/>
                <a:gd name="T81" fmla="*/ 665 h 880"/>
                <a:gd name="T82" fmla="*/ 602 w 611"/>
                <a:gd name="T83" fmla="*/ 689 h 880"/>
                <a:gd name="T84" fmla="*/ 607 w 611"/>
                <a:gd name="T85" fmla="*/ 712 h 880"/>
                <a:gd name="T86" fmla="*/ 610 w 611"/>
                <a:gd name="T87" fmla="*/ 735 h 880"/>
                <a:gd name="T88" fmla="*/ 610 w 611"/>
                <a:gd name="T89" fmla="*/ 758 h 880"/>
                <a:gd name="T90" fmla="*/ 608 w 611"/>
                <a:gd name="T91" fmla="*/ 780 h 880"/>
                <a:gd name="T92" fmla="*/ 603 w 611"/>
                <a:gd name="T93" fmla="*/ 803 h 880"/>
                <a:gd name="T94" fmla="*/ 589 w 611"/>
                <a:gd name="T95" fmla="*/ 827 h 880"/>
                <a:gd name="T96" fmla="*/ 574 w 611"/>
                <a:gd name="T97" fmla="*/ 841 h 880"/>
                <a:gd name="T98" fmla="*/ 555 w 611"/>
                <a:gd name="T99" fmla="*/ 852 h 880"/>
                <a:gd name="T100" fmla="*/ 532 w 611"/>
                <a:gd name="T101" fmla="*/ 861 h 880"/>
                <a:gd name="T102" fmla="*/ 508 w 611"/>
                <a:gd name="T103" fmla="*/ 868 h 880"/>
                <a:gd name="T104" fmla="*/ 481 w 611"/>
                <a:gd name="T105" fmla="*/ 873 h 880"/>
                <a:gd name="T106" fmla="*/ 452 w 611"/>
                <a:gd name="T107" fmla="*/ 876 h 880"/>
                <a:gd name="T108" fmla="*/ 423 w 611"/>
                <a:gd name="T109" fmla="*/ 878 h 880"/>
                <a:gd name="T110" fmla="*/ 393 w 611"/>
                <a:gd name="T111" fmla="*/ 879 h 880"/>
                <a:gd name="T112" fmla="*/ 364 w 611"/>
                <a:gd name="T113" fmla="*/ 879 h 880"/>
                <a:gd name="T114" fmla="*/ 336 w 611"/>
                <a:gd name="T115" fmla="*/ 877 h 880"/>
                <a:gd name="T116" fmla="*/ 309 w 611"/>
                <a:gd name="T117" fmla="*/ 875 h 880"/>
                <a:gd name="T118" fmla="*/ 284 w 611"/>
                <a:gd name="T119" fmla="*/ 872 h 880"/>
                <a:gd name="T120" fmla="*/ 262 w 611"/>
                <a:gd name="T121" fmla="*/ 868 h 880"/>
                <a:gd name="T122" fmla="*/ 244 w 611"/>
                <a:gd name="T123" fmla="*/ 864 h 8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1"/>
                <a:gd name="T187" fmla="*/ 0 h 880"/>
                <a:gd name="T188" fmla="*/ 611 w 611"/>
                <a:gd name="T189" fmla="*/ 880 h 8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1" h="880">
                  <a:moveTo>
                    <a:pt x="0" y="24"/>
                  </a:moveTo>
                  <a:lnTo>
                    <a:pt x="21" y="14"/>
                  </a:lnTo>
                  <a:lnTo>
                    <a:pt x="32" y="10"/>
                  </a:lnTo>
                  <a:lnTo>
                    <a:pt x="44" y="7"/>
                  </a:lnTo>
                  <a:lnTo>
                    <a:pt x="56" y="4"/>
                  </a:lnTo>
                  <a:lnTo>
                    <a:pt x="67" y="2"/>
                  </a:lnTo>
                  <a:lnTo>
                    <a:pt x="79" y="1"/>
                  </a:lnTo>
                  <a:lnTo>
                    <a:pt x="91" y="0"/>
                  </a:lnTo>
                  <a:lnTo>
                    <a:pt x="102" y="0"/>
                  </a:lnTo>
                  <a:lnTo>
                    <a:pt x="114" y="0"/>
                  </a:lnTo>
                  <a:lnTo>
                    <a:pt x="126" y="2"/>
                  </a:lnTo>
                  <a:lnTo>
                    <a:pt x="137" y="3"/>
                  </a:lnTo>
                  <a:lnTo>
                    <a:pt x="149" y="5"/>
                  </a:lnTo>
                  <a:lnTo>
                    <a:pt x="160" y="8"/>
                  </a:lnTo>
                  <a:lnTo>
                    <a:pt x="172" y="11"/>
                  </a:lnTo>
                  <a:lnTo>
                    <a:pt x="182" y="14"/>
                  </a:lnTo>
                  <a:lnTo>
                    <a:pt x="193" y="18"/>
                  </a:lnTo>
                  <a:lnTo>
                    <a:pt x="204" y="23"/>
                  </a:lnTo>
                  <a:lnTo>
                    <a:pt x="214" y="28"/>
                  </a:lnTo>
                  <a:lnTo>
                    <a:pt x="224" y="34"/>
                  </a:lnTo>
                  <a:lnTo>
                    <a:pt x="233" y="40"/>
                  </a:lnTo>
                  <a:lnTo>
                    <a:pt x="242" y="46"/>
                  </a:lnTo>
                  <a:lnTo>
                    <a:pt x="251" y="53"/>
                  </a:lnTo>
                  <a:lnTo>
                    <a:pt x="260" y="60"/>
                  </a:lnTo>
                  <a:lnTo>
                    <a:pt x="268" y="68"/>
                  </a:lnTo>
                  <a:lnTo>
                    <a:pt x="275" y="76"/>
                  </a:lnTo>
                  <a:lnTo>
                    <a:pt x="282" y="84"/>
                  </a:lnTo>
                  <a:lnTo>
                    <a:pt x="288" y="92"/>
                  </a:lnTo>
                  <a:lnTo>
                    <a:pt x="294" y="101"/>
                  </a:lnTo>
                  <a:lnTo>
                    <a:pt x="299" y="111"/>
                  </a:lnTo>
                  <a:lnTo>
                    <a:pt x="303" y="120"/>
                  </a:lnTo>
                  <a:lnTo>
                    <a:pt x="307" y="130"/>
                  </a:lnTo>
                  <a:lnTo>
                    <a:pt x="316" y="150"/>
                  </a:lnTo>
                  <a:lnTo>
                    <a:pt x="321" y="160"/>
                  </a:lnTo>
                  <a:lnTo>
                    <a:pt x="326" y="170"/>
                  </a:lnTo>
                  <a:lnTo>
                    <a:pt x="333" y="180"/>
                  </a:lnTo>
                  <a:lnTo>
                    <a:pt x="339" y="189"/>
                  </a:lnTo>
                  <a:lnTo>
                    <a:pt x="346" y="198"/>
                  </a:lnTo>
                  <a:lnTo>
                    <a:pt x="354" y="207"/>
                  </a:lnTo>
                  <a:lnTo>
                    <a:pt x="362" y="216"/>
                  </a:lnTo>
                  <a:lnTo>
                    <a:pt x="370" y="225"/>
                  </a:lnTo>
                  <a:lnTo>
                    <a:pt x="378" y="234"/>
                  </a:lnTo>
                  <a:lnTo>
                    <a:pt x="387" y="243"/>
                  </a:lnTo>
                  <a:lnTo>
                    <a:pt x="395" y="252"/>
                  </a:lnTo>
                  <a:lnTo>
                    <a:pt x="404" y="261"/>
                  </a:lnTo>
                  <a:lnTo>
                    <a:pt x="413" y="270"/>
                  </a:lnTo>
                  <a:lnTo>
                    <a:pt x="422" y="278"/>
                  </a:lnTo>
                  <a:lnTo>
                    <a:pt x="430" y="288"/>
                  </a:lnTo>
                  <a:lnTo>
                    <a:pt x="439" y="296"/>
                  </a:lnTo>
                  <a:lnTo>
                    <a:pt x="447" y="305"/>
                  </a:lnTo>
                  <a:lnTo>
                    <a:pt x="455" y="314"/>
                  </a:lnTo>
                  <a:lnTo>
                    <a:pt x="463" y="324"/>
                  </a:lnTo>
                  <a:lnTo>
                    <a:pt x="471" y="333"/>
                  </a:lnTo>
                  <a:lnTo>
                    <a:pt x="478" y="343"/>
                  </a:lnTo>
                  <a:lnTo>
                    <a:pt x="485" y="352"/>
                  </a:lnTo>
                  <a:lnTo>
                    <a:pt x="492" y="362"/>
                  </a:lnTo>
                  <a:lnTo>
                    <a:pt x="498" y="372"/>
                  </a:lnTo>
                  <a:lnTo>
                    <a:pt x="503" y="382"/>
                  </a:lnTo>
                  <a:lnTo>
                    <a:pt x="508" y="393"/>
                  </a:lnTo>
                  <a:lnTo>
                    <a:pt x="512" y="403"/>
                  </a:lnTo>
                  <a:lnTo>
                    <a:pt x="516" y="414"/>
                  </a:lnTo>
                  <a:lnTo>
                    <a:pt x="518" y="426"/>
                  </a:lnTo>
                  <a:lnTo>
                    <a:pt x="520" y="437"/>
                  </a:lnTo>
                  <a:lnTo>
                    <a:pt x="524" y="458"/>
                  </a:lnTo>
                  <a:lnTo>
                    <a:pt x="526" y="469"/>
                  </a:lnTo>
                  <a:lnTo>
                    <a:pt x="530" y="480"/>
                  </a:lnTo>
                  <a:lnTo>
                    <a:pt x="533" y="491"/>
                  </a:lnTo>
                  <a:lnTo>
                    <a:pt x="536" y="502"/>
                  </a:lnTo>
                  <a:lnTo>
                    <a:pt x="540" y="514"/>
                  </a:lnTo>
                  <a:lnTo>
                    <a:pt x="544" y="525"/>
                  </a:lnTo>
                  <a:lnTo>
                    <a:pt x="549" y="537"/>
                  </a:lnTo>
                  <a:lnTo>
                    <a:pt x="553" y="548"/>
                  </a:lnTo>
                  <a:lnTo>
                    <a:pt x="558" y="560"/>
                  </a:lnTo>
                  <a:lnTo>
                    <a:pt x="562" y="572"/>
                  </a:lnTo>
                  <a:lnTo>
                    <a:pt x="567" y="583"/>
                  </a:lnTo>
                  <a:lnTo>
                    <a:pt x="572" y="595"/>
                  </a:lnTo>
                  <a:lnTo>
                    <a:pt x="576" y="606"/>
                  </a:lnTo>
                  <a:lnTo>
                    <a:pt x="580" y="618"/>
                  </a:lnTo>
                  <a:lnTo>
                    <a:pt x="585" y="630"/>
                  </a:lnTo>
                  <a:lnTo>
                    <a:pt x="589" y="642"/>
                  </a:lnTo>
                  <a:lnTo>
                    <a:pt x="593" y="654"/>
                  </a:lnTo>
                  <a:lnTo>
                    <a:pt x="596" y="665"/>
                  </a:lnTo>
                  <a:lnTo>
                    <a:pt x="600" y="677"/>
                  </a:lnTo>
                  <a:lnTo>
                    <a:pt x="602" y="689"/>
                  </a:lnTo>
                  <a:lnTo>
                    <a:pt x="605" y="700"/>
                  </a:lnTo>
                  <a:lnTo>
                    <a:pt x="607" y="712"/>
                  </a:lnTo>
                  <a:lnTo>
                    <a:pt x="609" y="724"/>
                  </a:lnTo>
                  <a:lnTo>
                    <a:pt x="610" y="735"/>
                  </a:lnTo>
                  <a:lnTo>
                    <a:pt x="610" y="746"/>
                  </a:lnTo>
                  <a:lnTo>
                    <a:pt x="610" y="758"/>
                  </a:lnTo>
                  <a:lnTo>
                    <a:pt x="610" y="769"/>
                  </a:lnTo>
                  <a:lnTo>
                    <a:pt x="608" y="780"/>
                  </a:lnTo>
                  <a:lnTo>
                    <a:pt x="606" y="792"/>
                  </a:lnTo>
                  <a:lnTo>
                    <a:pt x="603" y="803"/>
                  </a:lnTo>
                  <a:lnTo>
                    <a:pt x="595" y="820"/>
                  </a:lnTo>
                  <a:lnTo>
                    <a:pt x="589" y="827"/>
                  </a:lnTo>
                  <a:lnTo>
                    <a:pt x="582" y="834"/>
                  </a:lnTo>
                  <a:lnTo>
                    <a:pt x="574" y="841"/>
                  </a:lnTo>
                  <a:lnTo>
                    <a:pt x="565" y="846"/>
                  </a:lnTo>
                  <a:lnTo>
                    <a:pt x="555" y="852"/>
                  </a:lnTo>
                  <a:lnTo>
                    <a:pt x="544" y="857"/>
                  </a:lnTo>
                  <a:lnTo>
                    <a:pt x="532" y="861"/>
                  </a:lnTo>
                  <a:lnTo>
                    <a:pt x="520" y="864"/>
                  </a:lnTo>
                  <a:lnTo>
                    <a:pt x="508" y="868"/>
                  </a:lnTo>
                  <a:lnTo>
                    <a:pt x="494" y="871"/>
                  </a:lnTo>
                  <a:lnTo>
                    <a:pt x="481" y="873"/>
                  </a:lnTo>
                  <a:lnTo>
                    <a:pt x="466" y="875"/>
                  </a:lnTo>
                  <a:lnTo>
                    <a:pt x="452" y="876"/>
                  </a:lnTo>
                  <a:lnTo>
                    <a:pt x="438" y="878"/>
                  </a:lnTo>
                  <a:lnTo>
                    <a:pt x="423" y="878"/>
                  </a:lnTo>
                  <a:lnTo>
                    <a:pt x="408" y="879"/>
                  </a:lnTo>
                  <a:lnTo>
                    <a:pt x="393" y="879"/>
                  </a:lnTo>
                  <a:lnTo>
                    <a:pt x="378" y="879"/>
                  </a:lnTo>
                  <a:lnTo>
                    <a:pt x="364" y="879"/>
                  </a:lnTo>
                  <a:lnTo>
                    <a:pt x="350" y="878"/>
                  </a:lnTo>
                  <a:lnTo>
                    <a:pt x="336" y="877"/>
                  </a:lnTo>
                  <a:lnTo>
                    <a:pt x="322" y="876"/>
                  </a:lnTo>
                  <a:lnTo>
                    <a:pt x="309" y="875"/>
                  </a:lnTo>
                  <a:lnTo>
                    <a:pt x="296" y="873"/>
                  </a:lnTo>
                  <a:lnTo>
                    <a:pt x="284" y="872"/>
                  </a:lnTo>
                  <a:lnTo>
                    <a:pt x="273" y="870"/>
                  </a:lnTo>
                  <a:lnTo>
                    <a:pt x="262" y="868"/>
                  </a:lnTo>
                  <a:lnTo>
                    <a:pt x="253" y="866"/>
                  </a:lnTo>
                  <a:lnTo>
                    <a:pt x="244" y="864"/>
                  </a:lnTo>
                  <a:lnTo>
                    <a:pt x="236" y="86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2" name="Freeform 5"/>
            <p:cNvSpPr>
              <a:spLocks/>
            </p:cNvSpPr>
            <p:nvPr/>
          </p:nvSpPr>
          <p:spPr bwMode="auto">
            <a:xfrm>
              <a:off x="3431" y="2848"/>
              <a:ext cx="652" cy="327"/>
            </a:xfrm>
            <a:custGeom>
              <a:avLst/>
              <a:gdLst>
                <a:gd name="T0" fmla="*/ 17 w 652"/>
                <a:gd name="T1" fmla="*/ 1 h 327"/>
                <a:gd name="T2" fmla="*/ 35 w 652"/>
                <a:gd name="T3" fmla="*/ 0 h 327"/>
                <a:gd name="T4" fmla="*/ 56 w 652"/>
                <a:gd name="T5" fmla="*/ 2 h 327"/>
                <a:gd name="T6" fmla="*/ 77 w 652"/>
                <a:gd name="T7" fmla="*/ 6 h 327"/>
                <a:gd name="T8" fmla="*/ 100 w 652"/>
                <a:gd name="T9" fmla="*/ 11 h 327"/>
                <a:gd name="T10" fmla="*/ 124 w 652"/>
                <a:gd name="T11" fmla="*/ 17 h 327"/>
                <a:gd name="T12" fmla="*/ 148 w 652"/>
                <a:gd name="T13" fmla="*/ 25 h 327"/>
                <a:gd name="T14" fmla="*/ 172 w 652"/>
                <a:gd name="T15" fmla="*/ 34 h 327"/>
                <a:gd name="T16" fmla="*/ 196 w 652"/>
                <a:gd name="T17" fmla="*/ 43 h 327"/>
                <a:gd name="T18" fmla="*/ 219 w 652"/>
                <a:gd name="T19" fmla="*/ 53 h 327"/>
                <a:gd name="T20" fmla="*/ 242 w 652"/>
                <a:gd name="T21" fmla="*/ 64 h 327"/>
                <a:gd name="T22" fmla="*/ 263 w 652"/>
                <a:gd name="T23" fmla="*/ 74 h 327"/>
                <a:gd name="T24" fmla="*/ 283 w 652"/>
                <a:gd name="T25" fmla="*/ 84 h 327"/>
                <a:gd name="T26" fmla="*/ 302 w 652"/>
                <a:gd name="T27" fmla="*/ 93 h 327"/>
                <a:gd name="T28" fmla="*/ 318 w 652"/>
                <a:gd name="T29" fmla="*/ 102 h 327"/>
                <a:gd name="T30" fmla="*/ 332 w 652"/>
                <a:gd name="T31" fmla="*/ 110 h 327"/>
                <a:gd name="T32" fmla="*/ 351 w 652"/>
                <a:gd name="T33" fmla="*/ 124 h 327"/>
                <a:gd name="T34" fmla="*/ 359 w 652"/>
                <a:gd name="T35" fmla="*/ 134 h 327"/>
                <a:gd name="T36" fmla="*/ 365 w 652"/>
                <a:gd name="T37" fmla="*/ 144 h 327"/>
                <a:gd name="T38" fmla="*/ 369 w 652"/>
                <a:gd name="T39" fmla="*/ 154 h 327"/>
                <a:gd name="T40" fmla="*/ 371 w 652"/>
                <a:gd name="T41" fmla="*/ 164 h 327"/>
                <a:gd name="T42" fmla="*/ 372 w 652"/>
                <a:gd name="T43" fmla="*/ 174 h 327"/>
                <a:gd name="T44" fmla="*/ 372 w 652"/>
                <a:gd name="T45" fmla="*/ 184 h 327"/>
                <a:gd name="T46" fmla="*/ 372 w 652"/>
                <a:gd name="T47" fmla="*/ 194 h 327"/>
                <a:gd name="T48" fmla="*/ 373 w 652"/>
                <a:gd name="T49" fmla="*/ 204 h 327"/>
                <a:gd name="T50" fmla="*/ 373 w 652"/>
                <a:gd name="T51" fmla="*/ 214 h 327"/>
                <a:gd name="T52" fmla="*/ 376 w 652"/>
                <a:gd name="T53" fmla="*/ 223 h 327"/>
                <a:gd name="T54" fmla="*/ 379 w 652"/>
                <a:gd name="T55" fmla="*/ 233 h 327"/>
                <a:gd name="T56" fmla="*/ 386 w 652"/>
                <a:gd name="T57" fmla="*/ 242 h 327"/>
                <a:gd name="T58" fmla="*/ 395 w 652"/>
                <a:gd name="T59" fmla="*/ 251 h 327"/>
                <a:gd name="T60" fmla="*/ 407 w 652"/>
                <a:gd name="T61" fmla="*/ 259 h 327"/>
                <a:gd name="T62" fmla="*/ 428 w 652"/>
                <a:gd name="T63" fmla="*/ 271 h 327"/>
                <a:gd name="T64" fmla="*/ 443 w 652"/>
                <a:gd name="T65" fmla="*/ 278 h 327"/>
                <a:gd name="T66" fmla="*/ 457 w 652"/>
                <a:gd name="T67" fmla="*/ 284 h 327"/>
                <a:gd name="T68" fmla="*/ 471 w 652"/>
                <a:gd name="T69" fmla="*/ 291 h 327"/>
                <a:gd name="T70" fmla="*/ 485 w 652"/>
                <a:gd name="T71" fmla="*/ 297 h 327"/>
                <a:gd name="T72" fmla="*/ 499 w 652"/>
                <a:gd name="T73" fmla="*/ 303 h 327"/>
                <a:gd name="T74" fmla="*/ 513 w 652"/>
                <a:gd name="T75" fmla="*/ 308 h 327"/>
                <a:gd name="T76" fmla="*/ 528 w 652"/>
                <a:gd name="T77" fmla="*/ 313 h 327"/>
                <a:gd name="T78" fmla="*/ 543 w 652"/>
                <a:gd name="T79" fmla="*/ 317 h 327"/>
                <a:gd name="T80" fmla="*/ 557 w 652"/>
                <a:gd name="T81" fmla="*/ 320 h 327"/>
                <a:gd name="T82" fmla="*/ 572 w 652"/>
                <a:gd name="T83" fmla="*/ 323 h 327"/>
                <a:gd name="T84" fmla="*/ 587 w 652"/>
                <a:gd name="T85" fmla="*/ 325 h 327"/>
                <a:gd name="T86" fmla="*/ 603 w 652"/>
                <a:gd name="T87" fmla="*/ 326 h 327"/>
                <a:gd name="T88" fmla="*/ 619 w 652"/>
                <a:gd name="T89" fmla="*/ 326 h 327"/>
                <a:gd name="T90" fmla="*/ 635 w 652"/>
                <a:gd name="T91" fmla="*/ 325 h 327"/>
                <a:gd name="T92" fmla="*/ 651 w 652"/>
                <a:gd name="T93" fmla="*/ 323 h 3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2"/>
                <a:gd name="T142" fmla="*/ 0 h 327"/>
                <a:gd name="T143" fmla="*/ 652 w 652"/>
                <a:gd name="T144" fmla="*/ 327 h 3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2" h="327">
                  <a:moveTo>
                    <a:pt x="0" y="4"/>
                  </a:moveTo>
                  <a:lnTo>
                    <a:pt x="17" y="1"/>
                  </a:lnTo>
                  <a:lnTo>
                    <a:pt x="26" y="0"/>
                  </a:lnTo>
                  <a:lnTo>
                    <a:pt x="35" y="0"/>
                  </a:lnTo>
                  <a:lnTo>
                    <a:pt x="45" y="1"/>
                  </a:lnTo>
                  <a:lnTo>
                    <a:pt x="56" y="2"/>
                  </a:lnTo>
                  <a:lnTo>
                    <a:pt x="67" y="4"/>
                  </a:lnTo>
                  <a:lnTo>
                    <a:pt x="77" y="6"/>
                  </a:lnTo>
                  <a:lnTo>
                    <a:pt x="89" y="8"/>
                  </a:lnTo>
                  <a:lnTo>
                    <a:pt x="100" y="11"/>
                  </a:lnTo>
                  <a:lnTo>
                    <a:pt x="112" y="14"/>
                  </a:lnTo>
                  <a:lnTo>
                    <a:pt x="124" y="17"/>
                  </a:lnTo>
                  <a:lnTo>
                    <a:pt x="136" y="21"/>
                  </a:lnTo>
                  <a:lnTo>
                    <a:pt x="148" y="25"/>
                  </a:lnTo>
                  <a:lnTo>
                    <a:pt x="160" y="29"/>
                  </a:lnTo>
                  <a:lnTo>
                    <a:pt x="172" y="34"/>
                  </a:lnTo>
                  <a:lnTo>
                    <a:pt x="184" y="38"/>
                  </a:lnTo>
                  <a:lnTo>
                    <a:pt x="196" y="43"/>
                  </a:lnTo>
                  <a:lnTo>
                    <a:pt x="208" y="48"/>
                  </a:lnTo>
                  <a:lnTo>
                    <a:pt x="219" y="53"/>
                  </a:lnTo>
                  <a:lnTo>
                    <a:pt x="231" y="58"/>
                  </a:lnTo>
                  <a:lnTo>
                    <a:pt x="242" y="64"/>
                  </a:lnTo>
                  <a:lnTo>
                    <a:pt x="253" y="68"/>
                  </a:lnTo>
                  <a:lnTo>
                    <a:pt x="263" y="74"/>
                  </a:lnTo>
                  <a:lnTo>
                    <a:pt x="274" y="79"/>
                  </a:lnTo>
                  <a:lnTo>
                    <a:pt x="283" y="84"/>
                  </a:lnTo>
                  <a:lnTo>
                    <a:pt x="293" y="88"/>
                  </a:lnTo>
                  <a:lnTo>
                    <a:pt x="302" y="93"/>
                  </a:lnTo>
                  <a:lnTo>
                    <a:pt x="310" y="98"/>
                  </a:lnTo>
                  <a:lnTo>
                    <a:pt x="318" y="102"/>
                  </a:lnTo>
                  <a:lnTo>
                    <a:pt x="325" y="106"/>
                  </a:lnTo>
                  <a:lnTo>
                    <a:pt x="332" y="110"/>
                  </a:lnTo>
                  <a:lnTo>
                    <a:pt x="345" y="119"/>
                  </a:lnTo>
                  <a:lnTo>
                    <a:pt x="351" y="124"/>
                  </a:lnTo>
                  <a:lnTo>
                    <a:pt x="355" y="129"/>
                  </a:lnTo>
                  <a:lnTo>
                    <a:pt x="359" y="134"/>
                  </a:lnTo>
                  <a:lnTo>
                    <a:pt x="363" y="139"/>
                  </a:lnTo>
                  <a:lnTo>
                    <a:pt x="365" y="144"/>
                  </a:lnTo>
                  <a:lnTo>
                    <a:pt x="367" y="149"/>
                  </a:lnTo>
                  <a:lnTo>
                    <a:pt x="369" y="154"/>
                  </a:lnTo>
                  <a:lnTo>
                    <a:pt x="371" y="159"/>
                  </a:lnTo>
                  <a:lnTo>
                    <a:pt x="371" y="164"/>
                  </a:lnTo>
                  <a:lnTo>
                    <a:pt x="372" y="169"/>
                  </a:lnTo>
                  <a:lnTo>
                    <a:pt x="372" y="174"/>
                  </a:lnTo>
                  <a:lnTo>
                    <a:pt x="372" y="179"/>
                  </a:lnTo>
                  <a:lnTo>
                    <a:pt x="372" y="184"/>
                  </a:lnTo>
                  <a:lnTo>
                    <a:pt x="372" y="189"/>
                  </a:lnTo>
                  <a:lnTo>
                    <a:pt x="372" y="194"/>
                  </a:lnTo>
                  <a:lnTo>
                    <a:pt x="372" y="199"/>
                  </a:lnTo>
                  <a:lnTo>
                    <a:pt x="373" y="204"/>
                  </a:lnTo>
                  <a:lnTo>
                    <a:pt x="373" y="209"/>
                  </a:lnTo>
                  <a:lnTo>
                    <a:pt x="373" y="214"/>
                  </a:lnTo>
                  <a:lnTo>
                    <a:pt x="374" y="219"/>
                  </a:lnTo>
                  <a:lnTo>
                    <a:pt x="376" y="223"/>
                  </a:lnTo>
                  <a:lnTo>
                    <a:pt x="377" y="228"/>
                  </a:lnTo>
                  <a:lnTo>
                    <a:pt x="379" y="233"/>
                  </a:lnTo>
                  <a:lnTo>
                    <a:pt x="382" y="238"/>
                  </a:lnTo>
                  <a:lnTo>
                    <a:pt x="386" y="242"/>
                  </a:lnTo>
                  <a:lnTo>
                    <a:pt x="390" y="246"/>
                  </a:lnTo>
                  <a:lnTo>
                    <a:pt x="395" y="251"/>
                  </a:lnTo>
                  <a:lnTo>
                    <a:pt x="400" y="255"/>
                  </a:lnTo>
                  <a:lnTo>
                    <a:pt x="407" y="259"/>
                  </a:lnTo>
                  <a:lnTo>
                    <a:pt x="414" y="264"/>
                  </a:lnTo>
                  <a:lnTo>
                    <a:pt x="428" y="271"/>
                  </a:lnTo>
                  <a:lnTo>
                    <a:pt x="435" y="274"/>
                  </a:lnTo>
                  <a:lnTo>
                    <a:pt x="443" y="278"/>
                  </a:lnTo>
                  <a:lnTo>
                    <a:pt x="450" y="281"/>
                  </a:lnTo>
                  <a:lnTo>
                    <a:pt x="457" y="284"/>
                  </a:lnTo>
                  <a:lnTo>
                    <a:pt x="464" y="288"/>
                  </a:lnTo>
                  <a:lnTo>
                    <a:pt x="471" y="291"/>
                  </a:lnTo>
                  <a:lnTo>
                    <a:pt x="478" y="294"/>
                  </a:lnTo>
                  <a:lnTo>
                    <a:pt x="485" y="297"/>
                  </a:lnTo>
                  <a:lnTo>
                    <a:pt x="492" y="300"/>
                  </a:lnTo>
                  <a:lnTo>
                    <a:pt x="499" y="303"/>
                  </a:lnTo>
                  <a:lnTo>
                    <a:pt x="506" y="306"/>
                  </a:lnTo>
                  <a:lnTo>
                    <a:pt x="513" y="308"/>
                  </a:lnTo>
                  <a:lnTo>
                    <a:pt x="521" y="311"/>
                  </a:lnTo>
                  <a:lnTo>
                    <a:pt x="528" y="313"/>
                  </a:lnTo>
                  <a:lnTo>
                    <a:pt x="535" y="315"/>
                  </a:lnTo>
                  <a:lnTo>
                    <a:pt x="543" y="317"/>
                  </a:lnTo>
                  <a:lnTo>
                    <a:pt x="550" y="319"/>
                  </a:lnTo>
                  <a:lnTo>
                    <a:pt x="557" y="320"/>
                  </a:lnTo>
                  <a:lnTo>
                    <a:pt x="565" y="322"/>
                  </a:lnTo>
                  <a:lnTo>
                    <a:pt x="572" y="323"/>
                  </a:lnTo>
                  <a:lnTo>
                    <a:pt x="580" y="324"/>
                  </a:lnTo>
                  <a:lnTo>
                    <a:pt x="587" y="325"/>
                  </a:lnTo>
                  <a:lnTo>
                    <a:pt x="595" y="325"/>
                  </a:lnTo>
                  <a:lnTo>
                    <a:pt x="603" y="326"/>
                  </a:lnTo>
                  <a:lnTo>
                    <a:pt x="611" y="326"/>
                  </a:lnTo>
                  <a:lnTo>
                    <a:pt x="619" y="326"/>
                  </a:lnTo>
                  <a:lnTo>
                    <a:pt x="627" y="325"/>
                  </a:lnTo>
                  <a:lnTo>
                    <a:pt x="635" y="325"/>
                  </a:lnTo>
                  <a:lnTo>
                    <a:pt x="643" y="324"/>
                  </a:lnTo>
                  <a:lnTo>
                    <a:pt x="651" y="323"/>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3" name="Freeform 6"/>
            <p:cNvSpPr>
              <a:spLocks/>
            </p:cNvSpPr>
            <p:nvPr/>
          </p:nvSpPr>
          <p:spPr bwMode="auto">
            <a:xfrm>
              <a:off x="3076" y="888"/>
              <a:ext cx="982" cy="549"/>
            </a:xfrm>
            <a:custGeom>
              <a:avLst/>
              <a:gdLst>
                <a:gd name="T0" fmla="*/ 975 w 982"/>
                <a:gd name="T1" fmla="*/ 511 h 549"/>
                <a:gd name="T2" fmla="*/ 980 w 982"/>
                <a:gd name="T3" fmla="*/ 473 h 549"/>
                <a:gd name="T4" fmla="*/ 966 w 982"/>
                <a:gd name="T5" fmla="*/ 436 h 549"/>
                <a:gd name="T6" fmla="*/ 937 w 982"/>
                <a:gd name="T7" fmla="*/ 400 h 549"/>
                <a:gd name="T8" fmla="*/ 896 w 982"/>
                <a:gd name="T9" fmla="*/ 366 h 549"/>
                <a:gd name="T10" fmla="*/ 847 w 982"/>
                <a:gd name="T11" fmla="*/ 334 h 549"/>
                <a:gd name="T12" fmla="*/ 794 w 982"/>
                <a:gd name="T13" fmla="*/ 306 h 549"/>
                <a:gd name="T14" fmla="*/ 742 w 982"/>
                <a:gd name="T15" fmla="*/ 281 h 549"/>
                <a:gd name="T16" fmla="*/ 692 w 982"/>
                <a:gd name="T17" fmla="*/ 262 h 549"/>
                <a:gd name="T18" fmla="*/ 650 w 982"/>
                <a:gd name="T19" fmla="*/ 248 h 549"/>
                <a:gd name="T20" fmla="*/ 611 w 982"/>
                <a:gd name="T21" fmla="*/ 236 h 549"/>
                <a:gd name="T22" fmla="*/ 590 w 982"/>
                <a:gd name="T23" fmla="*/ 226 h 549"/>
                <a:gd name="T24" fmla="*/ 572 w 982"/>
                <a:gd name="T25" fmla="*/ 214 h 549"/>
                <a:gd name="T26" fmla="*/ 557 w 982"/>
                <a:gd name="T27" fmla="*/ 199 h 549"/>
                <a:gd name="T28" fmla="*/ 542 w 982"/>
                <a:gd name="T29" fmla="*/ 183 h 549"/>
                <a:gd name="T30" fmla="*/ 528 w 982"/>
                <a:gd name="T31" fmla="*/ 167 h 549"/>
                <a:gd name="T32" fmla="*/ 513 w 982"/>
                <a:gd name="T33" fmla="*/ 152 h 549"/>
                <a:gd name="T34" fmla="*/ 496 w 982"/>
                <a:gd name="T35" fmla="*/ 137 h 549"/>
                <a:gd name="T36" fmla="*/ 477 w 982"/>
                <a:gd name="T37" fmla="*/ 126 h 549"/>
                <a:gd name="T38" fmla="*/ 454 w 982"/>
                <a:gd name="T39" fmla="*/ 117 h 549"/>
                <a:gd name="T40" fmla="*/ 426 w 982"/>
                <a:gd name="T41" fmla="*/ 112 h 549"/>
                <a:gd name="T42" fmla="*/ 413 w 982"/>
                <a:gd name="T43" fmla="*/ 112 h 549"/>
                <a:gd name="T44" fmla="*/ 400 w 982"/>
                <a:gd name="T45" fmla="*/ 112 h 549"/>
                <a:gd name="T46" fmla="*/ 386 w 982"/>
                <a:gd name="T47" fmla="*/ 114 h 549"/>
                <a:gd name="T48" fmla="*/ 369 w 982"/>
                <a:gd name="T49" fmla="*/ 115 h 549"/>
                <a:gd name="T50" fmla="*/ 353 w 982"/>
                <a:gd name="T51" fmla="*/ 117 h 549"/>
                <a:gd name="T52" fmla="*/ 336 w 982"/>
                <a:gd name="T53" fmla="*/ 118 h 549"/>
                <a:gd name="T54" fmla="*/ 320 w 982"/>
                <a:gd name="T55" fmla="*/ 118 h 549"/>
                <a:gd name="T56" fmla="*/ 306 w 982"/>
                <a:gd name="T57" fmla="*/ 118 h 549"/>
                <a:gd name="T58" fmla="*/ 295 w 982"/>
                <a:gd name="T59" fmla="*/ 116 h 549"/>
                <a:gd name="T60" fmla="*/ 286 w 982"/>
                <a:gd name="T61" fmla="*/ 113 h 549"/>
                <a:gd name="T62" fmla="*/ 271 w 982"/>
                <a:gd name="T63" fmla="*/ 100 h 549"/>
                <a:gd name="T64" fmla="*/ 262 w 982"/>
                <a:gd name="T65" fmla="*/ 87 h 549"/>
                <a:gd name="T66" fmla="*/ 256 w 982"/>
                <a:gd name="T67" fmla="*/ 75 h 549"/>
                <a:gd name="T68" fmla="*/ 252 w 982"/>
                <a:gd name="T69" fmla="*/ 64 h 549"/>
                <a:gd name="T70" fmla="*/ 248 w 982"/>
                <a:gd name="T71" fmla="*/ 52 h 549"/>
                <a:gd name="T72" fmla="*/ 245 w 982"/>
                <a:gd name="T73" fmla="*/ 42 h 549"/>
                <a:gd name="T74" fmla="*/ 240 w 982"/>
                <a:gd name="T75" fmla="*/ 32 h 549"/>
                <a:gd name="T76" fmla="*/ 232 w 982"/>
                <a:gd name="T77" fmla="*/ 23 h 549"/>
                <a:gd name="T78" fmla="*/ 220 w 982"/>
                <a:gd name="T79" fmla="*/ 16 h 549"/>
                <a:gd name="T80" fmla="*/ 204 w 982"/>
                <a:gd name="T81" fmla="*/ 9 h 549"/>
                <a:gd name="T82" fmla="*/ 178 w 982"/>
                <a:gd name="T83" fmla="*/ 4 h 549"/>
                <a:gd name="T84" fmla="*/ 162 w 982"/>
                <a:gd name="T85" fmla="*/ 2 h 549"/>
                <a:gd name="T86" fmla="*/ 144 w 982"/>
                <a:gd name="T87" fmla="*/ 0 h 549"/>
                <a:gd name="T88" fmla="*/ 126 w 982"/>
                <a:gd name="T89" fmla="*/ 0 h 549"/>
                <a:gd name="T90" fmla="*/ 108 w 982"/>
                <a:gd name="T91" fmla="*/ 0 h 549"/>
                <a:gd name="T92" fmla="*/ 89 w 982"/>
                <a:gd name="T93" fmla="*/ 1 h 549"/>
                <a:gd name="T94" fmla="*/ 70 w 982"/>
                <a:gd name="T95" fmla="*/ 2 h 549"/>
                <a:gd name="T96" fmla="*/ 52 w 982"/>
                <a:gd name="T97" fmla="*/ 3 h 549"/>
                <a:gd name="T98" fmla="*/ 34 w 982"/>
                <a:gd name="T99" fmla="*/ 4 h 549"/>
                <a:gd name="T100" fmla="*/ 17 w 982"/>
                <a:gd name="T101" fmla="*/ 5 h 549"/>
                <a:gd name="T102" fmla="*/ 0 w 982"/>
                <a:gd name="T103" fmla="*/ 6 h 5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2"/>
                <a:gd name="T157" fmla="*/ 0 h 549"/>
                <a:gd name="T158" fmla="*/ 982 w 982"/>
                <a:gd name="T159" fmla="*/ 549 h 5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2" h="549">
                  <a:moveTo>
                    <a:pt x="947" y="548"/>
                  </a:moveTo>
                  <a:lnTo>
                    <a:pt x="968" y="523"/>
                  </a:lnTo>
                  <a:lnTo>
                    <a:pt x="975" y="511"/>
                  </a:lnTo>
                  <a:lnTo>
                    <a:pt x="979" y="498"/>
                  </a:lnTo>
                  <a:lnTo>
                    <a:pt x="981" y="486"/>
                  </a:lnTo>
                  <a:lnTo>
                    <a:pt x="980" y="473"/>
                  </a:lnTo>
                  <a:lnTo>
                    <a:pt x="978" y="461"/>
                  </a:lnTo>
                  <a:lnTo>
                    <a:pt x="973" y="448"/>
                  </a:lnTo>
                  <a:lnTo>
                    <a:pt x="966" y="436"/>
                  </a:lnTo>
                  <a:lnTo>
                    <a:pt x="958" y="424"/>
                  </a:lnTo>
                  <a:lnTo>
                    <a:pt x="948" y="412"/>
                  </a:lnTo>
                  <a:lnTo>
                    <a:pt x="937" y="400"/>
                  </a:lnTo>
                  <a:lnTo>
                    <a:pt x="924" y="388"/>
                  </a:lnTo>
                  <a:lnTo>
                    <a:pt x="911" y="377"/>
                  </a:lnTo>
                  <a:lnTo>
                    <a:pt x="896" y="366"/>
                  </a:lnTo>
                  <a:lnTo>
                    <a:pt x="880" y="355"/>
                  </a:lnTo>
                  <a:lnTo>
                    <a:pt x="864" y="344"/>
                  </a:lnTo>
                  <a:lnTo>
                    <a:pt x="847" y="334"/>
                  </a:lnTo>
                  <a:lnTo>
                    <a:pt x="830" y="324"/>
                  </a:lnTo>
                  <a:lnTo>
                    <a:pt x="812" y="314"/>
                  </a:lnTo>
                  <a:lnTo>
                    <a:pt x="794" y="306"/>
                  </a:lnTo>
                  <a:lnTo>
                    <a:pt x="777" y="297"/>
                  </a:lnTo>
                  <a:lnTo>
                    <a:pt x="759" y="289"/>
                  </a:lnTo>
                  <a:lnTo>
                    <a:pt x="742" y="281"/>
                  </a:lnTo>
                  <a:lnTo>
                    <a:pt x="724" y="274"/>
                  </a:lnTo>
                  <a:lnTo>
                    <a:pt x="708" y="268"/>
                  </a:lnTo>
                  <a:lnTo>
                    <a:pt x="692" y="262"/>
                  </a:lnTo>
                  <a:lnTo>
                    <a:pt x="677" y="256"/>
                  </a:lnTo>
                  <a:lnTo>
                    <a:pt x="663" y="252"/>
                  </a:lnTo>
                  <a:lnTo>
                    <a:pt x="650" y="248"/>
                  </a:lnTo>
                  <a:lnTo>
                    <a:pt x="638" y="244"/>
                  </a:lnTo>
                  <a:lnTo>
                    <a:pt x="628" y="242"/>
                  </a:lnTo>
                  <a:lnTo>
                    <a:pt x="611" y="236"/>
                  </a:lnTo>
                  <a:lnTo>
                    <a:pt x="604" y="234"/>
                  </a:lnTo>
                  <a:lnTo>
                    <a:pt x="597" y="230"/>
                  </a:lnTo>
                  <a:lnTo>
                    <a:pt x="590" y="226"/>
                  </a:lnTo>
                  <a:lnTo>
                    <a:pt x="584" y="222"/>
                  </a:lnTo>
                  <a:lnTo>
                    <a:pt x="578" y="218"/>
                  </a:lnTo>
                  <a:lnTo>
                    <a:pt x="572" y="214"/>
                  </a:lnTo>
                  <a:lnTo>
                    <a:pt x="567" y="209"/>
                  </a:lnTo>
                  <a:lnTo>
                    <a:pt x="562" y="204"/>
                  </a:lnTo>
                  <a:lnTo>
                    <a:pt x="557" y="199"/>
                  </a:lnTo>
                  <a:lnTo>
                    <a:pt x="552" y="194"/>
                  </a:lnTo>
                  <a:lnTo>
                    <a:pt x="547" y="188"/>
                  </a:lnTo>
                  <a:lnTo>
                    <a:pt x="542" y="183"/>
                  </a:lnTo>
                  <a:lnTo>
                    <a:pt x="537" y="178"/>
                  </a:lnTo>
                  <a:lnTo>
                    <a:pt x="533" y="172"/>
                  </a:lnTo>
                  <a:lnTo>
                    <a:pt x="528" y="167"/>
                  </a:lnTo>
                  <a:lnTo>
                    <a:pt x="523" y="162"/>
                  </a:lnTo>
                  <a:lnTo>
                    <a:pt x="518" y="156"/>
                  </a:lnTo>
                  <a:lnTo>
                    <a:pt x="513" y="152"/>
                  </a:lnTo>
                  <a:lnTo>
                    <a:pt x="508" y="146"/>
                  </a:lnTo>
                  <a:lnTo>
                    <a:pt x="502" y="142"/>
                  </a:lnTo>
                  <a:lnTo>
                    <a:pt x="496" y="137"/>
                  </a:lnTo>
                  <a:lnTo>
                    <a:pt x="490" y="133"/>
                  </a:lnTo>
                  <a:lnTo>
                    <a:pt x="484" y="129"/>
                  </a:lnTo>
                  <a:lnTo>
                    <a:pt x="477" y="126"/>
                  </a:lnTo>
                  <a:lnTo>
                    <a:pt x="470" y="122"/>
                  </a:lnTo>
                  <a:lnTo>
                    <a:pt x="462" y="119"/>
                  </a:lnTo>
                  <a:lnTo>
                    <a:pt x="454" y="117"/>
                  </a:lnTo>
                  <a:lnTo>
                    <a:pt x="445" y="114"/>
                  </a:lnTo>
                  <a:lnTo>
                    <a:pt x="436" y="113"/>
                  </a:lnTo>
                  <a:lnTo>
                    <a:pt x="426" y="112"/>
                  </a:lnTo>
                  <a:lnTo>
                    <a:pt x="420" y="112"/>
                  </a:lnTo>
                  <a:lnTo>
                    <a:pt x="417" y="112"/>
                  </a:lnTo>
                  <a:lnTo>
                    <a:pt x="413" y="112"/>
                  </a:lnTo>
                  <a:lnTo>
                    <a:pt x="409" y="112"/>
                  </a:lnTo>
                  <a:lnTo>
                    <a:pt x="405" y="112"/>
                  </a:lnTo>
                  <a:lnTo>
                    <a:pt x="400" y="112"/>
                  </a:lnTo>
                  <a:lnTo>
                    <a:pt x="396" y="113"/>
                  </a:lnTo>
                  <a:lnTo>
                    <a:pt x="391" y="113"/>
                  </a:lnTo>
                  <a:lnTo>
                    <a:pt x="386" y="114"/>
                  </a:lnTo>
                  <a:lnTo>
                    <a:pt x="380" y="114"/>
                  </a:lnTo>
                  <a:lnTo>
                    <a:pt x="375" y="115"/>
                  </a:lnTo>
                  <a:lnTo>
                    <a:pt x="369" y="115"/>
                  </a:lnTo>
                  <a:lnTo>
                    <a:pt x="364" y="116"/>
                  </a:lnTo>
                  <a:lnTo>
                    <a:pt x="358" y="116"/>
                  </a:lnTo>
                  <a:lnTo>
                    <a:pt x="353" y="117"/>
                  </a:lnTo>
                  <a:lnTo>
                    <a:pt x="347" y="117"/>
                  </a:lnTo>
                  <a:lnTo>
                    <a:pt x="342" y="117"/>
                  </a:lnTo>
                  <a:lnTo>
                    <a:pt x="336" y="118"/>
                  </a:lnTo>
                  <a:lnTo>
                    <a:pt x="331" y="118"/>
                  </a:lnTo>
                  <a:lnTo>
                    <a:pt x="326" y="118"/>
                  </a:lnTo>
                  <a:lnTo>
                    <a:pt x="320" y="118"/>
                  </a:lnTo>
                  <a:lnTo>
                    <a:pt x="316" y="118"/>
                  </a:lnTo>
                  <a:lnTo>
                    <a:pt x="311" y="118"/>
                  </a:lnTo>
                  <a:lnTo>
                    <a:pt x="306" y="118"/>
                  </a:lnTo>
                  <a:lnTo>
                    <a:pt x="302" y="117"/>
                  </a:lnTo>
                  <a:lnTo>
                    <a:pt x="298" y="117"/>
                  </a:lnTo>
                  <a:lnTo>
                    <a:pt x="295" y="116"/>
                  </a:lnTo>
                  <a:lnTo>
                    <a:pt x="292" y="115"/>
                  </a:lnTo>
                  <a:lnTo>
                    <a:pt x="289" y="114"/>
                  </a:lnTo>
                  <a:lnTo>
                    <a:pt x="286" y="113"/>
                  </a:lnTo>
                  <a:lnTo>
                    <a:pt x="284" y="112"/>
                  </a:lnTo>
                  <a:lnTo>
                    <a:pt x="275" y="104"/>
                  </a:lnTo>
                  <a:lnTo>
                    <a:pt x="271" y="100"/>
                  </a:lnTo>
                  <a:lnTo>
                    <a:pt x="268" y="96"/>
                  </a:lnTo>
                  <a:lnTo>
                    <a:pt x="264" y="92"/>
                  </a:lnTo>
                  <a:lnTo>
                    <a:pt x="262" y="87"/>
                  </a:lnTo>
                  <a:lnTo>
                    <a:pt x="260" y="83"/>
                  </a:lnTo>
                  <a:lnTo>
                    <a:pt x="258" y="79"/>
                  </a:lnTo>
                  <a:lnTo>
                    <a:pt x="256" y="75"/>
                  </a:lnTo>
                  <a:lnTo>
                    <a:pt x="254" y="72"/>
                  </a:lnTo>
                  <a:lnTo>
                    <a:pt x="253" y="68"/>
                  </a:lnTo>
                  <a:lnTo>
                    <a:pt x="252" y="64"/>
                  </a:lnTo>
                  <a:lnTo>
                    <a:pt x="251" y="60"/>
                  </a:lnTo>
                  <a:lnTo>
                    <a:pt x="250" y="56"/>
                  </a:lnTo>
                  <a:lnTo>
                    <a:pt x="248" y="52"/>
                  </a:lnTo>
                  <a:lnTo>
                    <a:pt x="248" y="49"/>
                  </a:lnTo>
                  <a:lnTo>
                    <a:pt x="246" y="45"/>
                  </a:lnTo>
                  <a:lnTo>
                    <a:pt x="245" y="42"/>
                  </a:lnTo>
                  <a:lnTo>
                    <a:pt x="243" y="38"/>
                  </a:lnTo>
                  <a:lnTo>
                    <a:pt x="242" y="35"/>
                  </a:lnTo>
                  <a:lnTo>
                    <a:pt x="240" y="32"/>
                  </a:lnTo>
                  <a:lnTo>
                    <a:pt x="237" y="29"/>
                  </a:lnTo>
                  <a:lnTo>
                    <a:pt x="235" y="26"/>
                  </a:lnTo>
                  <a:lnTo>
                    <a:pt x="232" y="23"/>
                  </a:lnTo>
                  <a:lnTo>
                    <a:pt x="228" y="20"/>
                  </a:lnTo>
                  <a:lnTo>
                    <a:pt x="224" y="18"/>
                  </a:lnTo>
                  <a:lnTo>
                    <a:pt x="220" y="16"/>
                  </a:lnTo>
                  <a:lnTo>
                    <a:pt x="215" y="13"/>
                  </a:lnTo>
                  <a:lnTo>
                    <a:pt x="210" y="11"/>
                  </a:lnTo>
                  <a:lnTo>
                    <a:pt x="204" y="9"/>
                  </a:lnTo>
                  <a:lnTo>
                    <a:pt x="197" y="7"/>
                  </a:lnTo>
                  <a:lnTo>
                    <a:pt x="190" y="6"/>
                  </a:lnTo>
                  <a:lnTo>
                    <a:pt x="178" y="4"/>
                  </a:lnTo>
                  <a:lnTo>
                    <a:pt x="173" y="3"/>
                  </a:lnTo>
                  <a:lnTo>
                    <a:pt x="167" y="2"/>
                  </a:lnTo>
                  <a:lnTo>
                    <a:pt x="162" y="2"/>
                  </a:lnTo>
                  <a:lnTo>
                    <a:pt x="156" y="1"/>
                  </a:lnTo>
                  <a:lnTo>
                    <a:pt x="150" y="1"/>
                  </a:lnTo>
                  <a:lnTo>
                    <a:pt x="144" y="0"/>
                  </a:lnTo>
                  <a:lnTo>
                    <a:pt x="138" y="0"/>
                  </a:lnTo>
                  <a:lnTo>
                    <a:pt x="132" y="0"/>
                  </a:lnTo>
                  <a:lnTo>
                    <a:pt x="126" y="0"/>
                  </a:lnTo>
                  <a:lnTo>
                    <a:pt x="120" y="0"/>
                  </a:lnTo>
                  <a:lnTo>
                    <a:pt x="114" y="0"/>
                  </a:lnTo>
                  <a:lnTo>
                    <a:pt x="108" y="0"/>
                  </a:lnTo>
                  <a:lnTo>
                    <a:pt x="101" y="1"/>
                  </a:lnTo>
                  <a:lnTo>
                    <a:pt x="95" y="1"/>
                  </a:lnTo>
                  <a:lnTo>
                    <a:pt x="89" y="1"/>
                  </a:lnTo>
                  <a:lnTo>
                    <a:pt x="83" y="2"/>
                  </a:lnTo>
                  <a:lnTo>
                    <a:pt x="77" y="2"/>
                  </a:lnTo>
                  <a:lnTo>
                    <a:pt x="70" y="2"/>
                  </a:lnTo>
                  <a:lnTo>
                    <a:pt x="64" y="3"/>
                  </a:lnTo>
                  <a:lnTo>
                    <a:pt x="58" y="3"/>
                  </a:lnTo>
                  <a:lnTo>
                    <a:pt x="52" y="3"/>
                  </a:lnTo>
                  <a:lnTo>
                    <a:pt x="46" y="4"/>
                  </a:lnTo>
                  <a:lnTo>
                    <a:pt x="40" y="4"/>
                  </a:lnTo>
                  <a:lnTo>
                    <a:pt x="34" y="4"/>
                  </a:lnTo>
                  <a:lnTo>
                    <a:pt x="28" y="5"/>
                  </a:lnTo>
                  <a:lnTo>
                    <a:pt x="22" y="5"/>
                  </a:lnTo>
                  <a:lnTo>
                    <a:pt x="17" y="5"/>
                  </a:lnTo>
                  <a:lnTo>
                    <a:pt x="11" y="5"/>
                  </a:lnTo>
                  <a:lnTo>
                    <a:pt x="5" y="5"/>
                  </a:lnTo>
                  <a:lnTo>
                    <a:pt x="0" y="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4" name="Freeform 7"/>
            <p:cNvSpPr>
              <a:spLocks/>
            </p:cNvSpPr>
            <p:nvPr/>
          </p:nvSpPr>
          <p:spPr bwMode="auto">
            <a:xfrm>
              <a:off x="1857" y="758"/>
              <a:ext cx="1248" cy="137"/>
            </a:xfrm>
            <a:custGeom>
              <a:avLst/>
              <a:gdLst>
                <a:gd name="T0" fmla="*/ 1243 w 1248"/>
                <a:gd name="T1" fmla="*/ 131 h 137"/>
                <a:gd name="T2" fmla="*/ 1243 w 1248"/>
                <a:gd name="T3" fmla="*/ 126 h 137"/>
                <a:gd name="T4" fmla="*/ 1245 w 1248"/>
                <a:gd name="T5" fmla="*/ 121 h 137"/>
                <a:gd name="T6" fmla="*/ 1245 w 1248"/>
                <a:gd name="T7" fmla="*/ 116 h 137"/>
                <a:gd name="T8" fmla="*/ 1247 w 1248"/>
                <a:gd name="T9" fmla="*/ 112 h 137"/>
                <a:gd name="T10" fmla="*/ 1247 w 1248"/>
                <a:gd name="T11" fmla="*/ 107 h 137"/>
                <a:gd name="T12" fmla="*/ 1247 w 1248"/>
                <a:gd name="T13" fmla="*/ 102 h 137"/>
                <a:gd name="T14" fmla="*/ 1247 w 1248"/>
                <a:gd name="T15" fmla="*/ 98 h 137"/>
                <a:gd name="T16" fmla="*/ 1246 w 1248"/>
                <a:gd name="T17" fmla="*/ 94 h 137"/>
                <a:gd name="T18" fmla="*/ 1245 w 1248"/>
                <a:gd name="T19" fmla="*/ 90 h 137"/>
                <a:gd name="T20" fmla="*/ 1223 w 1248"/>
                <a:gd name="T21" fmla="*/ 74 h 137"/>
                <a:gd name="T22" fmla="*/ 1179 w 1248"/>
                <a:gd name="T23" fmla="*/ 54 h 137"/>
                <a:gd name="T24" fmla="*/ 1121 w 1248"/>
                <a:gd name="T25" fmla="*/ 38 h 137"/>
                <a:gd name="T26" fmla="*/ 1053 w 1248"/>
                <a:gd name="T27" fmla="*/ 25 h 137"/>
                <a:gd name="T28" fmla="*/ 978 w 1248"/>
                <a:gd name="T29" fmla="*/ 15 h 137"/>
                <a:gd name="T30" fmla="*/ 899 w 1248"/>
                <a:gd name="T31" fmla="*/ 7 h 137"/>
                <a:gd name="T32" fmla="*/ 821 w 1248"/>
                <a:gd name="T33" fmla="*/ 2 h 137"/>
                <a:gd name="T34" fmla="*/ 746 w 1248"/>
                <a:gd name="T35" fmla="*/ 0 h 137"/>
                <a:gd name="T36" fmla="*/ 679 w 1248"/>
                <a:gd name="T37" fmla="*/ 0 h 137"/>
                <a:gd name="T38" fmla="*/ 622 w 1248"/>
                <a:gd name="T39" fmla="*/ 2 h 137"/>
                <a:gd name="T40" fmla="*/ 580 w 1248"/>
                <a:gd name="T41" fmla="*/ 6 h 137"/>
                <a:gd name="T42" fmla="*/ 564 w 1248"/>
                <a:gd name="T43" fmla="*/ 11 h 137"/>
                <a:gd name="T44" fmla="*/ 551 w 1248"/>
                <a:gd name="T45" fmla="*/ 18 h 137"/>
                <a:gd name="T46" fmla="*/ 537 w 1248"/>
                <a:gd name="T47" fmla="*/ 27 h 137"/>
                <a:gd name="T48" fmla="*/ 523 w 1248"/>
                <a:gd name="T49" fmla="*/ 38 h 137"/>
                <a:gd name="T50" fmla="*/ 510 w 1248"/>
                <a:gd name="T51" fmla="*/ 49 h 137"/>
                <a:gd name="T52" fmla="*/ 497 w 1248"/>
                <a:gd name="T53" fmla="*/ 60 h 137"/>
                <a:gd name="T54" fmla="*/ 485 w 1248"/>
                <a:gd name="T55" fmla="*/ 70 h 137"/>
                <a:gd name="T56" fmla="*/ 475 w 1248"/>
                <a:gd name="T57" fmla="*/ 78 h 137"/>
                <a:gd name="T58" fmla="*/ 468 w 1248"/>
                <a:gd name="T59" fmla="*/ 84 h 137"/>
                <a:gd name="T60" fmla="*/ 463 w 1248"/>
                <a:gd name="T61" fmla="*/ 88 h 137"/>
                <a:gd name="T62" fmla="*/ 440 w 1248"/>
                <a:gd name="T63" fmla="*/ 89 h 137"/>
                <a:gd name="T64" fmla="*/ 415 w 1248"/>
                <a:gd name="T65" fmla="*/ 86 h 137"/>
                <a:gd name="T66" fmla="*/ 385 w 1248"/>
                <a:gd name="T67" fmla="*/ 80 h 137"/>
                <a:gd name="T68" fmla="*/ 353 w 1248"/>
                <a:gd name="T69" fmla="*/ 72 h 137"/>
                <a:gd name="T70" fmla="*/ 319 w 1248"/>
                <a:gd name="T71" fmla="*/ 64 h 137"/>
                <a:gd name="T72" fmla="*/ 284 w 1248"/>
                <a:gd name="T73" fmla="*/ 54 h 137"/>
                <a:gd name="T74" fmla="*/ 249 w 1248"/>
                <a:gd name="T75" fmla="*/ 45 h 137"/>
                <a:gd name="T76" fmla="*/ 214 w 1248"/>
                <a:gd name="T77" fmla="*/ 38 h 137"/>
                <a:gd name="T78" fmla="*/ 181 w 1248"/>
                <a:gd name="T79" fmla="*/ 32 h 137"/>
                <a:gd name="T80" fmla="*/ 149 w 1248"/>
                <a:gd name="T81" fmla="*/ 29 h 137"/>
                <a:gd name="T82" fmla="*/ 119 w 1248"/>
                <a:gd name="T83" fmla="*/ 30 h 137"/>
                <a:gd name="T84" fmla="*/ 103 w 1248"/>
                <a:gd name="T85" fmla="*/ 32 h 137"/>
                <a:gd name="T86" fmla="*/ 88 w 1248"/>
                <a:gd name="T87" fmla="*/ 35 h 137"/>
                <a:gd name="T88" fmla="*/ 74 w 1248"/>
                <a:gd name="T89" fmla="*/ 40 h 137"/>
                <a:gd name="T90" fmla="*/ 61 w 1248"/>
                <a:gd name="T91" fmla="*/ 45 h 137"/>
                <a:gd name="T92" fmla="*/ 50 w 1248"/>
                <a:gd name="T93" fmla="*/ 52 h 137"/>
                <a:gd name="T94" fmla="*/ 39 w 1248"/>
                <a:gd name="T95" fmla="*/ 60 h 137"/>
                <a:gd name="T96" fmla="*/ 29 w 1248"/>
                <a:gd name="T97" fmla="*/ 71 h 137"/>
                <a:gd name="T98" fmla="*/ 19 w 1248"/>
                <a:gd name="T99" fmla="*/ 82 h 137"/>
                <a:gd name="T100" fmla="*/ 9 w 1248"/>
                <a:gd name="T101" fmla="*/ 96 h 137"/>
                <a:gd name="T102" fmla="*/ 0 w 1248"/>
                <a:gd name="T103" fmla="*/ 112 h 1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48"/>
                <a:gd name="T157" fmla="*/ 0 h 137"/>
                <a:gd name="T158" fmla="*/ 1248 w 1248"/>
                <a:gd name="T159" fmla="*/ 137 h 1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48" h="137">
                  <a:moveTo>
                    <a:pt x="1243" y="136"/>
                  </a:moveTo>
                  <a:lnTo>
                    <a:pt x="1243" y="132"/>
                  </a:lnTo>
                  <a:lnTo>
                    <a:pt x="1243" y="131"/>
                  </a:lnTo>
                  <a:lnTo>
                    <a:pt x="1243" y="129"/>
                  </a:lnTo>
                  <a:lnTo>
                    <a:pt x="1243" y="128"/>
                  </a:lnTo>
                  <a:lnTo>
                    <a:pt x="1243" y="126"/>
                  </a:lnTo>
                  <a:lnTo>
                    <a:pt x="1244" y="124"/>
                  </a:lnTo>
                  <a:lnTo>
                    <a:pt x="1244" y="123"/>
                  </a:lnTo>
                  <a:lnTo>
                    <a:pt x="1245" y="121"/>
                  </a:lnTo>
                  <a:lnTo>
                    <a:pt x="1245" y="120"/>
                  </a:lnTo>
                  <a:lnTo>
                    <a:pt x="1245" y="118"/>
                  </a:lnTo>
                  <a:lnTo>
                    <a:pt x="1245" y="116"/>
                  </a:lnTo>
                  <a:lnTo>
                    <a:pt x="1246" y="115"/>
                  </a:lnTo>
                  <a:lnTo>
                    <a:pt x="1246" y="113"/>
                  </a:lnTo>
                  <a:lnTo>
                    <a:pt x="1247" y="112"/>
                  </a:lnTo>
                  <a:lnTo>
                    <a:pt x="1247" y="110"/>
                  </a:lnTo>
                  <a:lnTo>
                    <a:pt x="1247" y="108"/>
                  </a:lnTo>
                  <a:lnTo>
                    <a:pt x="1247" y="107"/>
                  </a:lnTo>
                  <a:lnTo>
                    <a:pt x="1247" y="106"/>
                  </a:lnTo>
                  <a:lnTo>
                    <a:pt x="1247" y="104"/>
                  </a:lnTo>
                  <a:lnTo>
                    <a:pt x="1247" y="102"/>
                  </a:lnTo>
                  <a:lnTo>
                    <a:pt x="1247" y="101"/>
                  </a:lnTo>
                  <a:lnTo>
                    <a:pt x="1247" y="100"/>
                  </a:lnTo>
                  <a:lnTo>
                    <a:pt x="1247" y="98"/>
                  </a:lnTo>
                  <a:lnTo>
                    <a:pt x="1247" y="97"/>
                  </a:lnTo>
                  <a:lnTo>
                    <a:pt x="1247" y="95"/>
                  </a:lnTo>
                  <a:lnTo>
                    <a:pt x="1246" y="94"/>
                  </a:lnTo>
                  <a:lnTo>
                    <a:pt x="1246" y="93"/>
                  </a:lnTo>
                  <a:lnTo>
                    <a:pt x="1245" y="92"/>
                  </a:lnTo>
                  <a:lnTo>
                    <a:pt x="1245" y="90"/>
                  </a:lnTo>
                  <a:lnTo>
                    <a:pt x="1244" y="89"/>
                  </a:lnTo>
                  <a:lnTo>
                    <a:pt x="1243" y="88"/>
                  </a:lnTo>
                  <a:lnTo>
                    <a:pt x="1223" y="74"/>
                  </a:lnTo>
                  <a:lnTo>
                    <a:pt x="1210" y="66"/>
                  </a:lnTo>
                  <a:lnTo>
                    <a:pt x="1196" y="60"/>
                  </a:lnTo>
                  <a:lnTo>
                    <a:pt x="1179" y="54"/>
                  </a:lnTo>
                  <a:lnTo>
                    <a:pt x="1161" y="48"/>
                  </a:lnTo>
                  <a:lnTo>
                    <a:pt x="1142" y="43"/>
                  </a:lnTo>
                  <a:lnTo>
                    <a:pt x="1121" y="38"/>
                  </a:lnTo>
                  <a:lnTo>
                    <a:pt x="1100" y="33"/>
                  </a:lnTo>
                  <a:lnTo>
                    <a:pt x="1077" y="29"/>
                  </a:lnTo>
                  <a:lnTo>
                    <a:pt x="1053" y="25"/>
                  </a:lnTo>
                  <a:lnTo>
                    <a:pt x="1029" y="21"/>
                  </a:lnTo>
                  <a:lnTo>
                    <a:pt x="1004" y="18"/>
                  </a:lnTo>
                  <a:lnTo>
                    <a:pt x="978" y="15"/>
                  </a:lnTo>
                  <a:lnTo>
                    <a:pt x="952" y="12"/>
                  </a:lnTo>
                  <a:lnTo>
                    <a:pt x="926" y="9"/>
                  </a:lnTo>
                  <a:lnTo>
                    <a:pt x="899" y="7"/>
                  </a:lnTo>
                  <a:lnTo>
                    <a:pt x="873" y="5"/>
                  </a:lnTo>
                  <a:lnTo>
                    <a:pt x="847" y="4"/>
                  </a:lnTo>
                  <a:lnTo>
                    <a:pt x="821" y="2"/>
                  </a:lnTo>
                  <a:lnTo>
                    <a:pt x="795" y="1"/>
                  </a:lnTo>
                  <a:lnTo>
                    <a:pt x="771" y="0"/>
                  </a:lnTo>
                  <a:lnTo>
                    <a:pt x="746" y="0"/>
                  </a:lnTo>
                  <a:lnTo>
                    <a:pt x="723" y="0"/>
                  </a:lnTo>
                  <a:lnTo>
                    <a:pt x="700" y="0"/>
                  </a:lnTo>
                  <a:lnTo>
                    <a:pt x="679" y="0"/>
                  </a:lnTo>
                  <a:lnTo>
                    <a:pt x="659" y="0"/>
                  </a:lnTo>
                  <a:lnTo>
                    <a:pt x="640" y="1"/>
                  </a:lnTo>
                  <a:lnTo>
                    <a:pt x="622" y="2"/>
                  </a:lnTo>
                  <a:lnTo>
                    <a:pt x="606" y="3"/>
                  </a:lnTo>
                  <a:lnTo>
                    <a:pt x="592" y="4"/>
                  </a:lnTo>
                  <a:lnTo>
                    <a:pt x="580" y="6"/>
                  </a:lnTo>
                  <a:lnTo>
                    <a:pt x="573" y="8"/>
                  </a:lnTo>
                  <a:lnTo>
                    <a:pt x="568" y="9"/>
                  </a:lnTo>
                  <a:lnTo>
                    <a:pt x="564" y="11"/>
                  </a:lnTo>
                  <a:lnTo>
                    <a:pt x="560" y="13"/>
                  </a:lnTo>
                  <a:lnTo>
                    <a:pt x="555" y="15"/>
                  </a:lnTo>
                  <a:lnTo>
                    <a:pt x="551" y="18"/>
                  </a:lnTo>
                  <a:lnTo>
                    <a:pt x="547" y="21"/>
                  </a:lnTo>
                  <a:lnTo>
                    <a:pt x="542" y="24"/>
                  </a:lnTo>
                  <a:lnTo>
                    <a:pt x="537" y="27"/>
                  </a:lnTo>
                  <a:lnTo>
                    <a:pt x="533" y="30"/>
                  </a:lnTo>
                  <a:lnTo>
                    <a:pt x="528" y="34"/>
                  </a:lnTo>
                  <a:lnTo>
                    <a:pt x="523" y="38"/>
                  </a:lnTo>
                  <a:lnTo>
                    <a:pt x="519" y="41"/>
                  </a:lnTo>
                  <a:lnTo>
                    <a:pt x="514" y="45"/>
                  </a:lnTo>
                  <a:lnTo>
                    <a:pt x="510" y="49"/>
                  </a:lnTo>
                  <a:lnTo>
                    <a:pt x="505" y="52"/>
                  </a:lnTo>
                  <a:lnTo>
                    <a:pt x="501" y="56"/>
                  </a:lnTo>
                  <a:lnTo>
                    <a:pt x="497" y="60"/>
                  </a:lnTo>
                  <a:lnTo>
                    <a:pt x="493" y="63"/>
                  </a:lnTo>
                  <a:lnTo>
                    <a:pt x="489" y="66"/>
                  </a:lnTo>
                  <a:lnTo>
                    <a:pt x="485" y="70"/>
                  </a:lnTo>
                  <a:lnTo>
                    <a:pt x="482" y="73"/>
                  </a:lnTo>
                  <a:lnTo>
                    <a:pt x="479" y="76"/>
                  </a:lnTo>
                  <a:lnTo>
                    <a:pt x="475" y="78"/>
                  </a:lnTo>
                  <a:lnTo>
                    <a:pt x="473" y="81"/>
                  </a:lnTo>
                  <a:lnTo>
                    <a:pt x="470" y="83"/>
                  </a:lnTo>
                  <a:lnTo>
                    <a:pt x="468" y="84"/>
                  </a:lnTo>
                  <a:lnTo>
                    <a:pt x="466" y="86"/>
                  </a:lnTo>
                  <a:lnTo>
                    <a:pt x="464" y="87"/>
                  </a:lnTo>
                  <a:lnTo>
                    <a:pt x="463" y="88"/>
                  </a:lnTo>
                  <a:lnTo>
                    <a:pt x="462" y="88"/>
                  </a:lnTo>
                  <a:lnTo>
                    <a:pt x="448" y="89"/>
                  </a:lnTo>
                  <a:lnTo>
                    <a:pt x="440" y="89"/>
                  </a:lnTo>
                  <a:lnTo>
                    <a:pt x="432" y="88"/>
                  </a:lnTo>
                  <a:lnTo>
                    <a:pt x="424" y="87"/>
                  </a:lnTo>
                  <a:lnTo>
                    <a:pt x="415" y="86"/>
                  </a:lnTo>
                  <a:lnTo>
                    <a:pt x="405" y="84"/>
                  </a:lnTo>
                  <a:lnTo>
                    <a:pt x="395" y="82"/>
                  </a:lnTo>
                  <a:lnTo>
                    <a:pt x="385" y="80"/>
                  </a:lnTo>
                  <a:lnTo>
                    <a:pt x="375" y="78"/>
                  </a:lnTo>
                  <a:lnTo>
                    <a:pt x="364" y="75"/>
                  </a:lnTo>
                  <a:lnTo>
                    <a:pt x="353" y="72"/>
                  </a:lnTo>
                  <a:lnTo>
                    <a:pt x="342" y="70"/>
                  </a:lnTo>
                  <a:lnTo>
                    <a:pt x="331" y="66"/>
                  </a:lnTo>
                  <a:lnTo>
                    <a:pt x="319" y="64"/>
                  </a:lnTo>
                  <a:lnTo>
                    <a:pt x="307" y="60"/>
                  </a:lnTo>
                  <a:lnTo>
                    <a:pt x="296" y="57"/>
                  </a:lnTo>
                  <a:lnTo>
                    <a:pt x="284" y="54"/>
                  </a:lnTo>
                  <a:lnTo>
                    <a:pt x="272" y="51"/>
                  </a:lnTo>
                  <a:lnTo>
                    <a:pt x="260" y="48"/>
                  </a:lnTo>
                  <a:lnTo>
                    <a:pt x="249" y="45"/>
                  </a:lnTo>
                  <a:lnTo>
                    <a:pt x="237" y="43"/>
                  </a:lnTo>
                  <a:lnTo>
                    <a:pt x="225" y="40"/>
                  </a:lnTo>
                  <a:lnTo>
                    <a:pt x="214" y="38"/>
                  </a:lnTo>
                  <a:lnTo>
                    <a:pt x="203" y="36"/>
                  </a:lnTo>
                  <a:lnTo>
                    <a:pt x="191" y="34"/>
                  </a:lnTo>
                  <a:lnTo>
                    <a:pt x="181" y="32"/>
                  </a:lnTo>
                  <a:lnTo>
                    <a:pt x="170" y="31"/>
                  </a:lnTo>
                  <a:lnTo>
                    <a:pt x="159" y="30"/>
                  </a:lnTo>
                  <a:lnTo>
                    <a:pt x="149" y="29"/>
                  </a:lnTo>
                  <a:lnTo>
                    <a:pt x="140" y="29"/>
                  </a:lnTo>
                  <a:lnTo>
                    <a:pt x="131" y="30"/>
                  </a:lnTo>
                  <a:lnTo>
                    <a:pt x="119" y="30"/>
                  </a:lnTo>
                  <a:lnTo>
                    <a:pt x="113" y="31"/>
                  </a:lnTo>
                  <a:lnTo>
                    <a:pt x="108" y="32"/>
                  </a:lnTo>
                  <a:lnTo>
                    <a:pt x="103" y="32"/>
                  </a:lnTo>
                  <a:lnTo>
                    <a:pt x="97" y="33"/>
                  </a:lnTo>
                  <a:lnTo>
                    <a:pt x="93" y="34"/>
                  </a:lnTo>
                  <a:lnTo>
                    <a:pt x="88" y="35"/>
                  </a:lnTo>
                  <a:lnTo>
                    <a:pt x="83" y="36"/>
                  </a:lnTo>
                  <a:lnTo>
                    <a:pt x="79" y="38"/>
                  </a:lnTo>
                  <a:lnTo>
                    <a:pt x="74" y="40"/>
                  </a:lnTo>
                  <a:lnTo>
                    <a:pt x="70" y="41"/>
                  </a:lnTo>
                  <a:lnTo>
                    <a:pt x="65" y="43"/>
                  </a:lnTo>
                  <a:lnTo>
                    <a:pt x="61" y="45"/>
                  </a:lnTo>
                  <a:lnTo>
                    <a:pt x="57" y="47"/>
                  </a:lnTo>
                  <a:lnTo>
                    <a:pt x="54" y="50"/>
                  </a:lnTo>
                  <a:lnTo>
                    <a:pt x="50" y="52"/>
                  </a:lnTo>
                  <a:lnTo>
                    <a:pt x="46" y="55"/>
                  </a:lnTo>
                  <a:lnTo>
                    <a:pt x="43" y="58"/>
                  </a:lnTo>
                  <a:lnTo>
                    <a:pt x="39" y="60"/>
                  </a:lnTo>
                  <a:lnTo>
                    <a:pt x="35" y="64"/>
                  </a:lnTo>
                  <a:lnTo>
                    <a:pt x="32" y="67"/>
                  </a:lnTo>
                  <a:lnTo>
                    <a:pt x="29" y="71"/>
                  </a:lnTo>
                  <a:lnTo>
                    <a:pt x="25" y="74"/>
                  </a:lnTo>
                  <a:lnTo>
                    <a:pt x="22" y="78"/>
                  </a:lnTo>
                  <a:lnTo>
                    <a:pt x="19" y="82"/>
                  </a:lnTo>
                  <a:lnTo>
                    <a:pt x="15" y="87"/>
                  </a:lnTo>
                  <a:lnTo>
                    <a:pt x="12" y="91"/>
                  </a:lnTo>
                  <a:lnTo>
                    <a:pt x="9" y="96"/>
                  </a:lnTo>
                  <a:lnTo>
                    <a:pt x="6" y="101"/>
                  </a:lnTo>
                  <a:lnTo>
                    <a:pt x="3" y="106"/>
                  </a:lnTo>
                  <a:lnTo>
                    <a:pt x="0" y="11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5" name="Freeform 8"/>
            <p:cNvSpPr>
              <a:spLocks/>
            </p:cNvSpPr>
            <p:nvPr/>
          </p:nvSpPr>
          <p:spPr bwMode="auto">
            <a:xfrm>
              <a:off x="3964" y="3171"/>
              <a:ext cx="380" cy="378"/>
            </a:xfrm>
            <a:custGeom>
              <a:avLst/>
              <a:gdLst>
                <a:gd name="T0" fmla="*/ 0 w 380"/>
                <a:gd name="T1" fmla="*/ 0 h 378"/>
                <a:gd name="T2" fmla="*/ 19 w 380"/>
                <a:gd name="T3" fmla="*/ 28 h 378"/>
                <a:gd name="T4" fmla="*/ 29 w 380"/>
                <a:gd name="T5" fmla="*/ 42 h 378"/>
                <a:gd name="T6" fmla="*/ 39 w 380"/>
                <a:gd name="T7" fmla="*/ 55 h 378"/>
                <a:gd name="T8" fmla="*/ 49 w 380"/>
                <a:gd name="T9" fmla="*/ 69 h 378"/>
                <a:gd name="T10" fmla="*/ 59 w 380"/>
                <a:gd name="T11" fmla="*/ 82 h 378"/>
                <a:gd name="T12" fmla="*/ 70 w 380"/>
                <a:gd name="T13" fmla="*/ 95 h 378"/>
                <a:gd name="T14" fmla="*/ 80 w 380"/>
                <a:gd name="T15" fmla="*/ 108 h 378"/>
                <a:gd name="T16" fmla="*/ 90 w 380"/>
                <a:gd name="T17" fmla="*/ 121 h 378"/>
                <a:gd name="T18" fmla="*/ 101 w 380"/>
                <a:gd name="T19" fmla="*/ 133 h 378"/>
                <a:gd name="T20" fmla="*/ 111 w 380"/>
                <a:gd name="T21" fmla="*/ 146 h 378"/>
                <a:gd name="T22" fmla="*/ 122 w 380"/>
                <a:gd name="T23" fmla="*/ 158 h 378"/>
                <a:gd name="T24" fmla="*/ 133 w 380"/>
                <a:gd name="T25" fmla="*/ 170 h 378"/>
                <a:gd name="T26" fmla="*/ 144 w 380"/>
                <a:gd name="T27" fmla="*/ 182 h 378"/>
                <a:gd name="T28" fmla="*/ 155 w 380"/>
                <a:gd name="T29" fmla="*/ 193 h 378"/>
                <a:gd name="T30" fmla="*/ 167 w 380"/>
                <a:gd name="T31" fmla="*/ 205 h 378"/>
                <a:gd name="T32" fmla="*/ 178 w 380"/>
                <a:gd name="T33" fmla="*/ 217 h 378"/>
                <a:gd name="T34" fmla="*/ 190 w 380"/>
                <a:gd name="T35" fmla="*/ 228 h 378"/>
                <a:gd name="T36" fmla="*/ 202 w 380"/>
                <a:gd name="T37" fmla="*/ 239 h 378"/>
                <a:gd name="T38" fmla="*/ 214 w 380"/>
                <a:gd name="T39" fmla="*/ 250 h 378"/>
                <a:gd name="T40" fmla="*/ 226 w 380"/>
                <a:gd name="T41" fmla="*/ 261 h 378"/>
                <a:gd name="T42" fmla="*/ 239 w 380"/>
                <a:gd name="T43" fmla="*/ 272 h 378"/>
                <a:gd name="T44" fmla="*/ 252 w 380"/>
                <a:gd name="T45" fmla="*/ 283 h 378"/>
                <a:gd name="T46" fmla="*/ 265 w 380"/>
                <a:gd name="T47" fmla="*/ 294 h 378"/>
                <a:gd name="T48" fmla="*/ 278 w 380"/>
                <a:gd name="T49" fmla="*/ 305 h 378"/>
                <a:gd name="T50" fmla="*/ 292 w 380"/>
                <a:gd name="T51" fmla="*/ 315 h 378"/>
                <a:gd name="T52" fmla="*/ 305 w 380"/>
                <a:gd name="T53" fmla="*/ 325 h 378"/>
                <a:gd name="T54" fmla="*/ 320 w 380"/>
                <a:gd name="T55" fmla="*/ 336 h 378"/>
                <a:gd name="T56" fmla="*/ 334 w 380"/>
                <a:gd name="T57" fmla="*/ 346 h 378"/>
                <a:gd name="T58" fmla="*/ 348 w 380"/>
                <a:gd name="T59" fmla="*/ 357 h 378"/>
                <a:gd name="T60" fmla="*/ 363 w 380"/>
                <a:gd name="T61" fmla="*/ 367 h 378"/>
                <a:gd name="T62" fmla="*/ 379 w 380"/>
                <a:gd name="T63" fmla="*/ 377 h 3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0"/>
                <a:gd name="T97" fmla="*/ 0 h 378"/>
                <a:gd name="T98" fmla="*/ 380 w 380"/>
                <a:gd name="T99" fmla="*/ 378 h 3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0" h="378">
                  <a:moveTo>
                    <a:pt x="0" y="0"/>
                  </a:moveTo>
                  <a:lnTo>
                    <a:pt x="19" y="28"/>
                  </a:lnTo>
                  <a:lnTo>
                    <a:pt x="29" y="42"/>
                  </a:lnTo>
                  <a:lnTo>
                    <a:pt x="39" y="55"/>
                  </a:lnTo>
                  <a:lnTo>
                    <a:pt x="49" y="69"/>
                  </a:lnTo>
                  <a:lnTo>
                    <a:pt x="59" y="82"/>
                  </a:lnTo>
                  <a:lnTo>
                    <a:pt x="70" y="95"/>
                  </a:lnTo>
                  <a:lnTo>
                    <a:pt x="80" y="108"/>
                  </a:lnTo>
                  <a:lnTo>
                    <a:pt x="90" y="121"/>
                  </a:lnTo>
                  <a:lnTo>
                    <a:pt x="101" y="133"/>
                  </a:lnTo>
                  <a:lnTo>
                    <a:pt x="111" y="146"/>
                  </a:lnTo>
                  <a:lnTo>
                    <a:pt x="122" y="158"/>
                  </a:lnTo>
                  <a:lnTo>
                    <a:pt x="133" y="170"/>
                  </a:lnTo>
                  <a:lnTo>
                    <a:pt x="144" y="182"/>
                  </a:lnTo>
                  <a:lnTo>
                    <a:pt x="155" y="193"/>
                  </a:lnTo>
                  <a:lnTo>
                    <a:pt x="167" y="205"/>
                  </a:lnTo>
                  <a:lnTo>
                    <a:pt x="178" y="217"/>
                  </a:lnTo>
                  <a:lnTo>
                    <a:pt x="190" y="228"/>
                  </a:lnTo>
                  <a:lnTo>
                    <a:pt x="202" y="239"/>
                  </a:lnTo>
                  <a:lnTo>
                    <a:pt x="214" y="250"/>
                  </a:lnTo>
                  <a:lnTo>
                    <a:pt x="226" y="261"/>
                  </a:lnTo>
                  <a:lnTo>
                    <a:pt x="239" y="272"/>
                  </a:lnTo>
                  <a:lnTo>
                    <a:pt x="252" y="283"/>
                  </a:lnTo>
                  <a:lnTo>
                    <a:pt x="265" y="294"/>
                  </a:lnTo>
                  <a:lnTo>
                    <a:pt x="278" y="305"/>
                  </a:lnTo>
                  <a:lnTo>
                    <a:pt x="292" y="315"/>
                  </a:lnTo>
                  <a:lnTo>
                    <a:pt x="305" y="325"/>
                  </a:lnTo>
                  <a:lnTo>
                    <a:pt x="320" y="336"/>
                  </a:lnTo>
                  <a:lnTo>
                    <a:pt x="334" y="346"/>
                  </a:lnTo>
                  <a:lnTo>
                    <a:pt x="348" y="357"/>
                  </a:lnTo>
                  <a:lnTo>
                    <a:pt x="363" y="367"/>
                  </a:lnTo>
                  <a:lnTo>
                    <a:pt x="379" y="37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6" name="Line 9"/>
            <p:cNvSpPr>
              <a:spLocks noChangeShapeType="1"/>
            </p:cNvSpPr>
            <p:nvPr/>
          </p:nvSpPr>
          <p:spPr bwMode="auto">
            <a:xfrm flipV="1">
              <a:off x="4082" y="3135"/>
              <a:ext cx="48" cy="12"/>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397" name="Freeform 10"/>
            <p:cNvSpPr>
              <a:spLocks/>
            </p:cNvSpPr>
            <p:nvPr/>
          </p:nvSpPr>
          <p:spPr bwMode="auto">
            <a:xfrm>
              <a:off x="4390" y="2958"/>
              <a:ext cx="72" cy="72"/>
            </a:xfrm>
            <a:custGeom>
              <a:avLst/>
              <a:gdLst>
                <a:gd name="T0" fmla="*/ 71 w 72"/>
                <a:gd name="T1" fmla="*/ 0 h 72"/>
                <a:gd name="T2" fmla="*/ 64 w 72"/>
                <a:gd name="T3" fmla="*/ 2 h 72"/>
                <a:gd name="T4" fmla="*/ 60 w 72"/>
                <a:gd name="T5" fmla="*/ 2 h 72"/>
                <a:gd name="T6" fmla="*/ 57 w 72"/>
                <a:gd name="T7" fmla="*/ 4 h 72"/>
                <a:gd name="T8" fmla="*/ 54 w 72"/>
                <a:gd name="T9" fmla="*/ 5 h 72"/>
                <a:gd name="T10" fmla="*/ 50 w 72"/>
                <a:gd name="T11" fmla="*/ 6 h 72"/>
                <a:gd name="T12" fmla="*/ 47 w 72"/>
                <a:gd name="T13" fmla="*/ 7 h 72"/>
                <a:gd name="T14" fmla="*/ 44 w 72"/>
                <a:gd name="T15" fmla="*/ 9 h 72"/>
                <a:gd name="T16" fmla="*/ 41 w 72"/>
                <a:gd name="T17" fmla="*/ 10 h 72"/>
                <a:gd name="T18" fmla="*/ 38 w 72"/>
                <a:gd name="T19" fmla="*/ 12 h 72"/>
                <a:gd name="T20" fmla="*/ 36 w 72"/>
                <a:gd name="T21" fmla="*/ 14 h 72"/>
                <a:gd name="T22" fmla="*/ 33 w 72"/>
                <a:gd name="T23" fmla="*/ 15 h 72"/>
                <a:gd name="T24" fmla="*/ 30 w 72"/>
                <a:gd name="T25" fmla="*/ 17 h 72"/>
                <a:gd name="T26" fmla="*/ 28 w 72"/>
                <a:gd name="T27" fmla="*/ 19 h 72"/>
                <a:gd name="T28" fmla="*/ 26 w 72"/>
                <a:gd name="T29" fmla="*/ 21 h 72"/>
                <a:gd name="T30" fmla="*/ 24 w 72"/>
                <a:gd name="T31" fmla="*/ 24 h 72"/>
                <a:gd name="T32" fmla="*/ 21 w 72"/>
                <a:gd name="T33" fmla="*/ 26 h 72"/>
                <a:gd name="T34" fmla="*/ 19 w 72"/>
                <a:gd name="T35" fmla="*/ 28 h 72"/>
                <a:gd name="T36" fmla="*/ 17 w 72"/>
                <a:gd name="T37" fmla="*/ 30 h 72"/>
                <a:gd name="T38" fmla="*/ 15 w 72"/>
                <a:gd name="T39" fmla="*/ 33 h 72"/>
                <a:gd name="T40" fmla="*/ 13 w 72"/>
                <a:gd name="T41" fmla="*/ 36 h 72"/>
                <a:gd name="T42" fmla="*/ 12 w 72"/>
                <a:gd name="T43" fmla="*/ 38 h 72"/>
                <a:gd name="T44" fmla="*/ 10 w 72"/>
                <a:gd name="T45" fmla="*/ 41 h 72"/>
                <a:gd name="T46" fmla="*/ 8 w 72"/>
                <a:gd name="T47" fmla="*/ 44 h 72"/>
                <a:gd name="T48" fmla="*/ 7 w 72"/>
                <a:gd name="T49" fmla="*/ 47 h 72"/>
                <a:gd name="T50" fmla="*/ 6 w 72"/>
                <a:gd name="T51" fmla="*/ 50 h 72"/>
                <a:gd name="T52" fmla="*/ 4 w 72"/>
                <a:gd name="T53" fmla="*/ 53 h 72"/>
                <a:gd name="T54" fmla="*/ 4 w 72"/>
                <a:gd name="T55" fmla="*/ 57 h 72"/>
                <a:gd name="T56" fmla="*/ 2 w 72"/>
                <a:gd name="T57" fmla="*/ 60 h 72"/>
                <a:gd name="T58" fmla="*/ 2 w 72"/>
                <a:gd name="T59" fmla="*/ 64 h 72"/>
                <a:gd name="T60" fmla="*/ 0 w 72"/>
                <a:gd name="T61" fmla="*/ 67 h 72"/>
                <a:gd name="T62" fmla="*/ 0 w 72"/>
                <a:gd name="T63" fmla="*/ 71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71" y="0"/>
                  </a:moveTo>
                  <a:lnTo>
                    <a:pt x="64" y="2"/>
                  </a:lnTo>
                  <a:lnTo>
                    <a:pt x="60" y="2"/>
                  </a:lnTo>
                  <a:lnTo>
                    <a:pt x="57" y="4"/>
                  </a:lnTo>
                  <a:lnTo>
                    <a:pt x="54" y="5"/>
                  </a:lnTo>
                  <a:lnTo>
                    <a:pt x="50" y="6"/>
                  </a:lnTo>
                  <a:lnTo>
                    <a:pt x="47" y="7"/>
                  </a:lnTo>
                  <a:lnTo>
                    <a:pt x="44" y="9"/>
                  </a:lnTo>
                  <a:lnTo>
                    <a:pt x="41" y="10"/>
                  </a:lnTo>
                  <a:lnTo>
                    <a:pt x="38" y="12"/>
                  </a:lnTo>
                  <a:lnTo>
                    <a:pt x="36" y="14"/>
                  </a:lnTo>
                  <a:lnTo>
                    <a:pt x="33" y="15"/>
                  </a:lnTo>
                  <a:lnTo>
                    <a:pt x="30" y="17"/>
                  </a:lnTo>
                  <a:lnTo>
                    <a:pt x="28" y="19"/>
                  </a:lnTo>
                  <a:lnTo>
                    <a:pt x="26" y="21"/>
                  </a:lnTo>
                  <a:lnTo>
                    <a:pt x="24" y="24"/>
                  </a:lnTo>
                  <a:lnTo>
                    <a:pt x="21" y="26"/>
                  </a:lnTo>
                  <a:lnTo>
                    <a:pt x="19" y="28"/>
                  </a:lnTo>
                  <a:lnTo>
                    <a:pt x="17" y="30"/>
                  </a:lnTo>
                  <a:lnTo>
                    <a:pt x="15" y="33"/>
                  </a:lnTo>
                  <a:lnTo>
                    <a:pt x="13" y="36"/>
                  </a:lnTo>
                  <a:lnTo>
                    <a:pt x="12" y="38"/>
                  </a:lnTo>
                  <a:lnTo>
                    <a:pt x="10" y="41"/>
                  </a:lnTo>
                  <a:lnTo>
                    <a:pt x="8" y="44"/>
                  </a:lnTo>
                  <a:lnTo>
                    <a:pt x="7" y="47"/>
                  </a:lnTo>
                  <a:lnTo>
                    <a:pt x="6" y="50"/>
                  </a:lnTo>
                  <a:lnTo>
                    <a:pt x="4" y="53"/>
                  </a:lnTo>
                  <a:lnTo>
                    <a:pt x="4" y="57"/>
                  </a:lnTo>
                  <a:lnTo>
                    <a:pt x="2" y="60"/>
                  </a:lnTo>
                  <a:lnTo>
                    <a:pt x="2" y="64"/>
                  </a:lnTo>
                  <a:lnTo>
                    <a:pt x="0" y="67"/>
                  </a:lnTo>
                  <a:lnTo>
                    <a:pt x="0" y="71"/>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8" name="Freeform 11"/>
            <p:cNvSpPr>
              <a:spLocks/>
            </p:cNvSpPr>
            <p:nvPr/>
          </p:nvSpPr>
          <p:spPr bwMode="auto">
            <a:xfrm>
              <a:off x="1834" y="870"/>
              <a:ext cx="521" cy="886"/>
            </a:xfrm>
            <a:custGeom>
              <a:avLst/>
              <a:gdLst>
                <a:gd name="T0" fmla="*/ 24 w 521"/>
                <a:gd name="T1" fmla="*/ 8 h 886"/>
                <a:gd name="T2" fmla="*/ 40 w 521"/>
                <a:gd name="T3" fmla="*/ 22 h 886"/>
                <a:gd name="T4" fmla="*/ 51 w 521"/>
                <a:gd name="T5" fmla="*/ 39 h 886"/>
                <a:gd name="T6" fmla="*/ 58 w 521"/>
                <a:gd name="T7" fmla="*/ 60 h 886"/>
                <a:gd name="T8" fmla="*/ 62 w 521"/>
                <a:gd name="T9" fmla="*/ 84 h 886"/>
                <a:gd name="T10" fmla="*/ 64 w 521"/>
                <a:gd name="T11" fmla="*/ 108 h 886"/>
                <a:gd name="T12" fmla="*/ 67 w 521"/>
                <a:gd name="T13" fmla="*/ 134 h 886"/>
                <a:gd name="T14" fmla="*/ 72 w 521"/>
                <a:gd name="T15" fmla="*/ 158 h 886"/>
                <a:gd name="T16" fmla="*/ 80 w 521"/>
                <a:gd name="T17" fmla="*/ 181 h 886"/>
                <a:gd name="T18" fmla="*/ 93 w 521"/>
                <a:gd name="T19" fmla="*/ 201 h 886"/>
                <a:gd name="T20" fmla="*/ 115 w 521"/>
                <a:gd name="T21" fmla="*/ 218 h 886"/>
                <a:gd name="T22" fmla="*/ 129 w 521"/>
                <a:gd name="T23" fmla="*/ 226 h 886"/>
                <a:gd name="T24" fmla="*/ 142 w 521"/>
                <a:gd name="T25" fmla="*/ 233 h 886"/>
                <a:gd name="T26" fmla="*/ 156 w 521"/>
                <a:gd name="T27" fmla="*/ 238 h 886"/>
                <a:gd name="T28" fmla="*/ 168 w 521"/>
                <a:gd name="T29" fmla="*/ 244 h 886"/>
                <a:gd name="T30" fmla="*/ 180 w 521"/>
                <a:gd name="T31" fmla="*/ 249 h 886"/>
                <a:gd name="T32" fmla="*/ 191 w 521"/>
                <a:gd name="T33" fmla="*/ 256 h 886"/>
                <a:gd name="T34" fmla="*/ 201 w 521"/>
                <a:gd name="T35" fmla="*/ 265 h 886"/>
                <a:gd name="T36" fmla="*/ 210 w 521"/>
                <a:gd name="T37" fmla="*/ 276 h 886"/>
                <a:gd name="T38" fmla="*/ 218 w 521"/>
                <a:gd name="T39" fmla="*/ 289 h 886"/>
                <a:gd name="T40" fmla="*/ 224 w 521"/>
                <a:gd name="T41" fmla="*/ 307 h 886"/>
                <a:gd name="T42" fmla="*/ 229 w 521"/>
                <a:gd name="T43" fmla="*/ 337 h 886"/>
                <a:gd name="T44" fmla="*/ 230 w 521"/>
                <a:gd name="T45" fmla="*/ 360 h 886"/>
                <a:gd name="T46" fmla="*/ 228 w 521"/>
                <a:gd name="T47" fmla="*/ 385 h 886"/>
                <a:gd name="T48" fmla="*/ 225 w 521"/>
                <a:gd name="T49" fmla="*/ 409 h 886"/>
                <a:gd name="T50" fmla="*/ 223 w 521"/>
                <a:gd name="T51" fmla="*/ 434 h 886"/>
                <a:gd name="T52" fmla="*/ 221 w 521"/>
                <a:gd name="T53" fmla="*/ 458 h 886"/>
                <a:gd name="T54" fmla="*/ 221 w 521"/>
                <a:gd name="T55" fmla="*/ 482 h 886"/>
                <a:gd name="T56" fmla="*/ 224 w 521"/>
                <a:gd name="T57" fmla="*/ 505 h 886"/>
                <a:gd name="T58" fmla="*/ 231 w 521"/>
                <a:gd name="T59" fmla="*/ 527 h 886"/>
                <a:gd name="T60" fmla="*/ 243 w 521"/>
                <a:gd name="T61" fmla="*/ 548 h 886"/>
                <a:gd name="T62" fmla="*/ 264 w 521"/>
                <a:gd name="T63" fmla="*/ 571 h 886"/>
                <a:gd name="T64" fmla="*/ 280 w 521"/>
                <a:gd name="T65" fmla="*/ 586 h 886"/>
                <a:gd name="T66" fmla="*/ 297 w 521"/>
                <a:gd name="T67" fmla="*/ 598 h 886"/>
                <a:gd name="T68" fmla="*/ 313 w 521"/>
                <a:gd name="T69" fmla="*/ 609 h 886"/>
                <a:gd name="T70" fmla="*/ 329 w 521"/>
                <a:gd name="T71" fmla="*/ 620 h 886"/>
                <a:gd name="T72" fmla="*/ 343 w 521"/>
                <a:gd name="T73" fmla="*/ 632 h 886"/>
                <a:gd name="T74" fmla="*/ 355 w 521"/>
                <a:gd name="T75" fmla="*/ 645 h 886"/>
                <a:gd name="T76" fmla="*/ 366 w 521"/>
                <a:gd name="T77" fmla="*/ 661 h 886"/>
                <a:gd name="T78" fmla="*/ 373 w 521"/>
                <a:gd name="T79" fmla="*/ 679 h 886"/>
                <a:gd name="T80" fmla="*/ 377 w 521"/>
                <a:gd name="T81" fmla="*/ 702 h 886"/>
                <a:gd name="T82" fmla="*/ 378 w 521"/>
                <a:gd name="T83" fmla="*/ 731 h 886"/>
                <a:gd name="T84" fmla="*/ 377 w 521"/>
                <a:gd name="T85" fmla="*/ 747 h 886"/>
                <a:gd name="T86" fmla="*/ 376 w 521"/>
                <a:gd name="T87" fmla="*/ 762 h 886"/>
                <a:gd name="T88" fmla="*/ 376 w 521"/>
                <a:gd name="T89" fmla="*/ 775 h 886"/>
                <a:gd name="T90" fmla="*/ 376 w 521"/>
                <a:gd name="T91" fmla="*/ 788 h 886"/>
                <a:gd name="T92" fmla="*/ 378 w 521"/>
                <a:gd name="T93" fmla="*/ 799 h 886"/>
                <a:gd name="T94" fmla="*/ 382 w 521"/>
                <a:gd name="T95" fmla="*/ 810 h 886"/>
                <a:gd name="T96" fmla="*/ 388 w 521"/>
                <a:gd name="T97" fmla="*/ 820 h 886"/>
                <a:gd name="T98" fmla="*/ 397 w 521"/>
                <a:gd name="T99" fmla="*/ 830 h 886"/>
                <a:gd name="T100" fmla="*/ 409 w 521"/>
                <a:gd name="T101" fmla="*/ 840 h 886"/>
                <a:gd name="T102" fmla="*/ 426 w 521"/>
                <a:gd name="T103" fmla="*/ 850 h 886"/>
                <a:gd name="T104" fmla="*/ 475 w 521"/>
                <a:gd name="T105" fmla="*/ 875 h 886"/>
                <a:gd name="T106" fmla="*/ 490 w 521"/>
                <a:gd name="T107" fmla="*/ 881 h 886"/>
                <a:gd name="T108" fmla="*/ 491 w 521"/>
                <a:gd name="T109" fmla="*/ 878 h 886"/>
                <a:gd name="T110" fmla="*/ 483 w 521"/>
                <a:gd name="T111" fmla="*/ 870 h 886"/>
                <a:gd name="T112" fmla="*/ 470 w 521"/>
                <a:gd name="T113" fmla="*/ 859 h 886"/>
                <a:gd name="T114" fmla="*/ 457 w 521"/>
                <a:gd name="T115" fmla="*/ 848 h 886"/>
                <a:gd name="T116" fmla="*/ 450 w 521"/>
                <a:gd name="T117" fmla="*/ 842 h 886"/>
                <a:gd name="T118" fmla="*/ 452 w 521"/>
                <a:gd name="T119" fmla="*/ 842 h 886"/>
                <a:gd name="T120" fmla="*/ 468 w 521"/>
                <a:gd name="T121" fmla="*/ 852 h 886"/>
                <a:gd name="T122" fmla="*/ 503 w 521"/>
                <a:gd name="T123" fmla="*/ 874 h 8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1"/>
                <a:gd name="T187" fmla="*/ 0 h 886"/>
                <a:gd name="T188" fmla="*/ 521 w 521"/>
                <a:gd name="T189" fmla="*/ 886 h 8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1" h="886">
                  <a:moveTo>
                    <a:pt x="0" y="0"/>
                  </a:moveTo>
                  <a:lnTo>
                    <a:pt x="16" y="5"/>
                  </a:lnTo>
                  <a:lnTo>
                    <a:pt x="24" y="8"/>
                  </a:lnTo>
                  <a:lnTo>
                    <a:pt x="30" y="12"/>
                  </a:lnTo>
                  <a:lnTo>
                    <a:pt x="36" y="16"/>
                  </a:lnTo>
                  <a:lnTo>
                    <a:pt x="40" y="22"/>
                  </a:lnTo>
                  <a:lnTo>
                    <a:pt x="45" y="27"/>
                  </a:lnTo>
                  <a:lnTo>
                    <a:pt x="48" y="33"/>
                  </a:lnTo>
                  <a:lnTo>
                    <a:pt x="51" y="39"/>
                  </a:lnTo>
                  <a:lnTo>
                    <a:pt x="54" y="46"/>
                  </a:lnTo>
                  <a:lnTo>
                    <a:pt x="56" y="53"/>
                  </a:lnTo>
                  <a:lnTo>
                    <a:pt x="58" y="60"/>
                  </a:lnTo>
                  <a:lnTo>
                    <a:pt x="59" y="68"/>
                  </a:lnTo>
                  <a:lnTo>
                    <a:pt x="60" y="76"/>
                  </a:lnTo>
                  <a:lnTo>
                    <a:pt x="62" y="84"/>
                  </a:lnTo>
                  <a:lnTo>
                    <a:pt x="62" y="92"/>
                  </a:lnTo>
                  <a:lnTo>
                    <a:pt x="63" y="100"/>
                  </a:lnTo>
                  <a:lnTo>
                    <a:pt x="64" y="108"/>
                  </a:lnTo>
                  <a:lnTo>
                    <a:pt x="65" y="117"/>
                  </a:lnTo>
                  <a:lnTo>
                    <a:pt x="66" y="125"/>
                  </a:lnTo>
                  <a:lnTo>
                    <a:pt x="67" y="134"/>
                  </a:lnTo>
                  <a:lnTo>
                    <a:pt x="68" y="142"/>
                  </a:lnTo>
                  <a:lnTo>
                    <a:pt x="70" y="150"/>
                  </a:lnTo>
                  <a:lnTo>
                    <a:pt x="72" y="158"/>
                  </a:lnTo>
                  <a:lnTo>
                    <a:pt x="74" y="166"/>
                  </a:lnTo>
                  <a:lnTo>
                    <a:pt x="76" y="174"/>
                  </a:lnTo>
                  <a:lnTo>
                    <a:pt x="80" y="181"/>
                  </a:lnTo>
                  <a:lnTo>
                    <a:pt x="84" y="188"/>
                  </a:lnTo>
                  <a:lnTo>
                    <a:pt x="88" y="194"/>
                  </a:lnTo>
                  <a:lnTo>
                    <a:pt x="93" y="201"/>
                  </a:lnTo>
                  <a:lnTo>
                    <a:pt x="99" y="207"/>
                  </a:lnTo>
                  <a:lnTo>
                    <a:pt x="106" y="212"/>
                  </a:lnTo>
                  <a:lnTo>
                    <a:pt x="115" y="218"/>
                  </a:lnTo>
                  <a:lnTo>
                    <a:pt x="120" y="221"/>
                  </a:lnTo>
                  <a:lnTo>
                    <a:pt x="124" y="224"/>
                  </a:lnTo>
                  <a:lnTo>
                    <a:pt x="129" y="226"/>
                  </a:lnTo>
                  <a:lnTo>
                    <a:pt x="134" y="229"/>
                  </a:lnTo>
                  <a:lnTo>
                    <a:pt x="138" y="231"/>
                  </a:lnTo>
                  <a:lnTo>
                    <a:pt x="142" y="233"/>
                  </a:lnTo>
                  <a:lnTo>
                    <a:pt x="147" y="235"/>
                  </a:lnTo>
                  <a:lnTo>
                    <a:pt x="151" y="236"/>
                  </a:lnTo>
                  <a:lnTo>
                    <a:pt x="156" y="238"/>
                  </a:lnTo>
                  <a:lnTo>
                    <a:pt x="160" y="240"/>
                  </a:lnTo>
                  <a:lnTo>
                    <a:pt x="164" y="242"/>
                  </a:lnTo>
                  <a:lnTo>
                    <a:pt x="168" y="244"/>
                  </a:lnTo>
                  <a:lnTo>
                    <a:pt x="172" y="246"/>
                  </a:lnTo>
                  <a:lnTo>
                    <a:pt x="176" y="248"/>
                  </a:lnTo>
                  <a:lnTo>
                    <a:pt x="180" y="249"/>
                  </a:lnTo>
                  <a:lnTo>
                    <a:pt x="184" y="252"/>
                  </a:lnTo>
                  <a:lnTo>
                    <a:pt x="188" y="254"/>
                  </a:lnTo>
                  <a:lnTo>
                    <a:pt x="191" y="256"/>
                  </a:lnTo>
                  <a:lnTo>
                    <a:pt x="195" y="259"/>
                  </a:lnTo>
                  <a:lnTo>
                    <a:pt x="198" y="262"/>
                  </a:lnTo>
                  <a:lnTo>
                    <a:pt x="201" y="265"/>
                  </a:lnTo>
                  <a:lnTo>
                    <a:pt x="204" y="268"/>
                  </a:lnTo>
                  <a:lnTo>
                    <a:pt x="207" y="272"/>
                  </a:lnTo>
                  <a:lnTo>
                    <a:pt x="210" y="276"/>
                  </a:lnTo>
                  <a:lnTo>
                    <a:pt x="213" y="280"/>
                  </a:lnTo>
                  <a:lnTo>
                    <a:pt x="216" y="284"/>
                  </a:lnTo>
                  <a:lnTo>
                    <a:pt x="218" y="289"/>
                  </a:lnTo>
                  <a:lnTo>
                    <a:pt x="220" y="295"/>
                  </a:lnTo>
                  <a:lnTo>
                    <a:pt x="222" y="300"/>
                  </a:lnTo>
                  <a:lnTo>
                    <a:pt x="224" y="307"/>
                  </a:lnTo>
                  <a:lnTo>
                    <a:pt x="228" y="322"/>
                  </a:lnTo>
                  <a:lnTo>
                    <a:pt x="228" y="329"/>
                  </a:lnTo>
                  <a:lnTo>
                    <a:pt x="229" y="337"/>
                  </a:lnTo>
                  <a:lnTo>
                    <a:pt x="230" y="344"/>
                  </a:lnTo>
                  <a:lnTo>
                    <a:pt x="230" y="352"/>
                  </a:lnTo>
                  <a:lnTo>
                    <a:pt x="230" y="360"/>
                  </a:lnTo>
                  <a:lnTo>
                    <a:pt x="229" y="368"/>
                  </a:lnTo>
                  <a:lnTo>
                    <a:pt x="228" y="376"/>
                  </a:lnTo>
                  <a:lnTo>
                    <a:pt x="228" y="385"/>
                  </a:lnTo>
                  <a:lnTo>
                    <a:pt x="227" y="393"/>
                  </a:lnTo>
                  <a:lnTo>
                    <a:pt x="226" y="401"/>
                  </a:lnTo>
                  <a:lnTo>
                    <a:pt x="225" y="409"/>
                  </a:lnTo>
                  <a:lnTo>
                    <a:pt x="224" y="417"/>
                  </a:lnTo>
                  <a:lnTo>
                    <a:pt x="224" y="426"/>
                  </a:lnTo>
                  <a:lnTo>
                    <a:pt x="223" y="434"/>
                  </a:lnTo>
                  <a:lnTo>
                    <a:pt x="222" y="442"/>
                  </a:lnTo>
                  <a:lnTo>
                    <a:pt x="222" y="450"/>
                  </a:lnTo>
                  <a:lnTo>
                    <a:pt x="221" y="458"/>
                  </a:lnTo>
                  <a:lnTo>
                    <a:pt x="221" y="466"/>
                  </a:lnTo>
                  <a:lnTo>
                    <a:pt x="221" y="474"/>
                  </a:lnTo>
                  <a:lnTo>
                    <a:pt x="221" y="482"/>
                  </a:lnTo>
                  <a:lnTo>
                    <a:pt x="222" y="490"/>
                  </a:lnTo>
                  <a:lnTo>
                    <a:pt x="223" y="498"/>
                  </a:lnTo>
                  <a:lnTo>
                    <a:pt x="224" y="505"/>
                  </a:lnTo>
                  <a:lnTo>
                    <a:pt x="226" y="512"/>
                  </a:lnTo>
                  <a:lnTo>
                    <a:pt x="228" y="520"/>
                  </a:lnTo>
                  <a:lnTo>
                    <a:pt x="231" y="527"/>
                  </a:lnTo>
                  <a:lnTo>
                    <a:pt x="235" y="534"/>
                  </a:lnTo>
                  <a:lnTo>
                    <a:pt x="238" y="541"/>
                  </a:lnTo>
                  <a:lnTo>
                    <a:pt x="243" y="548"/>
                  </a:lnTo>
                  <a:lnTo>
                    <a:pt x="248" y="555"/>
                  </a:lnTo>
                  <a:lnTo>
                    <a:pt x="259" y="566"/>
                  </a:lnTo>
                  <a:lnTo>
                    <a:pt x="264" y="571"/>
                  </a:lnTo>
                  <a:lnTo>
                    <a:pt x="270" y="576"/>
                  </a:lnTo>
                  <a:lnTo>
                    <a:pt x="275" y="581"/>
                  </a:lnTo>
                  <a:lnTo>
                    <a:pt x="280" y="586"/>
                  </a:lnTo>
                  <a:lnTo>
                    <a:pt x="286" y="590"/>
                  </a:lnTo>
                  <a:lnTo>
                    <a:pt x="292" y="594"/>
                  </a:lnTo>
                  <a:lnTo>
                    <a:pt x="297" y="598"/>
                  </a:lnTo>
                  <a:lnTo>
                    <a:pt x="302" y="602"/>
                  </a:lnTo>
                  <a:lnTo>
                    <a:pt x="308" y="605"/>
                  </a:lnTo>
                  <a:lnTo>
                    <a:pt x="313" y="609"/>
                  </a:lnTo>
                  <a:lnTo>
                    <a:pt x="318" y="613"/>
                  </a:lnTo>
                  <a:lnTo>
                    <a:pt x="324" y="616"/>
                  </a:lnTo>
                  <a:lnTo>
                    <a:pt x="329" y="620"/>
                  </a:lnTo>
                  <a:lnTo>
                    <a:pt x="334" y="624"/>
                  </a:lnTo>
                  <a:lnTo>
                    <a:pt x="338" y="628"/>
                  </a:lnTo>
                  <a:lnTo>
                    <a:pt x="343" y="632"/>
                  </a:lnTo>
                  <a:lnTo>
                    <a:pt x="347" y="636"/>
                  </a:lnTo>
                  <a:lnTo>
                    <a:pt x="351" y="640"/>
                  </a:lnTo>
                  <a:lnTo>
                    <a:pt x="355" y="645"/>
                  </a:lnTo>
                  <a:lnTo>
                    <a:pt x="359" y="650"/>
                  </a:lnTo>
                  <a:lnTo>
                    <a:pt x="362" y="655"/>
                  </a:lnTo>
                  <a:lnTo>
                    <a:pt x="366" y="661"/>
                  </a:lnTo>
                  <a:lnTo>
                    <a:pt x="368" y="666"/>
                  </a:lnTo>
                  <a:lnTo>
                    <a:pt x="371" y="673"/>
                  </a:lnTo>
                  <a:lnTo>
                    <a:pt x="373" y="679"/>
                  </a:lnTo>
                  <a:lnTo>
                    <a:pt x="375" y="686"/>
                  </a:lnTo>
                  <a:lnTo>
                    <a:pt x="376" y="694"/>
                  </a:lnTo>
                  <a:lnTo>
                    <a:pt x="377" y="702"/>
                  </a:lnTo>
                  <a:lnTo>
                    <a:pt x="378" y="711"/>
                  </a:lnTo>
                  <a:lnTo>
                    <a:pt x="378" y="720"/>
                  </a:lnTo>
                  <a:lnTo>
                    <a:pt x="378" y="731"/>
                  </a:lnTo>
                  <a:lnTo>
                    <a:pt x="378" y="737"/>
                  </a:lnTo>
                  <a:lnTo>
                    <a:pt x="378" y="742"/>
                  </a:lnTo>
                  <a:lnTo>
                    <a:pt x="377" y="747"/>
                  </a:lnTo>
                  <a:lnTo>
                    <a:pt x="377" y="752"/>
                  </a:lnTo>
                  <a:lnTo>
                    <a:pt x="377" y="757"/>
                  </a:lnTo>
                  <a:lnTo>
                    <a:pt x="376" y="762"/>
                  </a:lnTo>
                  <a:lnTo>
                    <a:pt x="376" y="766"/>
                  </a:lnTo>
                  <a:lnTo>
                    <a:pt x="376" y="771"/>
                  </a:lnTo>
                  <a:lnTo>
                    <a:pt x="376" y="775"/>
                  </a:lnTo>
                  <a:lnTo>
                    <a:pt x="376" y="780"/>
                  </a:lnTo>
                  <a:lnTo>
                    <a:pt x="376" y="784"/>
                  </a:lnTo>
                  <a:lnTo>
                    <a:pt x="376" y="788"/>
                  </a:lnTo>
                  <a:lnTo>
                    <a:pt x="377" y="791"/>
                  </a:lnTo>
                  <a:lnTo>
                    <a:pt x="378" y="795"/>
                  </a:lnTo>
                  <a:lnTo>
                    <a:pt x="378" y="799"/>
                  </a:lnTo>
                  <a:lnTo>
                    <a:pt x="379" y="802"/>
                  </a:lnTo>
                  <a:lnTo>
                    <a:pt x="380" y="806"/>
                  </a:lnTo>
                  <a:lnTo>
                    <a:pt x="382" y="810"/>
                  </a:lnTo>
                  <a:lnTo>
                    <a:pt x="384" y="813"/>
                  </a:lnTo>
                  <a:lnTo>
                    <a:pt x="386" y="816"/>
                  </a:lnTo>
                  <a:lnTo>
                    <a:pt x="388" y="820"/>
                  </a:lnTo>
                  <a:lnTo>
                    <a:pt x="390" y="823"/>
                  </a:lnTo>
                  <a:lnTo>
                    <a:pt x="394" y="826"/>
                  </a:lnTo>
                  <a:lnTo>
                    <a:pt x="397" y="830"/>
                  </a:lnTo>
                  <a:lnTo>
                    <a:pt x="400" y="833"/>
                  </a:lnTo>
                  <a:lnTo>
                    <a:pt x="405" y="836"/>
                  </a:lnTo>
                  <a:lnTo>
                    <a:pt x="409" y="840"/>
                  </a:lnTo>
                  <a:lnTo>
                    <a:pt x="414" y="843"/>
                  </a:lnTo>
                  <a:lnTo>
                    <a:pt x="420" y="846"/>
                  </a:lnTo>
                  <a:lnTo>
                    <a:pt x="426" y="850"/>
                  </a:lnTo>
                  <a:lnTo>
                    <a:pt x="455" y="866"/>
                  </a:lnTo>
                  <a:lnTo>
                    <a:pt x="466" y="871"/>
                  </a:lnTo>
                  <a:lnTo>
                    <a:pt x="475" y="875"/>
                  </a:lnTo>
                  <a:lnTo>
                    <a:pt x="482" y="878"/>
                  </a:lnTo>
                  <a:lnTo>
                    <a:pt x="487" y="880"/>
                  </a:lnTo>
                  <a:lnTo>
                    <a:pt x="490" y="881"/>
                  </a:lnTo>
                  <a:lnTo>
                    <a:pt x="492" y="881"/>
                  </a:lnTo>
                  <a:lnTo>
                    <a:pt x="492" y="880"/>
                  </a:lnTo>
                  <a:lnTo>
                    <a:pt x="491" y="878"/>
                  </a:lnTo>
                  <a:lnTo>
                    <a:pt x="489" y="876"/>
                  </a:lnTo>
                  <a:lnTo>
                    <a:pt x="486" y="873"/>
                  </a:lnTo>
                  <a:lnTo>
                    <a:pt x="483" y="870"/>
                  </a:lnTo>
                  <a:lnTo>
                    <a:pt x="479" y="866"/>
                  </a:lnTo>
                  <a:lnTo>
                    <a:pt x="474" y="862"/>
                  </a:lnTo>
                  <a:lnTo>
                    <a:pt x="470" y="859"/>
                  </a:lnTo>
                  <a:lnTo>
                    <a:pt x="466" y="855"/>
                  </a:lnTo>
                  <a:lnTo>
                    <a:pt x="461" y="852"/>
                  </a:lnTo>
                  <a:lnTo>
                    <a:pt x="457" y="848"/>
                  </a:lnTo>
                  <a:lnTo>
                    <a:pt x="454" y="846"/>
                  </a:lnTo>
                  <a:lnTo>
                    <a:pt x="452" y="843"/>
                  </a:lnTo>
                  <a:lnTo>
                    <a:pt x="450" y="842"/>
                  </a:lnTo>
                  <a:lnTo>
                    <a:pt x="449" y="841"/>
                  </a:lnTo>
                  <a:lnTo>
                    <a:pt x="450" y="841"/>
                  </a:lnTo>
                  <a:lnTo>
                    <a:pt x="452" y="842"/>
                  </a:lnTo>
                  <a:lnTo>
                    <a:pt x="455" y="844"/>
                  </a:lnTo>
                  <a:lnTo>
                    <a:pt x="461" y="847"/>
                  </a:lnTo>
                  <a:lnTo>
                    <a:pt x="468" y="852"/>
                  </a:lnTo>
                  <a:lnTo>
                    <a:pt x="478" y="858"/>
                  </a:lnTo>
                  <a:lnTo>
                    <a:pt x="489" y="865"/>
                  </a:lnTo>
                  <a:lnTo>
                    <a:pt x="503" y="874"/>
                  </a:lnTo>
                  <a:lnTo>
                    <a:pt x="520" y="88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9" name="Freeform 12"/>
            <p:cNvSpPr>
              <a:spLocks/>
            </p:cNvSpPr>
            <p:nvPr/>
          </p:nvSpPr>
          <p:spPr bwMode="auto">
            <a:xfrm>
              <a:off x="3809" y="2975"/>
              <a:ext cx="322" cy="138"/>
            </a:xfrm>
            <a:custGeom>
              <a:avLst/>
              <a:gdLst>
                <a:gd name="T0" fmla="*/ 0 w 322"/>
                <a:gd name="T1" fmla="*/ 0 h 138"/>
                <a:gd name="T2" fmla="*/ 20 w 322"/>
                <a:gd name="T3" fmla="*/ 8 h 138"/>
                <a:gd name="T4" fmla="*/ 29 w 322"/>
                <a:gd name="T5" fmla="*/ 13 h 138"/>
                <a:gd name="T6" fmla="*/ 39 w 322"/>
                <a:gd name="T7" fmla="*/ 17 h 138"/>
                <a:gd name="T8" fmla="*/ 49 w 322"/>
                <a:gd name="T9" fmla="*/ 22 h 138"/>
                <a:gd name="T10" fmla="*/ 59 w 322"/>
                <a:gd name="T11" fmla="*/ 27 h 138"/>
                <a:gd name="T12" fmla="*/ 69 w 322"/>
                <a:gd name="T13" fmla="*/ 32 h 138"/>
                <a:gd name="T14" fmla="*/ 79 w 322"/>
                <a:gd name="T15" fmla="*/ 37 h 138"/>
                <a:gd name="T16" fmla="*/ 88 w 322"/>
                <a:gd name="T17" fmla="*/ 43 h 138"/>
                <a:gd name="T18" fmla="*/ 98 w 322"/>
                <a:gd name="T19" fmla="*/ 48 h 138"/>
                <a:gd name="T20" fmla="*/ 108 w 322"/>
                <a:gd name="T21" fmla="*/ 53 h 138"/>
                <a:gd name="T22" fmla="*/ 118 w 322"/>
                <a:gd name="T23" fmla="*/ 59 h 138"/>
                <a:gd name="T24" fmla="*/ 128 w 322"/>
                <a:gd name="T25" fmla="*/ 64 h 138"/>
                <a:gd name="T26" fmla="*/ 137 w 322"/>
                <a:gd name="T27" fmla="*/ 69 h 138"/>
                <a:gd name="T28" fmla="*/ 147 w 322"/>
                <a:gd name="T29" fmla="*/ 74 h 138"/>
                <a:gd name="T30" fmla="*/ 157 w 322"/>
                <a:gd name="T31" fmla="*/ 79 h 138"/>
                <a:gd name="T32" fmla="*/ 167 w 322"/>
                <a:gd name="T33" fmla="*/ 84 h 138"/>
                <a:gd name="T34" fmla="*/ 177 w 322"/>
                <a:gd name="T35" fmla="*/ 89 h 138"/>
                <a:gd name="T36" fmla="*/ 187 w 322"/>
                <a:gd name="T37" fmla="*/ 94 h 138"/>
                <a:gd name="T38" fmla="*/ 197 w 322"/>
                <a:gd name="T39" fmla="*/ 98 h 138"/>
                <a:gd name="T40" fmla="*/ 207 w 322"/>
                <a:gd name="T41" fmla="*/ 103 h 138"/>
                <a:gd name="T42" fmla="*/ 217 w 322"/>
                <a:gd name="T43" fmla="*/ 107 h 138"/>
                <a:gd name="T44" fmla="*/ 227 w 322"/>
                <a:gd name="T45" fmla="*/ 111 h 138"/>
                <a:gd name="T46" fmla="*/ 237 w 322"/>
                <a:gd name="T47" fmla="*/ 115 h 138"/>
                <a:gd name="T48" fmla="*/ 247 w 322"/>
                <a:gd name="T49" fmla="*/ 119 h 138"/>
                <a:gd name="T50" fmla="*/ 258 w 322"/>
                <a:gd name="T51" fmla="*/ 122 h 138"/>
                <a:gd name="T52" fmla="*/ 268 w 322"/>
                <a:gd name="T53" fmla="*/ 125 h 138"/>
                <a:gd name="T54" fmla="*/ 278 w 322"/>
                <a:gd name="T55" fmla="*/ 128 h 138"/>
                <a:gd name="T56" fmla="*/ 289 w 322"/>
                <a:gd name="T57" fmla="*/ 131 h 138"/>
                <a:gd name="T58" fmla="*/ 299 w 322"/>
                <a:gd name="T59" fmla="*/ 133 h 138"/>
                <a:gd name="T60" fmla="*/ 310 w 322"/>
                <a:gd name="T61" fmla="*/ 135 h 138"/>
                <a:gd name="T62" fmla="*/ 321 w 322"/>
                <a:gd name="T63" fmla="*/ 137 h 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2"/>
                <a:gd name="T97" fmla="*/ 0 h 138"/>
                <a:gd name="T98" fmla="*/ 322 w 322"/>
                <a:gd name="T99" fmla="*/ 138 h 1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2" h="138">
                  <a:moveTo>
                    <a:pt x="0" y="0"/>
                  </a:moveTo>
                  <a:lnTo>
                    <a:pt x="20" y="8"/>
                  </a:lnTo>
                  <a:lnTo>
                    <a:pt x="29" y="13"/>
                  </a:lnTo>
                  <a:lnTo>
                    <a:pt x="39" y="17"/>
                  </a:lnTo>
                  <a:lnTo>
                    <a:pt x="49" y="22"/>
                  </a:lnTo>
                  <a:lnTo>
                    <a:pt x="59" y="27"/>
                  </a:lnTo>
                  <a:lnTo>
                    <a:pt x="69" y="32"/>
                  </a:lnTo>
                  <a:lnTo>
                    <a:pt x="79" y="37"/>
                  </a:lnTo>
                  <a:lnTo>
                    <a:pt x="88" y="43"/>
                  </a:lnTo>
                  <a:lnTo>
                    <a:pt x="98" y="48"/>
                  </a:lnTo>
                  <a:lnTo>
                    <a:pt x="108" y="53"/>
                  </a:lnTo>
                  <a:lnTo>
                    <a:pt x="118" y="59"/>
                  </a:lnTo>
                  <a:lnTo>
                    <a:pt x="128" y="64"/>
                  </a:lnTo>
                  <a:lnTo>
                    <a:pt x="137" y="69"/>
                  </a:lnTo>
                  <a:lnTo>
                    <a:pt x="147" y="74"/>
                  </a:lnTo>
                  <a:lnTo>
                    <a:pt x="157" y="79"/>
                  </a:lnTo>
                  <a:lnTo>
                    <a:pt x="167" y="84"/>
                  </a:lnTo>
                  <a:lnTo>
                    <a:pt x="177" y="89"/>
                  </a:lnTo>
                  <a:lnTo>
                    <a:pt x="187" y="94"/>
                  </a:lnTo>
                  <a:lnTo>
                    <a:pt x="197" y="98"/>
                  </a:lnTo>
                  <a:lnTo>
                    <a:pt x="207" y="103"/>
                  </a:lnTo>
                  <a:lnTo>
                    <a:pt x="217" y="107"/>
                  </a:lnTo>
                  <a:lnTo>
                    <a:pt x="227" y="111"/>
                  </a:lnTo>
                  <a:lnTo>
                    <a:pt x="237" y="115"/>
                  </a:lnTo>
                  <a:lnTo>
                    <a:pt x="247" y="119"/>
                  </a:lnTo>
                  <a:lnTo>
                    <a:pt x="258" y="122"/>
                  </a:lnTo>
                  <a:lnTo>
                    <a:pt x="268" y="125"/>
                  </a:lnTo>
                  <a:lnTo>
                    <a:pt x="278" y="128"/>
                  </a:lnTo>
                  <a:lnTo>
                    <a:pt x="289" y="131"/>
                  </a:lnTo>
                  <a:lnTo>
                    <a:pt x="299" y="133"/>
                  </a:lnTo>
                  <a:lnTo>
                    <a:pt x="310" y="135"/>
                  </a:lnTo>
                  <a:lnTo>
                    <a:pt x="321" y="13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0" name="Freeform 13"/>
            <p:cNvSpPr>
              <a:spLocks/>
            </p:cNvSpPr>
            <p:nvPr/>
          </p:nvSpPr>
          <p:spPr bwMode="auto">
            <a:xfrm>
              <a:off x="3791" y="2938"/>
              <a:ext cx="603" cy="69"/>
            </a:xfrm>
            <a:custGeom>
              <a:avLst/>
              <a:gdLst>
                <a:gd name="T0" fmla="*/ 0 w 603"/>
                <a:gd name="T1" fmla="*/ 0 h 69"/>
                <a:gd name="T2" fmla="*/ 37 w 603"/>
                <a:gd name="T3" fmla="*/ 4 h 69"/>
                <a:gd name="T4" fmla="*/ 56 w 603"/>
                <a:gd name="T5" fmla="*/ 6 h 69"/>
                <a:gd name="T6" fmla="*/ 75 w 603"/>
                <a:gd name="T7" fmla="*/ 8 h 69"/>
                <a:gd name="T8" fmla="*/ 93 w 603"/>
                <a:gd name="T9" fmla="*/ 11 h 69"/>
                <a:gd name="T10" fmla="*/ 112 w 603"/>
                <a:gd name="T11" fmla="*/ 14 h 69"/>
                <a:gd name="T12" fmla="*/ 130 w 603"/>
                <a:gd name="T13" fmla="*/ 16 h 69"/>
                <a:gd name="T14" fmla="*/ 149 w 603"/>
                <a:gd name="T15" fmla="*/ 19 h 69"/>
                <a:gd name="T16" fmla="*/ 167 w 603"/>
                <a:gd name="T17" fmla="*/ 22 h 69"/>
                <a:gd name="T18" fmla="*/ 185 w 603"/>
                <a:gd name="T19" fmla="*/ 24 h 69"/>
                <a:gd name="T20" fmla="*/ 203 w 603"/>
                <a:gd name="T21" fmla="*/ 27 h 69"/>
                <a:gd name="T22" fmla="*/ 221 w 603"/>
                <a:gd name="T23" fmla="*/ 30 h 69"/>
                <a:gd name="T24" fmla="*/ 239 w 603"/>
                <a:gd name="T25" fmla="*/ 32 h 69"/>
                <a:gd name="T26" fmla="*/ 257 w 603"/>
                <a:gd name="T27" fmla="*/ 35 h 69"/>
                <a:gd name="T28" fmla="*/ 276 w 603"/>
                <a:gd name="T29" fmla="*/ 38 h 69"/>
                <a:gd name="T30" fmla="*/ 294 w 603"/>
                <a:gd name="T31" fmla="*/ 40 h 69"/>
                <a:gd name="T32" fmla="*/ 312 w 603"/>
                <a:gd name="T33" fmla="*/ 43 h 69"/>
                <a:gd name="T34" fmla="*/ 331 w 603"/>
                <a:gd name="T35" fmla="*/ 45 h 69"/>
                <a:gd name="T36" fmla="*/ 349 w 603"/>
                <a:gd name="T37" fmla="*/ 48 h 69"/>
                <a:gd name="T38" fmla="*/ 367 w 603"/>
                <a:gd name="T39" fmla="*/ 50 h 69"/>
                <a:gd name="T40" fmla="*/ 386 w 603"/>
                <a:gd name="T41" fmla="*/ 52 h 69"/>
                <a:gd name="T42" fmla="*/ 405 w 603"/>
                <a:gd name="T43" fmla="*/ 54 h 69"/>
                <a:gd name="T44" fmla="*/ 424 w 603"/>
                <a:gd name="T45" fmla="*/ 56 h 69"/>
                <a:gd name="T46" fmla="*/ 443 w 603"/>
                <a:gd name="T47" fmla="*/ 58 h 69"/>
                <a:gd name="T48" fmla="*/ 462 w 603"/>
                <a:gd name="T49" fmla="*/ 60 h 69"/>
                <a:gd name="T50" fmla="*/ 481 w 603"/>
                <a:gd name="T51" fmla="*/ 62 h 69"/>
                <a:gd name="T52" fmla="*/ 501 w 603"/>
                <a:gd name="T53" fmla="*/ 63 h 69"/>
                <a:gd name="T54" fmla="*/ 521 w 603"/>
                <a:gd name="T55" fmla="*/ 64 h 69"/>
                <a:gd name="T56" fmla="*/ 541 w 603"/>
                <a:gd name="T57" fmla="*/ 66 h 69"/>
                <a:gd name="T58" fmla="*/ 561 w 603"/>
                <a:gd name="T59" fmla="*/ 66 h 69"/>
                <a:gd name="T60" fmla="*/ 581 w 603"/>
                <a:gd name="T61" fmla="*/ 67 h 69"/>
                <a:gd name="T62" fmla="*/ 602 w 603"/>
                <a:gd name="T63" fmla="*/ 68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3"/>
                <a:gd name="T97" fmla="*/ 0 h 69"/>
                <a:gd name="T98" fmla="*/ 603 w 60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3" h="69">
                  <a:moveTo>
                    <a:pt x="0" y="0"/>
                  </a:moveTo>
                  <a:lnTo>
                    <a:pt x="37" y="4"/>
                  </a:lnTo>
                  <a:lnTo>
                    <a:pt x="56" y="6"/>
                  </a:lnTo>
                  <a:lnTo>
                    <a:pt x="75" y="8"/>
                  </a:lnTo>
                  <a:lnTo>
                    <a:pt x="93" y="11"/>
                  </a:lnTo>
                  <a:lnTo>
                    <a:pt x="112" y="14"/>
                  </a:lnTo>
                  <a:lnTo>
                    <a:pt x="130" y="16"/>
                  </a:lnTo>
                  <a:lnTo>
                    <a:pt x="149" y="19"/>
                  </a:lnTo>
                  <a:lnTo>
                    <a:pt x="167" y="22"/>
                  </a:lnTo>
                  <a:lnTo>
                    <a:pt x="185" y="24"/>
                  </a:lnTo>
                  <a:lnTo>
                    <a:pt x="203" y="27"/>
                  </a:lnTo>
                  <a:lnTo>
                    <a:pt x="221" y="30"/>
                  </a:lnTo>
                  <a:lnTo>
                    <a:pt x="239" y="32"/>
                  </a:lnTo>
                  <a:lnTo>
                    <a:pt x="257" y="35"/>
                  </a:lnTo>
                  <a:lnTo>
                    <a:pt x="276" y="38"/>
                  </a:lnTo>
                  <a:lnTo>
                    <a:pt x="294" y="40"/>
                  </a:lnTo>
                  <a:lnTo>
                    <a:pt x="312" y="43"/>
                  </a:lnTo>
                  <a:lnTo>
                    <a:pt x="331" y="45"/>
                  </a:lnTo>
                  <a:lnTo>
                    <a:pt x="349" y="48"/>
                  </a:lnTo>
                  <a:lnTo>
                    <a:pt x="367" y="50"/>
                  </a:lnTo>
                  <a:lnTo>
                    <a:pt x="386" y="52"/>
                  </a:lnTo>
                  <a:lnTo>
                    <a:pt x="405" y="54"/>
                  </a:lnTo>
                  <a:lnTo>
                    <a:pt x="424" y="56"/>
                  </a:lnTo>
                  <a:lnTo>
                    <a:pt x="443" y="58"/>
                  </a:lnTo>
                  <a:lnTo>
                    <a:pt x="462" y="60"/>
                  </a:lnTo>
                  <a:lnTo>
                    <a:pt x="481" y="62"/>
                  </a:lnTo>
                  <a:lnTo>
                    <a:pt x="501" y="63"/>
                  </a:lnTo>
                  <a:lnTo>
                    <a:pt x="521" y="64"/>
                  </a:lnTo>
                  <a:lnTo>
                    <a:pt x="541" y="66"/>
                  </a:lnTo>
                  <a:lnTo>
                    <a:pt x="561" y="66"/>
                  </a:lnTo>
                  <a:lnTo>
                    <a:pt x="581" y="67"/>
                  </a:lnTo>
                  <a:lnTo>
                    <a:pt x="602" y="68"/>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1" name="Freeform 14"/>
            <p:cNvSpPr>
              <a:spLocks/>
            </p:cNvSpPr>
            <p:nvPr/>
          </p:nvSpPr>
          <p:spPr bwMode="auto">
            <a:xfrm>
              <a:off x="3810" y="2932"/>
              <a:ext cx="96" cy="27"/>
            </a:xfrm>
            <a:custGeom>
              <a:avLst/>
              <a:gdLst>
                <a:gd name="T0" fmla="*/ 95 w 96"/>
                <a:gd name="T1" fmla="*/ 3 h 27"/>
                <a:gd name="T2" fmla="*/ 88 w 96"/>
                <a:gd name="T3" fmla="*/ 2 h 27"/>
                <a:gd name="T4" fmla="*/ 85 w 96"/>
                <a:gd name="T5" fmla="*/ 1 h 27"/>
                <a:gd name="T6" fmla="*/ 82 w 96"/>
                <a:gd name="T7" fmla="*/ 1 h 27"/>
                <a:gd name="T8" fmla="*/ 78 w 96"/>
                <a:gd name="T9" fmla="*/ 0 h 27"/>
                <a:gd name="T10" fmla="*/ 75 w 96"/>
                <a:gd name="T11" fmla="*/ 0 h 27"/>
                <a:gd name="T12" fmla="*/ 72 w 96"/>
                <a:gd name="T13" fmla="*/ 0 h 27"/>
                <a:gd name="T14" fmla="*/ 69 w 96"/>
                <a:gd name="T15" fmla="*/ 0 h 27"/>
                <a:gd name="T16" fmla="*/ 66 w 96"/>
                <a:gd name="T17" fmla="*/ 0 h 27"/>
                <a:gd name="T18" fmla="*/ 63 w 96"/>
                <a:gd name="T19" fmla="*/ 0 h 27"/>
                <a:gd name="T20" fmla="*/ 60 w 96"/>
                <a:gd name="T21" fmla="*/ 0 h 27"/>
                <a:gd name="T22" fmla="*/ 56 w 96"/>
                <a:gd name="T23" fmla="*/ 1 h 27"/>
                <a:gd name="T24" fmla="*/ 54 w 96"/>
                <a:gd name="T25" fmla="*/ 1 h 27"/>
                <a:gd name="T26" fmla="*/ 50 w 96"/>
                <a:gd name="T27" fmla="*/ 2 h 27"/>
                <a:gd name="T28" fmla="*/ 48 w 96"/>
                <a:gd name="T29" fmla="*/ 2 h 27"/>
                <a:gd name="T30" fmla="*/ 44 w 96"/>
                <a:gd name="T31" fmla="*/ 3 h 27"/>
                <a:gd name="T32" fmla="*/ 42 w 96"/>
                <a:gd name="T33" fmla="*/ 4 h 27"/>
                <a:gd name="T34" fmla="*/ 39 w 96"/>
                <a:gd name="T35" fmla="*/ 5 h 27"/>
                <a:gd name="T36" fmla="*/ 36 w 96"/>
                <a:gd name="T37" fmla="*/ 6 h 27"/>
                <a:gd name="T38" fmla="*/ 33 w 96"/>
                <a:gd name="T39" fmla="*/ 7 h 27"/>
                <a:gd name="T40" fmla="*/ 30 w 96"/>
                <a:gd name="T41" fmla="*/ 8 h 27"/>
                <a:gd name="T42" fmla="*/ 27 w 96"/>
                <a:gd name="T43" fmla="*/ 9 h 27"/>
                <a:gd name="T44" fmla="*/ 24 w 96"/>
                <a:gd name="T45" fmla="*/ 10 h 27"/>
                <a:gd name="T46" fmla="*/ 22 w 96"/>
                <a:gd name="T47" fmla="*/ 12 h 27"/>
                <a:gd name="T48" fmla="*/ 19 w 96"/>
                <a:gd name="T49" fmla="*/ 13 h 27"/>
                <a:gd name="T50" fmla="*/ 16 w 96"/>
                <a:gd name="T51" fmla="*/ 15 h 27"/>
                <a:gd name="T52" fmla="*/ 13 w 96"/>
                <a:gd name="T53" fmla="*/ 16 h 27"/>
                <a:gd name="T54" fmla="*/ 10 w 96"/>
                <a:gd name="T55" fmla="*/ 18 h 27"/>
                <a:gd name="T56" fmla="*/ 8 w 96"/>
                <a:gd name="T57" fmla="*/ 20 h 27"/>
                <a:gd name="T58" fmla="*/ 5 w 96"/>
                <a:gd name="T59" fmla="*/ 22 h 27"/>
                <a:gd name="T60" fmla="*/ 2 w 96"/>
                <a:gd name="T61" fmla="*/ 24 h 27"/>
                <a:gd name="T62" fmla="*/ 0 w 96"/>
                <a:gd name="T63" fmla="*/ 26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
                <a:gd name="T97" fmla="*/ 0 h 27"/>
                <a:gd name="T98" fmla="*/ 96 w 96"/>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 h="27">
                  <a:moveTo>
                    <a:pt x="95" y="3"/>
                  </a:moveTo>
                  <a:lnTo>
                    <a:pt x="88" y="2"/>
                  </a:lnTo>
                  <a:lnTo>
                    <a:pt x="85" y="1"/>
                  </a:lnTo>
                  <a:lnTo>
                    <a:pt x="82" y="1"/>
                  </a:lnTo>
                  <a:lnTo>
                    <a:pt x="78" y="0"/>
                  </a:lnTo>
                  <a:lnTo>
                    <a:pt x="75" y="0"/>
                  </a:lnTo>
                  <a:lnTo>
                    <a:pt x="72" y="0"/>
                  </a:lnTo>
                  <a:lnTo>
                    <a:pt x="69" y="0"/>
                  </a:lnTo>
                  <a:lnTo>
                    <a:pt x="66" y="0"/>
                  </a:lnTo>
                  <a:lnTo>
                    <a:pt x="63" y="0"/>
                  </a:lnTo>
                  <a:lnTo>
                    <a:pt x="60" y="0"/>
                  </a:lnTo>
                  <a:lnTo>
                    <a:pt x="56" y="1"/>
                  </a:lnTo>
                  <a:lnTo>
                    <a:pt x="54" y="1"/>
                  </a:lnTo>
                  <a:lnTo>
                    <a:pt x="50" y="2"/>
                  </a:lnTo>
                  <a:lnTo>
                    <a:pt x="48" y="2"/>
                  </a:lnTo>
                  <a:lnTo>
                    <a:pt x="44" y="3"/>
                  </a:lnTo>
                  <a:lnTo>
                    <a:pt x="42" y="4"/>
                  </a:lnTo>
                  <a:lnTo>
                    <a:pt x="39" y="5"/>
                  </a:lnTo>
                  <a:lnTo>
                    <a:pt x="36" y="6"/>
                  </a:lnTo>
                  <a:lnTo>
                    <a:pt x="33" y="7"/>
                  </a:lnTo>
                  <a:lnTo>
                    <a:pt x="30" y="8"/>
                  </a:lnTo>
                  <a:lnTo>
                    <a:pt x="27" y="9"/>
                  </a:lnTo>
                  <a:lnTo>
                    <a:pt x="24" y="10"/>
                  </a:lnTo>
                  <a:lnTo>
                    <a:pt x="22" y="12"/>
                  </a:lnTo>
                  <a:lnTo>
                    <a:pt x="19" y="13"/>
                  </a:lnTo>
                  <a:lnTo>
                    <a:pt x="16" y="15"/>
                  </a:lnTo>
                  <a:lnTo>
                    <a:pt x="13" y="16"/>
                  </a:lnTo>
                  <a:lnTo>
                    <a:pt x="10" y="18"/>
                  </a:lnTo>
                  <a:lnTo>
                    <a:pt x="8" y="20"/>
                  </a:lnTo>
                  <a:lnTo>
                    <a:pt x="5" y="22"/>
                  </a:lnTo>
                  <a:lnTo>
                    <a:pt x="2" y="24"/>
                  </a:lnTo>
                  <a:lnTo>
                    <a:pt x="0" y="2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2" name="Freeform 15"/>
            <p:cNvSpPr>
              <a:spLocks/>
            </p:cNvSpPr>
            <p:nvPr/>
          </p:nvSpPr>
          <p:spPr bwMode="auto">
            <a:xfrm>
              <a:off x="3881" y="2864"/>
              <a:ext cx="569" cy="85"/>
            </a:xfrm>
            <a:custGeom>
              <a:avLst/>
              <a:gdLst>
                <a:gd name="T0" fmla="*/ 568 w 569"/>
                <a:gd name="T1" fmla="*/ 82 h 85"/>
                <a:gd name="T2" fmla="*/ 533 w 569"/>
                <a:gd name="T3" fmla="*/ 84 h 85"/>
                <a:gd name="T4" fmla="*/ 515 w 569"/>
                <a:gd name="T5" fmla="*/ 83 h 85"/>
                <a:gd name="T6" fmla="*/ 497 w 569"/>
                <a:gd name="T7" fmla="*/ 83 h 85"/>
                <a:gd name="T8" fmla="*/ 480 w 569"/>
                <a:gd name="T9" fmla="*/ 82 h 85"/>
                <a:gd name="T10" fmla="*/ 462 w 569"/>
                <a:gd name="T11" fmla="*/ 80 h 85"/>
                <a:gd name="T12" fmla="*/ 444 w 569"/>
                <a:gd name="T13" fmla="*/ 78 h 85"/>
                <a:gd name="T14" fmla="*/ 427 w 569"/>
                <a:gd name="T15" fmla="*/ 76 h 85"/>
                <a:gd name="T16" fmla="*/ 409 w 569"/>
                <a:gd name="T17" fmla="*/ 73 h 85"/>
                <a:gd name="T18" fmla="*/ 391 w 569"/>
                <a:gd name="T19" fmla="*/ 70 h 85"/>
                <a:gd name="T20" fmla="*/ 374 w 569"/>
                <a:gd name="T21" fmla="*/ 67 h 85"/>
                <a:gd name="T22" fmla="*/ 356 w 569"/>
                <a:gd name="T23" fmla="*/ 63 h 85"/>
                <a:gd name="T24" fmla="*/ 339 w 569"/>
                <a:gd name="T25" fmla="*/ 60 h 85"/>
                <a:gd name="T26" fmla="*/ 321 w 569"/>
                <a:gd name="T27" fmla="*/ 56 h 85"/>
                <a:gd name="T28" fmla="*/ 303 w 569"/>
                <a:gd name="T29" fmla="*/ 52 h 85"/>
                <a:gd name="T30" fmla="*/ 286 w 569"/>
                <a:gd name="T31" fmla="*/ 48 h 85"/>
                <a:gd name="T32" fmla="*/ 268 w 569"/>
                <a:gd name="T33" fmla="*/ 44 h 85"/>
                <a:gd name="T34" fmla="*/ 250 w 569"/>
                <a:gd name="T35" fmla="*/ 40 h 85"/>
                <a:gd name="T36" fmla="*/ 233 w 569"/>
                <a:gd name="T37" fmla="*/ 36 h 85"/>
                <a:gd name="T38" fmla="*/ 215 w 569"/>
                <a:gd name="T39" fmla="*/ 32 h 85"/>
                <a:gd name="T40" fmla="*/ 197 w 569"/>
                <a:gd name="T41" fmla="*/ 28 h 85"/>
                <a:gd name="T42" fmla="*/ 179 w 569"/>
                <a:gd name="T43" fmla="*/ 24 h 85"/>
                <a:gd name="T44" fmla="*/ 161 w 569"/>
                <a:gd name="T45" fmla="*/ 20 h 85"/>
                <a:gd name="T46" fmla="*/ 144 w 569"/>
                <a:gd name="T47" fmla="*/ 17 h 85"/>
                <a:gd name="T48" fmla="*/ 126 w 569"/>
                <a:gd name="T49" fmla="*/ 14 h 85"/>
                <a:gd name="T50" fmla="*/ 108 w 569"/>
                <a:gd name="T51" fmla="*/ 10 h 85"/>
                <a:gd name="T52" fmla="*/ 90 w 569"/>
                <a:gd name="T53" fmla="*/ 8 h 85"/>
                <a:gd name="T54" fmla="*/ 72 w 569"/>
                <a:gd name="T55" fmla="*/ 5 h 85"/>
                <a:gd name="T56" fmla="*/ 54 w 569"/>
                <a:gd name="T57" fmla="*/ 3 h 85"/>
                <a:gd name="T58" fmla="*/ 36 w 569"/>
                <a:gd name="T59" fmla="*/ 2 h 85"/>
                <a:gd name="T60" fmla="*/ 18 w 569"/>
                <a:gd name="T61" fmla="*/ 0 h 85"/>
                <a:gd name="T62" fmla="*/ 0 w 569"/>
                <a:gd name="T63" fmla="*/ 0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9"/>
                <a:gd name="T97" fmla="*/ 0 h 85"/>
                <a:gd name="T98" fmla="*/ 569 w 569"/>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9" h="85">
                  <a:moveTo>
                    <a:pt x="568" y="82"/>
                  </a:moveTo>
                  <a:lnTo>
                    <a:pt x="533" y="84"/>
                  </a:lnTo>
                  <a:lnTo>
                    <a:pt x="515" y="83"/>
                  </a:lnTo>
                  <a:lnTo>
                    <a:pt x="497" y="83"/>
                  </a:lnTo>
                  <a:lnTo>
                    <a:pt x="480" y="82"/>
                  </a:lnTo>
                  <a:lnTo>
                    <a:pt x="462" y="80"/>
                  </a:lnTo>
                  <a:lnTo>
                    <a:pt x="444" y="78"/>
                  </a:lnTo>
                  <a:lnTo>
                    <a:pt x="427" y="76"/>
                  </a:lnTo>
                  <a:lnTo>
                    <a:pt x="409" y="73"/>
                  </a:lnTo>
                  <a:lnTo>
                    <a:pt x="391" y="70"/>
                  </a:lnTo>
                  <a:lnTo>
                    <a:pt x="374" y="67"/>
                  </a:lnTo>
                  <a:lnTo>
                    <a:pt x="356" y="63"/>
                  </a:lnTo>
                  <a:lnTo>
                    <a:pt x="339" y="60"/>
                  </a:lnTo>
                  <a:lnTo>
                    <a:pt x="321" y="56"/>
                  </a:lnTo>
                  <a:lnTo>
                    <a:pt x="303" y="52"/>
                  </a:lnTo>
                  <a:lnTo>
                    <a:pt x="286" y="48"/>
                  </a:lnTo>
                  <a:lnTo>
                    <a:pt x="268" y="44"/>
                  </a:lnTo>
                  <a:lnTo>
                    <a:pt x="250" y="40"/>
                  </a:lnTo>
                  <a:lnTo>
                    <a:pt x="233" y="36"/>
                  </a:lnTo>
                  <a:lnTo>
                    <a:pt x="215" y="32"/>
                  </a:lnTo>
                  <a:lnTo>
                    <a:pt x="197" y="28"/>
                  </a:lnTo>
                  <a:lnTo>
                    <a:pt x="179" y="24"/>
                  </a:lnTo>
                  <a:lnTo>
                    <a:pt x="161" y="20"/>
                  </a:lnTo>
                  <a:lnTo>
                    <a:pt x="144" y="17"/>
                  </a:lnTo>
                  <a:lnTo>
                    <a:pt x="126" y="14"/>
                  </a:lnTo>
                  <a:lnTo>
                    <a:pt x="108" y="10"/>
                  </a:lnTo>
                  <a:lnTo>
                    <a:pt x="90" y="8"/>
                  </a:lnTo>
                  <a:lnTo>
                    <a:pt x="72" y="5"/>
                  </a:lnTo>
                  <a:lnTo>
                    <a:pt x="54" y="3"/>
                  </a:lnTo>
                  <a:lnTo>
                    <a:pt x="36" y="2"/>
                  </a:lnTo>
                  <a:lnTo>
                    <a:pt x="18" y="0"/>
                  </a:lnTo>
                  <a:lnTo>
                    <a:pt x="0"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3" name="Freeform 16"/>
            <p:cNvSpPr>
              <a:spLocks/>
            </p:cNvSpPr>
            <p:nvPr/>
          </p:nvSpPr>
          <p:spPr bwMode="auto">
            <a:xfrm>
              <a:off x="3964" y="2817"/>
              <a:ext cx="569" cy="36"/>
            </a:xfrm>
            <a:custGeom>
              <a:avLst/>
              <a:gdLst>
                <a:gd name="T0" fmla="*/ 568 w 569"/>
                <a:gd name="T1" fmla="*/ 35 h 36"/>
                <a:gd name="T2" fmla="*/ 532 w 569"/>
                <a:gd name="T3" fmla="*/ 34 h 36"/>
                <a:gd name="T4" fmla="*/ 515 w 569"/>
                <a:gd name="T5" fmla="*/ 33 h 36"/>
                <a:gd name="T6" fmla="*/ 497 w 569"/>
                <a:gd name="T7" fmla="*/ 33 h 36"/>
                <a:gd name="T8" fmla="*/ 479 w 569"/>
                <a:gd name="T9" fmla="*/ 32 h 36"/>
                <a:gd name="T10" fmla="*/ 461 w 569"/>
                <a:gd name="T11" fmla="*/ 32 h 36"/>
                <a:gd name="T12" fmla="*/ 444 w 569"/>
                <a:gd name="T13" fmla="*/ 31 h 36"/>
                <a:gd name="T14" fmla="*/ 426 w 569"/>
                <a:gd name="T15" fmla="*/ 31 h 36"/>
                <a:gd name="T16" fmla="*/ 408 w 569"/>
                <a:gd name="T17" fmla="*/ 30 h 36"/>
                <a:gd name="T18" fmla="*/ 390 w 569"/>
                <a:gd name="T19" fmla="*/ 29 h 36"/>
                <a:gd name="T20" fmla="*/ 372 w 569"/>
                <a:gd name="T21" fmla="*/ 29 h 36"/>
                <a:gd name="T22" fmla="*/ 354 w 569"/>
                <a:gd name="T23" fmla="*/ 28 h 36"/>
                <a:gd name="T24" fmla="*/ 336 w 569"/>
                <a:gd name="T25" fmla="*/ 27 h 36"/>
                <a:gd name="T26" fmla="*/ 319 w 569"/>
                <a:gd name="T27" fmla="*/ 27 h 36"/>
                <a:gd name="T28" fmla="*/ 301 w 569"/>
                <a:gd name="T29" fmla="*/ 26 h 36"/>
                <a:gd name="T30" fmla="*/ 283 w 569"/>
                <a:gd name="T31" fmla="*/ 25 h 36"/>
                <a:gd name="T32" fmla="*/ 265 w 569"/>
                <a:gd name="T33" fmla="*/ 24 h 36"/>
                <a:gd name="T34" fmla="*/ 247 w 569"/>
                <a:gd name="T35" fmla="*/ 23 h 36"/>
                <a:gd name="T36" fmla="*/ 229 w 569"/>
                <a:gd name="T37" fmla="*/ 21 h 36"/>
                <a:gd name="T38" fmla="*/ 212 w 569"/>
                <a:gd name="T39" fmla="*/ 20 h 36"/>
                <a:gd name="T40" fmla="*/ 194 w 569"/>
                <a:gd name="T41" fmla="*/ 19 h 36"/>
                <a:gd name="T42" fmla="*/ 176 w 569"/>
                <a:gd name="T43" fmla="*/ 18 h 36"/>
                <a:gd name="T44" fmla="*/ 158 w 569"/>
                <a:gd name="T45" fmla="*/ 16 h 36"/>
                <a:gd name="T46" fmla="*/ 140 w 569"/>
                <a:gd name="T47" fmla="*/ 15 h 36"/>
                <a:gd name="T48" fmla="*/ 123 w 569"/>
                <a:gd name="T49" fmla="*/ 13 h 36"/>
                <a:gd name="T50" fmla="*/ 105 w 569"/>
                <a:gd name="T51" fmla="*/ 12 h 36"/>
                <a:gd name="T52" fmla="*/ 88 w 569"/>
                <a:gd name="T53" fmla="*/ 10 h 36"/>
                <a:gd name="T54" fmla="*/ 70 w 569"/>
                <a:gd name="T55" fmla="*/ 8 h 36"/>
                <a:gd name="T56" fmla="*/ 52 w 569"/>
                <a:gd name="T57" fmla="*/ 6 h 36"/>
                <a:gd name="T58" fmla="*/ 35 w 569"/>
                <a:gd name="T59" fmla="*/ 4 h 36"/>
                <a:gd name="T60" fmla="*/ 17 w 569"/>
                <a:gd name="T61" fmla="*/ 2 h 36"/>
                <a:gd name="T62" fmla="*/ 0 w 569"/>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9"/>
                <a:gd name="T97" fmla="*/ 0 h 36"/>
                <a:gd name="T98" fmla="*/ 569 w 569"/>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9" h="36">
                  <a:moveTo>
                    <a:pt x="568" y="35"/>
                  </a:moveTo>
                  <a:lnTo>
                    <a:pt x="532" y="34"/>
                  </a:lnTo>
                  <a:lnTo>
                    <a:pt x="515" y="33"/>
                  </a:lnTo>
                  <a:lnTo>
                    <a:pt x="497" y="33"/>
                  </a:lnTo>
                  <a:lnTo>
                    <a:pt x="479" y="32"/>
                  </a:lnTo>
                  <a:lnTo>
                    <a:pt x="461" y="32"/>
                  </a:lnTo>
                  <a:lnTo>
                    <a:pt x="444" y="31"/>
                  </a:lnTo>
                  <a:lnTo>
                    <a:pt x="426" y="31"/>
                  </a:lnTo>
                  <a:lnTo>
                    <a:pt x="408" y="30"/>
                  </a:lnTo>
                  <a:lnTo>
                    <a:pt x="390" y="29"/>
                  </a:lnTo>
                  <a:lnTo>
                    <a:pt x="372" y="29"/>
                  </a:lnTo>
                  <a:lnTo>
                    <a:pt x="354" y="28"/>
                  </a:lnTo>
                  <a:lnTo>
                    <a:pt x="336" y="27"/>
                  </a:lnTo>
                  <a:lnTo>
                    <a:pt x="319" y="27"/>
                  </a:lnTo>
                  <a:lnTo>
                    <a:pt x="301" y="26"/>
                  </a:lnTo>
                  <a:lnTo>
                    <a:pt x="283" y="25"/>
                  </a:lnTo>
                  <a:lnTo>
                    <a:pt x="265" y="24"/>
                  </a:lnTo>
                  <a:lnTo>
                    <a:pt x="247" y="23"/>
                  </a:lnTo>
                  <a:lnTo>
                    <a:pt x="229" y="21"/>
                  </a:lnTo>
                  <a:lnTo>
                    <a:pt x="212" y="20"/>
                  </a:lnTo>
                  <a:lnTo>
                    <a:pt x="194" y="19"/>
                  </a:lnTo>
                  <a:lnTo>
                    <a:pt x="176" y="18"/>
                  </a:lnTo>
                  <a:lnTo>
                    <a:pt x="158" y="16"/>
                  </a:lnTo>
                  <a:lnTo>
                    <a:pt x="140" y="15"/>
                  </a:lnTo>
                  <a:lnTo>
                    <a:pt x="123" y="13"/>
                  </a:lnTo>
                  <a:lnTo>
                    <a:pt x="105" y="12"/>
                  </a:lnTo>
                  <a:lnTo>
                    <a:pt x="88" y="10"/>
                  </a:lnTo>
                  <a:lnTo>
                    <a:pt x="70" y="8"/>
                  </a:lnTo>
                  <a:lnTo>
                    <a:pt x="52" y="6"/>
                  </a:lnTo>
                  <a:lnTo>
                    <a:pt x="35" y="4"/>
                  </a:lnTo>
                  <a:lnTo>
                    <a:pt x="17" y="2"/>
                  </a:lnTo>
                  <a:lnTo>
                    <a:pt x="0"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4" name="Freeform 17"/>
            <p:cNvSpPr>
              <a:spLocks/>
            </p:cNvSpPr>
            <p:nvPr/>
          </p:nvSpPr>
          <p:spPr bwMode="auto">
            <a:xfrm>
              <a:off x="3988" y="2746"/>
              <a:ext cx="616" cy="48"/>
            </a:xfrm>
            <a:custGeom>
              <a:avLst/>
              <a:gdLst>
                <a:gd name="T0" fmla="*/ 615 w 616"/>
                <a:gd name="T1" fmla="*/ 0 h 48"/>
                <a:gd name="T2" fmla="*/ 576 w 616"/>
                <a:gd name="T3" fmla="*/ 2 h 48"/>
                <a:gd name="T4" fmla="*/ 557 w 616"/>
                <a:gd name="T5" fmla="*/ 3 h 48"/>
                <a:gd name="T6" fmla="*/ 538 w 616"/>
                <a:gd name="T7" fmla="*/ 4 h 48"/>
                <a:gd name="T8" fmla="*/ 518 w 616"/>
                <a:gd name="T9" fmla="*/ 5 h 48"/>
                <a:gd name="T10" fmla="*/ 499 w 616"/>
                <a:gd name="T11" fmla="*/ 6 h 48"/>
                <a:gd name="T12" fmla="*/ 480 w 616"/>
                <a:gd name="T13" fmla="*/ 7 h 48"/>
                <a:gd name="T14" fmla="*/ 460 w 616"/>
                <a:gd name="T15" fmla="*/ 8 h 48"/>
                <a:gd name="T16" fmla="*/ 441 w 616"/>
                <a:gd name="T17" fmla="*/ 8 h 48"/>
                <a:gd name="T18" fmla="*/ 422 w 616"/>
                <a:gd name="T19" fmla="*/ 9 h 48"/>
                <a:gd name="T20" fmla="*/ 402 w 616"/>
                <a:gd name="T21" fmla="*/ 10 h 48"/>
                <a:gd name="T22" fmla="*/ 383 w 616"/>
                <a:gd name="T23" fmla="*/ 10 h 48"/>
                <a:gd name="T24" fmla="*/ 364 w 616"/>
                <a:gd name="T25" fmla="*/ 11 h 48"/>
                <a:gd name="T26" fmla="*/ 344 w 616"/>
                <a:gd name="T27" fmla="*/ 12 h 48"/>
                <a:gd name="T28" fmla="*/ 325 w 616"/>
                <a:gd name="T29" fmla="*/ 12 h 48"/>
                <a:gd name="T30" fmla="*/ 306 w 616"/>
                <a:gd name="T31" fmla="*/ 13 h 48"/>
                <a:gd name="T32" fmla="*/ 286 w 616"/>
                <a:gd name="T33" fmla="*/ 14 h 48"/>
                <a:gd name="T34" fmla="*/ 267 w 616"/>
                <a:gd name="T35" fmla="*/ 15 h 48"/>
                <a:gd name="T36" fmla="*/ 248 w 616"/>
                <a:gd name="T37" fmla="*/ 16 h 48"/>
                <a:gd name="T38" fmla="*/ 229 w 616"/>
                <a:gd name="T39" fmla="*/ 18 h 48"/>
                <a:gd name="T40" fmla="*/ 210 w 616"/>
                <a:gd name="T41" fmla="*/ 19 h 48"/>
                <a:gd name="T42" fmla="*/ 190 w 616"/>
                <a:gd name="T43" fmla="*/ 20 h 48"/>
                <a:gd name="T44" fmla="*/ 171 w 616"/>
                <a:gd name="T45" fmla="*/ 22 h 48"/>
                <a:gd name="T46" fmla="*/ 152 w 616"/>
                <a:gd name="T47" fmla="*/ 24 h 48"/>
                <a:gd name="T48" fmla="*/ 133 w 616"/>
                <a:gd name="T49" fmla="*/ 26 h 48"/>
                <a:gd name="T50" fmla="*/ 114 w 616"/>
                <a:gd name="T51" fmla="*/ 28 h 48"/>
                <a:gd name="T52" fmla="*/ 94 w 616"/>
                <a:gd name="T53" fmla="*/ 31 h 48"/>
                <a:gd name="T54" fmla="*/ 76 w 616"/>
                <a:gd name="T55" fmla="*/ 34 h 48"/>
                <a:gd name="T56" fmla="*/ 56 w 616"/>
                <a:gd name="T57" fmla="*/ 36 h 48"/>
                <a:gd name="T58" fmla="*/ 37 w 616"/>
                <a:gd name="T59" fmla="*/ 40 h 48"/>
                <a:gd name="T60" fmla="*/ 18 w 616"/>
                <a:gd name="T61" fmla="*/ 43 h 48"/>
                <a:gd name="T62" fmla="*/ 0 w 616"/>
                <a:gd name="T63" fmla="*/ 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6"/>
                <a:gd name="T97" fmla="*/ 0 h 48"/>
                <a:gd name="T98" fmla="*/ 616 w 61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6" h="48">
                  <a:moveTo>
                    <a:pt x="615" y="0"/>
                  </a:moveTo>
                  <a:lnTo>
                    <a:pt x="576" y="2"/>
                  </a:lnTo>
                  <a:lnTo>
                    <a:pt x="557" y="3"/>
                  </a:lnTo>
                  <a:lnTo>
                    <a:pt x="538" y="4"/>
                  </a:lnTo>
                  <a:lnTo>
                    <a:pt x="518" y="5"/>
                  </a:lnTo>
                  <a:lnTo>
                    <a:pt x="499" y="6"/>
                  </a:lnTo>
                  <a:lnTo>
                    <a:pt x="480" y="7"/>
                  </a:lnTo>
                  <a:lnTo>
                    <a:pt x="460" y="8"/>
                  </a:lnTo>
                  <a:lnTo>
                    <a:pt x="441" y="8"/>
                  </a:lnTo>
                  <a:lnTo>
                    <a:pt x="422" y="9"/>
                  </a:lnTo>
                  <a:lnTo>
                    <a:pt x="402" y="10"/>
                  </a:lnTo>
                  <a:lnTo>
                    <a:pt x="383" y="10"/>
                  </a:lnTo>
                  <a:lnTo>
                    <a:pt x="364" y="11"/>
                  </a:lnTo>
                  <a:lnTo>
                    <a:pt x="344" y="12"/>
                  </a:lnTo>
                  <a:lnTo>
                    <a:pt x="325" y="12"/>
                  </a:lnTo>
                  <a:lnTo>
                    <a:pt x="306" y="13"/>
                  </a:lnTo>
                  <a:lnTo>
                    <a:pt x="286" y="14"/>
                  </a:lnTo>
                  <a:lnTo>
                    <a:pt x="267" y="15"/>
                  </a:lnTo>
                  <a:lnTo>
                    <a:pt x="248" y="16"/>
                  </a:lnTo>
                  <a:lnTo>
                    <a:pt x="229" y="18"/>
                  </a:lnTo>
                  <a:lnTo>
                    <a:pt x="210" y="19"/>
                  </a:lnTo>
                  <a:lnTo>
                    <a:pt x="190" y="20"/>
                  </a:lnTo>
                  <a:lnTo>
                    <a:pt x="171" y="22"/>
                  </a:lnTo>
                  <a:lnTo>
                    <a:pt x="152" y="24"/>
                  </a:lnTo>
                  <a:lnTo>
                    <a:pt x="133" y="26"/>
                  </a:lnTo>
                  <a:lnTo>
                    <a:pt x="114" y="28"/>
                  </a:lnTo>
                  <a:lnTo>
                    <a:pt x="94" y="31"/>
                  </a:lnTo>
                  <a:lnTo>
                    <a:pt x="76" y="34"/>
                  </a:lnTo>
                  <a:lnTo>
                    <a:pt x="56" y="36"/>
                  </a:lnTo>
                  <a:lnTo>
                    <a:pt x="37" y="40"/>
                  </a:lnTo>
                  <a:lnTo>
                    <a:pt x="18" y="43"/>
                  </a:lnTo>
                  <a:lnTo>
                    <a:pt x="0" y="4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5" name="Freeform 18"/>
            <p:cNvSpPr>
              <a:spLocks/>
            </p:cNvSpPr>
            <p:nvPr/>
          </p:nvSpPr>
          <p:spPr bwMode="auto">
            <a:xfrm>
              <a:off x="4011" y="2628"/>
              <a:ext cx="616" cy="119"/>
            </a:xfrm>
            <a:custGeom>
              <a:avLst/>
              <a:gdLst>
                <a:gd name="T0" fmla="*/ 615 w 616"/>
                <a:gd name="T1" fmla="*/ 0 h 119"/>
                <a:gd name="T2" fmla="*/ 580 w 616"/>
                <a:gd name="T3" fmla="*/ 0 h 119"/>
                <a:gd name="T4" fmla="*/ 562 w 616"/>
                <a:gd name="T5" fmla="*/ 2 h 119"/>
                <a:gd name="T6" fmla="*/ 543 w 616"/>
                <a:gd name="T7" fmla="*/ 3 h 119"/>
                <a:gd name="T8" fmla="*/ 524 w 616"/>
                <a:gd name="T9" fmla="*/ 4 h 119"/>
                <a:gd name="T10" fmla="*/ 505 w 616"/>
                <a:gd name="T11" fmla="*/ 6 h 119"/>
                <a:gd name="T12" fmla="*/ 485 w 616"/>
                <a:gd name="T13" fmla="*/ 8 h 119"/>
                <a:gd name="T14" fmla="*/ 466 w 616"/>
                <a:gd name="T15" fmla="*/ 11 h 119"/>
                <a:gd name="T16" fmla="*/ 446 w 616"/>
                <a:gd name="T17" fmla="*/ 14 h 119"/>
                <a:gd name="T18" fmla="*/ 426 w 616"/>
                <a:gd name="T19" fmla="*/ 17 h 119"/>
                <a:gd name="T20" fmla="*/ 406 w 616"/>
                <a:gd name="T21" fmla="*/ 20 h 119"/>
                <a:gd name="T22" fmla="*/ 386 w 616"/>
                <a:gd name="T23" fmla="*/ 24 h 119"/>
                <a:gd name="T24" fmla="*/ 365 w 616"/>
                <a:gd name="T25" fmla="*/ 27 h 119"/>
                <a:gd name="T26" fmla="*/ 345 w 616"/>
                <a:gd name="T27" fmla="*/ 31 h 119"/>
                <a:gd name="T28" fmla="*/ 325 w 616"/>
                <a:gd name="T29" fmla="*/ 35 h 119"/>
                <a:gd name="T30" fmla="*/ 304 w 616"/>
                <a:gd name="T31" fmla="*/ 40 h 119"/>
                <a:gd name="T32" fmla="*/ 283 w 616"/>
                <a:gd name="T33" fmla="*/ 44 h 119"/>
                <a:gd name="T34" fmla="*/ 263 w 616"/>
                <a:gd name="T35" fmla="*/ 48 h 119"/>
                <a:gd name="T36" fmla="*/ 243 w 616"/>
                <a:gd name="T37" fmla="*/ 53 h 119"/>
                <a:gd name="T38" fmla="*/ 223 w 616"/>
                <a:gd name="T39" fmla="*/ 58 h 119"/>
                <a:gd name="T40" fmla="*/ 203 w 616"/>
                <a:gd name="T41" fmla="*/ 63 h 119"/>
                <a:gd name="T42" fmla="*/ 183 w 616"/>
                <a:gd name="T43" fmla="*/ 68 h 119"/>
                <a:gd name="T44" fmla="*/ 163 w 616"/>
                <a:gd name="T45" fmla="*/ 72 h 119"/>
                <a:gd name="T46" fmla="*/ 144 w 616"/>
                <a:gd name="T47" fmla="*/ 78 h 119"/>
                <a:gd name="T48" fmla="*/ 125 w 616"/>
                <a:gd name="T49" fmla="*/ 83 h 119"/>
                <a:gd name="T50" fmla="*/ 106 w 616"/>
                <a:gd name="T51" fmla="*/ 88 h 119"/>
                <a:gd name="T52" fmla="*/ 87 w 616"/>
                <a:gd name="T53" fmla="*/ 93 h 119"/>
                <a:gd name="T54" fmla="*/ 69 w 616"/>
                <a:gd name="T55" fmla="*/ 98 h 119"/>
                <a:gd name="T56" fmla="*/ 51 w 616"/>
                <a:gd name="T57" fmla="*/ 103 h 119"/>
                <a:gd name="T58" fmla="*/ 34 w 616"/>
                <a:gd name="T59" fmla="*/ 108 h 119"/>
                <a:gd name="T60" fmla="*/ 17 w 616"/>
                <a:gd name="T61" fmla="*/ 112 h 119"/>
                <a:gd name="T62" fmla="*/ 0 w 616"/>
                <a:gd name="T63" fmla="*/ 118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6"/>
                <a:gd name="T97" fmla="*/ 0 h 119"/>
                <a:gd name="T98" fmla="*/ 616 w 616"/>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6" h="119">
                  <a:moveTo>
                    <a:pt x="615" y="0"/>
                  </a:moveTo>
                  <a:lnTo>
                    <a:pt x="580" y="0"/>
                  </a:lnTo>
                  <a:lnTo>
                    <a:pt x="562" y="2"/>
                  </a:lnTo>
                  <a:lnTo>
                    <a:pt x="543" y="3"/>
                  </a:lnTo>
                  <a:lnTo>
                    <a:pt x="524" y="4"/>
                  </a:lnTo>
                  <a:lnTo>
                    <a:pt x="505" y="6"/>
                  </a:lnTo>
                  <a:lnTo>
                    <a:pt x="485" y="8"/>
                  </a:lnTo>
                  <a:lnTo>
                    <a:pt x="466" y="11"/>
                  </a:lnTo>
                  <a:lnTo>
                    <a:pt x="446" y="14"/>
                  </a:lnTo>
                  <a:lnTo>
                    <a:pt x="426" y="17"/>
                  </a:lnTo>
                  <a:lnTo>
                    <a:pt x="406" y="20"/>
                  </a:lnTo>
                  <a:lnTo>
                    <a:pt x="386" y="24"/>
                  </a:lnTo>
                  <a:lnTo>
                    <a:pt x="365" y="27"/>
                  </a:lnTo>
                  <a:lnTo>
                    <a:pt x="345" y="31"/>
                  </a:lnTo>
                  <a:lnTo>
                    <a:pt x="325" y="35"/>
                  </a:lnTo>
                  <a:lnTo>
                    <a:pt x="304" y="40"/>
                  </a:lnTo>
                  <a:lnTo>
                    <a:pt x="283" y="44"/>
                  </a:lnTo>
                  <a:lnTo>
                    <a:pt x="263" y="48"/>
                  </a:lnTo>
                  <a:lnTo>
                    <a:pt x="243" y="53"/>
                  </a:lnTo>
                  <a:lnTo>
                    <a:pt x="223" y="58"/>
                  </a:lnTo>
                  <a:lnTo>
                    <a:pt x="203" y="63"/>
                  </a:lnTo>
                  <a:lnTo>
                    <a:pt x="183" y="68"/>
                  </a:lnTo>
                  <a:lnTo>
                    <a:pt x="163" y="72"/>
                  </a:lnTo>
                  <a:lnTo>
                    <a:pt x="144" y="78"/>
                  </a:lnTo>
                  <a:lnTo>
                    <a:pt x="125" y="83"/>
                  </a:lnTo>
                  <a:lnTo>
                    <a:pt x="106" y="88"/>
                  </a:lnTo>
                  <a:lnTo>
                    <a:pt x="87" y="93"/>
                  </a:lnTo>
                  <a:lnTo>
                    <a:pt x="69" y="98"/>
                  </a:lnTo>
                  <a:lnTo>
                    <a:pt x="51" y="103"/>
                  </a:lnTo>
                  <a:lnTo>
                    <a:pt x="34" y="108"/>
                  </a:lnTo>
                  <a:lnTo>
                    <a:pt x="17" y="112"/>
                  </a:lnTo>
                  <a:lnTo>
                    <a:pt x="0" y="118"/>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6" name="Freeform 19"/>
            <p:cNvSpPr>
              <a:spLocks/>
            </p:cNvSpPr>
            <p:nvPr/>
          </p:nvSpPr>
          <p:spPr bwMode="auto">
            <a:xfrm>
              <a:off x="4047" y="2510"/>
              <a:ext cx="569" cy="166"/>
            </a:xfrm>
            <a:custGeom>
              <a:avLst/>
              <a:gdLst>
                <a:gd name="T0" fmla="*/ 568 w 569"/>
                <a:gd name="T1" fmla="*/ 0 h 166"/>
                <a:gd name="T2" fmla="*/ 538 w 569"/>
                <a:gd name="T3" fmla="*/ 18 h 166"/>
                <a:gd name="T4" fmla="*/ 522 w 569"/>
                <a:gd name="T5" fmla="*/ 26 h 166"/>
                <a:gd name="T6" fmla="*/ 506 w 569"/>
                <a:gd name="T7" fmla="*/ 34 h 166"/>
                <a:gd name="T8" fmla="*/ 490 w 569"/>
                <a:gd name="T9" fmla="*/ 42 h 166"/>
                <a:gd name="T10" fmla="*/ 473 w 569"/>
                <a:gd name="T11" fmla="*/ 49 h 166"/>
                <a:gd name="T12" fmla="*/ 456 w 569"/>
                <a:gd name="T13" fmla="*/ 56 h 166"/>
                <a:gd name="T14" fmla="*/ 439 w 569"/>
                <a:gd name="T15" fmla="*/ 62 h 166"/>
                <a:gd name="T16" fmla="*/ 421 w 569"/>
                <a:gd name="T17" fmla="*/ 68 h 166"/>
                <a:gd name="T18" fmla="*/ 403 w 569"/>
                <a:gd name="T19" fmla="*/ 74 h 166"/>
                <a:gd name="T20" fmla="*/ 385 w 569"/>
                <a:gd name="T21" fmla="*/ 80 h 166"/>
                <a:gd name="T22" fmla="*/ 367 w 569"/>
                <a:gd name="T23" fmla="*/ 85 h 166"/>
                <a:gd name="T24" fmla="*/ 349 w 569"/>
                <a:gd name="T25" fmla="*/ 90 h 166"/>
                <a:gd name="T26" fmla="*/ 330 w 569"/>
                <a:gd name="T27" fmla="*/ 95 h 166"/>
                <a:gd name="T28" fmla="*/ 311 w 569"/>
                <a:gd name="T29" fmla="*/ 100 h 166"/>
                <a:gd name="T30" fmla="*/ 293 w 569"/>
                <a:gd name="T31" fmla="*/ 104 h 166"/>
                <a:gd name="T32" fmla="*/ 273 w 569"/>
                <a:gd name="T33" fmla="*/ 108 h 166"/>
                <a:gd name="T34" fmla="*/ 255 w 569"/>
                <a:gd name="T35" fmla="*/ 112 h 166"/>
                <a:gd name="T36" fmla="*/ 236 w 569"/>
                <a:gd name="T37" fmla="*/ 116 h 166"/>
                <a:gd name="T38" fmla="*/ 217 w 569"/>
                <a:gd name="T39" fmla="*/ 120 h 166"/>
                <a:gd name="T40" fmla="*/ 198 w 569"/>
                <a:gd name="T41" fmla="*/ 124 h 166"/>
                <a:gd name="T42" fmla="*/ 179 w 569"/>
                <a:gd name="T43" fmla="*/ 128 h 166"/>
                <a:gd name="T44" fmla="*/ 160 w 569"/>
                <a:gd name="T45" fmla="*/ 131 h 166"/>
                <a:gd name="T46" fmla="*/ 141 w 569"/>
                <a:gd name="T47" fmla="*/ 135 h 166"/>
                <a:gd name="T48" fmla="*/ 123 w 569"/>
                <a:gd name="T49" fmla="*/ 138 h 166"/>
                <a:gd name="T50" fmla="*/ 105 w 569"/>
                <a:gd name="T51" fmla="*/ 142 h 166"/>
                <a:gd name="T52" fmla="*/ 87 w 569"/>
                <a:gd name="T53" fmla="*/ 146 h 166"/>
                <a:gd name="T54" fmla="*/ 69 w 569"/>
                <a:gd name="T55" fmla="*/ 149 h 166"/>
                <a:gd name="T56" fmla="*/ 51 w 569"/>
                <a:gd name="T57" fmla="*/ 153 h 166"/>
                <a:gd name="T58" fmla="*/ 33 w 569"/>
                <a:gd name="T59" fmla="*/ 157 h 166"/>
                <a:gd name="T60" fmla="*/ 16 w 569"/>
                <a:gd name="T61" fmla="*/ 161 h 166"/>
                <a:gd name="T62" fmla="*/ 0 w 569"/>
                <a:gd name="T63" fmla="*/ 165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9"/>
                <a:gd name="T97" fmla="*/ 0 h 166"/>
                <a:gd name="T98" fmla="*/ 569 w 569"/>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9" h="166">
                  <a:moveTo>
                    <a:pt x="568" y="0"/>
                  </a:moveTo>
                  <a:lnTo>
                    <a:pt x="538" y="18"/>
                  </a:lnTo>
                  <a:lnTo>
                    <a:pt x="522" y="26"/>
                  </a:lnTo>
                  <a:lnTo>
                    <a:pt x="506" y="34"/>
                  </a:lnTo>
                  <a:lnTo>
                    <a:pt x="490" y="42"/>
                  </a:lnTo>
                  <a:lnTo>
                    <a:pt x="473" y="49"/>
                  </a:lnTo>
                  <a:lnTo>
                    <a:pt x="456" y="56"/>
                  </a:lnTo>
                  <a:lnTo>
                    <a:pt x="439" y="62"/>
                  </a:lnTo>
                  <a:lnTo>
                    <a:pt x="421" y="68"/>
                  </a:lnTo>
                  <a:lnTo>
                    <a:pt x="403" y="74"/>
                  </a:lnTo>
                  <a:lnTo>
                    <a:pt x="385" y="80"/>
                  </a:lnTo>
                  <a:lnTo>
                    <a:pt x="367" y="85"/>
                  </a:lnTo>
                  <a:lnTo>
                    <a:pt x="349" y="90"/>
                  </a:lnTo>
                  <a:lnTo>
                    <a:pt x="330" y="95"/>
                  </a:lnTo>
                  <a:lnTo>
                    <a:pt x="311" y="100"/>
                  </a:lnTo>
                  <a:lnTo>
                    <a:pt x="293" y="104"/>
                  </a:lnTo>
                  <a:lnTo>
                    <a:pt x="273" y="108"/>
                  </a:lnTo>
                  <a:lnTo>
                    <a:pt x="255" y="112"/>
                  </a:lnTo>
                  <a:lnTo>
                    <a:pt x="236" y="116"/>
                  </a:lnTo>
                  <a:lnTo>
                    <a:pt x="217" y="120"/>
                  </a:lnTo>
                  <a:lnTo>
                    <a:pt x="198" y="124"/>
                  </a:lnTo>
                  <a:lnTo>
                    <a:pt x="179" y="128"/>
                  </a:lnTo>
                  <a:lnTo>
                    <a:pt x="160" y="131"/>
                  </a:lnTo>
                  <a:lnTo>
                    <a:pt x="141" y="135"/>
                  </a:lnTo>
                  <a:lnTo>
                    <a:pt x="123" y="138"/>
                  </a:lnTo>
                  <a:lnTo>
                    <a:pt x="105" y="142"/>
                  </a:lnTo>
                  <a:lnTo>
                    <a:pt x="87" y="146"/>
                  </a:lnTo>
                  <a:lnTo>
                    <a:pt x="69" y="149"/>
                  </a:lnTo>
                  <a:lnTo>
                    <a:pt x="51" y="153"/>
                  </a:lnTo>
                  <a:lnTo>
                    <a:pt x="33" y="157"/>
                  </a:lnTo>
                  <a:lnTo>
                    <a:pt x="16" y="161"/>
                  </a:lnTo>
                  <a:lnTo>
                    <a:pt x="0" y="16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7" name="Freeform 20"/>
            <p:cNvSpPr>
              <a:spLocks/>
            </p:cNvSpPr>
            <p:nvPr/>
          </p:nvSpPr>
          <p:spPr bwMode="auto">
            <a:xfrm>
              <a:off x="4035" y="2416"/>
              <a:ext cx="522" cy="213"/>
            </a:xfrm>
            <a:custGeom>
              <a:avLst/>
              <a:gdLst>
                <a:gd name="T0" fmla="*/ 521 w 522"/>
                <a:gd name="T1" fmla="*/ 0 h 213"/>
                <a:gd name="T2" fmla="*/ 491 w 522"/>
                <a:gd name="T3" fmla="*/ 22 h 213"/>
                <a:gd name="T4" fmla="*/ 477 w 522"/>
                <a:gd name="T5" fmla="*/ 33 h 213"/>
                <a:gd name="T6" fmla="*/ 462 w 522"/>
                <a:gd name="T7" fmla="*/ 43 h 213"/>
                <a:gd name="T8" fmla="*/ 447 w 522"/>
                <a:gd name="T9" fmla="*/ 52 h 213"/>
                <a:gd name="T10" fmla="*/ 431 w 522"/>
                <a:gd name="T11" fmla="*/ 61 h 213"/>
                <a:gd name="T12" fmla="*/ 416 w 522"/>
                <a:gd name="T13" fmla="*/ 70 h 213"/>
                <a:gd name="T14" fmla="*/ 401 w 522"/>
                <a:gd name="T15" fmla="*/ 78 h 213"/>
                <a:gd name="T16" fmla="*/ 385 w 522"/>
                <a:gd name="T17" fmla="*/ 86 h 213"/>
                <a:gd name="T18" fmla="*/ 369 w 522"/>
                <a:gd name="T19" fmla="*/ 93 h 213"/>
                <a:gd name="T20" fmla="*/ 353 w 522"/>
                <a:gd name="T21" fmla="*/ 100 h 213"/>
                <a:gd name="T22" fmla="*/ 337 w 522"/>
                <a:gd name="T23" fmla="*/ 107 h 213"/>
                <a:gd name="T24" fmla="*/ 321 w 522"/>
                <a:gd name="T25" fmla="*/ 114 h 213"/>
                <a:gd name="T26" fmla="*/ 305 w 522"/>
                <a:gd name="T27" fmla="*/ 120 h 213"/>
                <a:gd name="T28" fmla="*/ 288 w 522"/>
                <a:gd name="T29" fmla="*/ 126 h 213"/>
                <a:gd name="T30" fmla="*/ 271 w 522"/>
                <a:gd name="T31" fmla="*/ 131 h 213"/>
                <a:gd name="T32" fmla="*/ 255 w 522"/>
                <a:gd name="T33" fmla="*/ 137 h 213"/>
                <a:gd name="T34" fmla="*/ 238 w 522"/>
                <a:gd name="T35" fmla="*/ 142 h 213"/>
                <a:gd name="T36" fmla="*/ 221 w 522"/>
                <a:gd name="T37" fmla="*/ 147 h 213"/>
                <a:gd name="T38" fmla="*/ 205 w 522"/>
                <a:gd name="T39" fmla="*/ 152 h 213"/>
                <a:gd name="T40" fmla="*/ 188 w 522"/>
                <a:gd name="T41" fmla="*/ 157 h 213"/>
                <a:gd name="T42" fmla="*/ 171 w 522"/>
                <a:gd name="T43" fmla="*/ 162 h 213"/>
                <a:gd name="T44" fmla="*/ 154 w 522"/>
                <a:gd name="T45" fmla="*/ 167 h 213"/>
                <a:gd name="T46" fmla="*/ 137 w 522"/>
                <a:gd name="T47" fmla="*/ 172 h 213"/>
                <a:gd name="T48" fmla="*/ 120 w 522"/>
                <a:gd name="T49" fmla="*/ 176 h 213"/>
                <a:gd name="T50" fmla="*/ 103 w 522"/>
                <a:gd name="T51" fmla="*/ 181 h 213"/>
                <a:gd name="T52" fmla="*/ 85 w 522"/>
                <a:gd name="T53" fmla="*/ 186 h 213"/>
                <a:gd name="T54" fmla="*/ 68 w 522"/>
                <a:gd name="T55" fmla="*/ 191 h 213"/>
                <a:gd name="T56" fmla="*/ 51 w 522"/>
                <a:gd name="T57" fmla="*/ 196 h 213"/>
                <a:gd name="T58" fmla="*/ 34 w 522"/>
                <a:gd name="T59" fmla="*/ 201 h 213"/>
                <a:gd name="T60" fmla="*/ 17 w 522"/>
                <a:gd name="T61" fmla="*/ 206 h 213"/>
                <a:gd name="T62" fmla="*/ 0 w 522"/>
                <a:gd name="T63" fmla="*/ 212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2"/>
                <a:gd name="T97" fmla="*/ 0 h 213"/>
                <a:gd name="T98" fmla="*/ 522 w 522"/>
                <a:gd name="T99" fmla="*/ 213 h 2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2" h="213">
                  <a:moveTo>
                    <a:pt x="521" y="0"/>
                  </a:moveTo>
                  <a:lnTo>
                    <a:pt x="491" y="22"/>
                  </a:lnTo>
                  <a:lnTo>
                    <a:pt x="477" y="33"/>
                  </a:lnTo>
                  <a:lnTo>
                    <a:pt x="462" y="43"/>
                  </a:lnTo>
                  <a:lnTo>
                    <a:pt x="447" y="52"/>
                  </a:lnTo>
                  <a:lnTo>
                    <a:pt x="431" y="61"/>
                  </a:lnTo>
                  <a:lnTo>
                    <a:pt x="416" y="70"/>
                  </a:lnTo>
                  <a:lnTo>
                    <a:pt x="401" y="78"/>
                  </a:lnTo>
                  <a:lnTo>
                    <a:pt x="385" y="86"/>
                  </a:lnTo>
                  <a:lnTo>
                    <a:pt x="369" y="93"/>
                  </a:lnTo>
                  <a:lnTo>
                    <a:pt x="353" y="100"/>
                  </a:lnTo>
                  <a:lnTo>
                    <a:pt x="337" y="107"/>
                  </a:lnTo>
                  <a:lnTo>
                    <a:pt x="321" y="114"/>
                  </a:lnTo>
                  <a:lnTo>
                    <a:pt x="305" y="120"/>
                  </a:lnTo>
                  <a:lnTo>
                    <a:pt x="288" y="126"/>
                  </a:lnTo>
                  <a:lnTo>
                    <a:pt x="271" y="131"/>
                  </a:lnTo>
                  <a:lnTo>
                    <a:pt x="255" y="137"/>
                  </a:lnTo>
                  <a:lnTo>
                    <a:pt x="238" y="142"/>
                  </a:lnTo>
                  <a:lnTo>
                    <a:pt x="221" y="147"/>
                  </a:lnTo>
                  <a:lnTo>
                    <a:pt x="205" y="152"/>
                  </a:lnTo>
                  <a:lnTo>
                    <a:pt x="188" y="157"/>
                  </a:lnTo>
                  <a:lnTo>
                    <a:pt x="171" y="162"/>
                  </a:lnTo>
                  <a:lnTo>
                    <a:pt x="154" y="167"/>
                  </a:lnTo>
                  <a:lnTo>
                    <a:pt x="137" y="172"/>
                  </a:lnTo>
                  <a:lnTo>
                    <a:pt x="120" y="176"/>
                  </a:lnTo>
                  <a:lnTo>
                    <a:pt x="103" y="181"/>
                  </a:lnTo>
                  <a:lnTo>
                    <a:pt x="85" y="186"/>
                  </a:lnTo>
                  <a:lnTo>
                    <a:pt x="68" y="191"/>
                  </a:lnTo>
                  <a:lnTo>
                    <a:pt x="51" y="196"/>
                  </a:lnTo>
                  <a:lnTo>
                    <a:pt x="34" y="201"/>
                  </a:lnTo>
                  <a:lnTo>
                    <a:pt x="17" y="206"/>
                  </a:lnTo>
                  <a:lnTo>
                    <a:pt x="0" y="21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8" name="Freeform 21"/>
            <p:cNvSpPr>
              <a:spLocks/>
            </p:cNvSpPr>
            <p:nvPr/>
          </p:nvSpPr>
          <p:spPr bwMode="auto">
            <a:xfrm>
              <a:off x="3988" y="2356"/>
              <a:ext cx="521" cy="249"/>
            </a:xfrm>
            <a:custGeom>
              <a:avLst/>
              <a:gdLst>
                <a:gd name="T0" fmla="*/ 520 w 521"/>
                <a:gd name="T1" fmla="*/ 0 h 249"/>
                <a:gd name="T2" fmla="*/ 486 w 521"/>
                <a:gd name="T3" fmla="*/ 12 h 249"/>
                <a:gd name="T4" fmla="*/ 470 w 521"/>
                <a:gd name="T5" fmla="*/ 18 h 249"/>
                <a:gd name="T6" fmla="*/ 453 w 521"/>
                <a:gd name="T7" fmla="*/ 25 h 249"/>
                <a:gd name="T8" fmla="*/ 436 w 521"/>
                <a:gd name="T9" fmla="*/ 32 h 249"/>
                <a:gd name="T10" fmla="*/ 420 w 521"/>
                <a:gd name="T11" fmla="*/ 39 h 249"/>
                <a:gd name="T12" fmla="*/ 404 w 521"/>
                <a:gd name="T13" fmla="*/ 47 h 249"/>
                <a:gd name="T14" fmla="*/ 387 w 521"/>
                <a:gd name="T15" fmla="*/ 54 h 249"/>
                <a:gd name="T16" fmla="*/ 371 w 521"/>
                <a:gd name="T17" fmla="*/ 62 h 249"/>
                <a:gd name="T18" fmla="*/ 355 w 521"/>
                <a:gd name="T19" fmla="*/ 70 h 249"/>
                <a:gd name="T20" fmla="*/ 339 w 521"/>
                <a:gd name="T21" fmla="*/ 78 h 249"/>
                <a:gd name="T22" fmla="*/ 323 w 521"/>
                <a:gd name="T23" fmla="*/ 87 h 249"/>
                <a:gd name="T24" fmla="*/ 307 w 521"/>
                <a:gd name="T25" fmla="*/ 95 h 249"/>
                <a:gd name="T26" fmla="*/ 291 w 521"/>
                <a:gd name="T27" fmla="*/ 104 h 249"/>
                <a:gd name="T28" fmla="*/ 275 w 521"/>
                <a:gd name="T29" fmla="*/ 112 h 249"/>
                <a:gd name="T30" fmla="*/ 259 w 521"/>
                <a:gd name="T31" fmla="*/ 121 h 249"/>
                <a:gd name="T32" fmla="*/ 243 w 521"/>
                <a:gd name="T33" fmla="*/ 130 h 249"/>
                <a:gd name="T34" fmla="*/ 228 w 521"/>
                <a:gd name="T35" fmla="*/ 138 h 249"/>
                <a:gd name="T36" fmla="*/ 212 w 521"/>
                <a:gd name="T37" fmla="*/ 147 h 249"/>
                <a:gd name="T38" fmla="*/ 196 w 521"/>
                <a:gd name="T39" fmla="*/ 156 h 249"/>
                <a:gd name="T40" fmla="*/ 180 w 521"/>
                <a:gd name="T41" fmla="*/ 164 h 249"/>
                <a:gd name="T42" fmla="*/ 164 w 521"/>
                <a:gd name="T43" fmla="*/ 173 h 249"/>
                <a:gd name="T44" fmla="*/ 148 w 521"/>
                <a:gd name="T45" fmla="*/ 181 h 249"/>
                <a:gd name="T46" fmla="*/ 132 w 521"/>
                <a:gd name="T47" fmla="*/ 190 h 249"/>
                <a:gd name="T48" fmla="*/ 115 w 521"/>
                <a:gd name="T49" fmla="*/ 198 h 249"/>
                <a:gd name="T50" fmla="*/ 99 w 521"/>
                <a:gd name="T51" fmla="*/ 206 h 249"/>
                <a:gd name="T52" fmla="*/ 83 w 521"/>
                <a:gd name="T53" fmla="*/ 213 h 249"/>
                <a:gd name="T54" fmla="*/ 66 w 521"/>
                <a:gd name="T55" fmla="*/ 221 h 249"/>
                <a:gd name="T56" fmla="*/ 50 w 521"/>
                <a:gd name="T57" fmla="*/ 228 h 249"/>
                <a:gd name="T58" fmla="*/ 33 w 521"/>
                <a:gd name="T59" fmla="*/ 235 h 249"/>
                <a:gd name="T60" fmla="*/ 16 w 521"/>
                <a:gd name="T61" fmla="*/ 242 h 249"/>
                <a:gd name="T62" fmla="*/ 0 w 521"/>
                <a:gd name="T63" fmla="*/ 248 h 2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49"/>
                <a:gd name="T98" fmla="*/ 521 w 521"/>
                <a:gd name="T99" fmla="*/ 249 h 2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49">
                  <a:moveTo>
                    <a:pt x="520" y="0"/>
                  </a:moveTo>
                  <a:lnTo>
                    <a:pt x="486" y="12"/>
                  </a:lnTo>
                  <a:lnTo>
                    <a:pt x="470" y="18"/>
                  </a:lnTo>
                  <a:lnTo>
                    <a:pt x="453" y="25"/>
                  </a:lnTo>
                  <a:lnTo>
                    <a:pt x="436" y="32"/>
                  </a:lnTo>
                  <a:lnTo>
                    <a:pt x="420" y="39"/>
                  </a:lnTo>
                  <a:lnTo>
                    <a:pt x="404" y="47"/>
                  </a:lnTo>
                  <a:lnTo>
                    <a:pt x="387" y="54"/>
                  </a:lnTo>
                  <a:lnTo>
                    <a:pt x="371" y="62"/>
                  </a:lnTo>
                  <a:lnTo>
                    <a:pt x="355" y="70"/>
                  </a:lnTo>
                  <a:lnTo>
                    <a:pt x="339" y="78"/>
                  </a:lnTo>
                  <a:lnTo>
                    <a:pt x="323" y="87"/>
                  </a:lnTo>
                  <a:lnTo>
                    <a:pt x="307" y="95"/>
                  </a:lnTo>
                  <a:lnTo>
                    <a:pt x="291" y="104"/>
                  </a:lnTo>
                  <a:lnTo>
                    <a:pt x="275" y="112"/>
                  </a:lnTo>
                  <a:lnTo>
                    <a:pt x="259" y="121"/>
                  </a:lnTo>
                  <a:lnTo>
                    <a:pt x="243" y="130"/>
                  </a:lnTo>
                  <a:lnTo>
                    <a:pt x="228" y="138"/>
                  </a:lnTo>
                  <a:lnTo>
                    <a:pt x="212" y="147"/>
                  </a:lnTo>
                  <a:lnTo>
                    <a:pt x="196" y="156"/>
                  </a:lnTo>
                  <a:lnTo>
                    <a:pt x="180" y="164"/>
                  </a:lnTo>
                  <a:lnTo>
                    <a:pt x="164" y="173"/>
                  </a:lnTo>
                  <a:lnTo>
                    <a:pt x="148" y="181"/>
                  </a:lnTo>
                  <a:lnTo>
                    <a:pt x="132" y="190"/>
                  </a:lnTo>
                  <a:lnTo>
                    <a:pt x="115" y="198"/>
                  </a:lnTo>
                  <a:lnTo>
                    <a:pt x="99" y="206"/>
                  </a:lnTo>
                  <a:lnTo>
                    <a:pt x="83" y="213"/>
                  </a:lnTo>
                  <a:lnTo>
                    <a:pt x="66" y="221"/>
                  </a:lnTo>
                  <a:lnTo>
                    <a:pt x="50" y="228"/>
                  </a:lnTo>
                  <a:lnTo>
                    <a:pt x="33" y="235"/>
                  </a:lnTo>
                  <a:lnTo>
                    <a:pt x="16" y="242"/>
                  </a:lnTo>
                  <a:lnTo>
                    <a:pt x="0" y="248"/>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9" name="Freeform 22"/>
            <p:cNvSpPr>
              <a:spLocks/>
            </p:cNvSpPr>
            <p:nvPr/>
          </p:nvSpPr>
          <p:spPr bwMode="auto">
            <a:xfrm>
              <a:off x="3715" y="2328"/>
              <a:ext cx="712" cy="289"/>
            </a:xfrm>
            <a:custGeom>
              <a:avLst/>
              <a:gdLst>
                <a:gd name="T0" fmla="*/ 711 w 712"/>
                <a:gd name="T1" fmla="*/ 5 h 289"/>
                <a:gd name="T2" fmla="*/ 688 w 712"/>
                <a:gd name="T3" fmla="*/ 0 h 289"/>
                <a:gd name="T4" fmla="*/ 676 w 712"/>
                <a:gd name="T5" fmla="*/ 0 h 289"/>
                <a:gd name="T6" fmla="*/ 664 w 712"/>
                <a:gd name="T7" fmla="*/ 0 h 289"/>
                <a:gd name="T8" fmla="*/ 652 w 712"/>
                <a:gd name="T9" fmla="*/ 1 h 289"/>
                <a:gd name="T10" fmla="*/ 640 w 712"/>
                <a:gd name="T11" fmla="*/ 2 h 289"/>
                <a:gd name="T12" fmla="*/ 628 w 712"/>
                <a:gd name="T13" fmla="*/ 5 h 289"/>
                <a:gd name="T14" fmla="*/ 615 w 712"/>
                <a:gd name="T15" fmla="*/ 8 h 289"/>
                <a:gd name="T16" fmla="*/ 603 w 712"/>
                <a:gd name="T17" fmla="*/ 11 h 289"/>
                <a:gd name="T18" fmla="*/ 591 w 712"/>
                <a:gd name="T19" fmla="*/ 16 h 289"/>
                <a:gd name="T20" fmla="*/ 578 w 712"/>
                <a:gd name="T21" fmla="*/ 20 h 289"/>
                <a:gd name="T22" fmla="*/ 565 w 712"/>
                <a:gd name="T23" fmla="*/ 26 h 289"/>
                <a:gd name="T24" fmla="*/ 553 w 712"/>
                <a:gd name="T25" fmla="*/ 31 h 289"/>
                <a:gd name="T26" fmla="*/ 540 w 712"/>
                <a:gd name="T27" fmla="*/ 37 h 289"/>
                <a:gd name="T28" fmla="*/ 527 w 712"/>
                <a:gd name="T29" fmla="*/ 43 h 289"/>
                <a:gd name="T30" fmla="*/ 515 w 712"/>
                <a:gd name="T31" fmla="*/ 50 h 289"/>
                <a:gd name="T32" fmla="*/ 502 w 712"/>
                <a:gd name="T33" fmla="*/ 57 h 289"/>
                <a:gd name="T34" fmla="*/ 490 w 712"/>
                <a:gd name="T35" fmla="*/ 64 h 289"/>
                <a:gd name="T36" fmla="*/ 477 w 712"/>
                <a:gd name="T37" fmla="*/ 71 h 289"/>
                <a:gd name="T38" fmla="*/ 465 w 712"/>
                <a:gd name="T39" fmla="*/ 78 h 289"/>
                <a:gd name="T40" fmla="*/ 453 w 712"/>
                <a:gd name="T41" fmla="*/ 86 h 289"/>
                <a:gd name="T42" fmla="*/ 441 w 712"/>
                <a:gd name="T43" fmla="*/ 93 h 289"/>
                <a:gd name="T44" fmla="*/ 429 w 712"/>
                <a:gd name="T45" fmla="*/ 101 h 289"/>
                <a:gd name="T46" fmla="*/ 417 w 712"/>
                <a:gd name="T47" fmla="*/ 108 h 289"/>
                <a:gd name="T48" fmla="*/ 406 w 712"/>
                <a:gd name="T49" fmla="*/ 115 h 289"/>
                <a:gd name="T50" fmla="*/ 394 w 712"/>
                <a:gd name="T51" fmla="*/ 122 h 289"/>
                <a:gd name="T52" fmla="*/ 383 w 712"/>
                <a:gd name="T53" fmla="*/ 129 h 289"/>
                <a:gd name="T54" fmla="*/ 372 w 712"/>
                <a:gd name="T55" fmla="*/ 136 h 289"/>
                <a:gd name="T56" fmla="*/ 362 w 712"/>
                <a:gd name="T57" fmla="*/ 142 h 289"/>
                <a:gd name="T58" fmla="*/ 351 w 712"/>
                <a:gd name="T59" fmla="*/ 148 h 289"/>
                <a:gd name="T60" fmla="*/ 341 w 712"/>
                <a:gd name="T61" fmla="*/ 153 h 289"/>
                <a:gd name="T62" fmla="*/ 332 w 712"/>
                <a:gd name="T63" fmla="*/ 158 h 289"/>
                <a:gd name="T64" fmla="*/ 311 w 712"/>
                <a:gd name="T65" fmla="*/ 168 h 289"/>
                <a:gd name="T66" fmla="*/ 301 w 712"/>
                <a:gd name="T67" fmla="*/ 173 h 289"/>
                <a:gd name="T68" fmla="*/ 291 w 712"/>
                <a:gd name="T69" fmla="*/ 178 h 289"/>
                <a:gd name="T70" fmla="*/ 281 w 712"/>
                <a:gd name="T71" fmla="*/ 183 h 289"/>
                <a:gd name="T72" fmla="*/ 271 w 712"/>
                <a:gd name="T73" fmla="*/ 188 h 289"/>
                <a:gd name="T74" fmla="*/ 261 w 712"/>
                <a:gd name="T75" fmla="*/ 193 h 289"/>
                <a:gd name="T76" fmla="*/ 251 w 712"/>
                <a:gd name="T77" fmla="*/ 198 h 289"/>
                <a:gd name="T78" fmla="*/ 241 w 712"/>
                <a:gd name="T79" fmla="*/ 203 h 289"/>
                <a:gd name="T80" fmla="*/ 231 w 712"/>
                <a:gd name="T81" fmla="*/ 208 h 289"/>
                <a:gd name="T82" fmla="*/ 221 w 712"/>
                <a:gd name="T83" fmla="*/ 213 h 289"/>
                <a:gd name="T84" fmla="*/ 211 w 712"/>
                <a:gd name="T85" fmla="*/ 218 h 289"/>
                <a:gd name="T86" fmla="*/ 201 w 712"/>
                <a:gd name="T87" fmla="*/ 222 h 289"/>
                <a:gd name="T88" fmla="*/ 191 w 712"/>
                <a:gd name="T89" fmla="*/ 227 h 289"/>
                <a:gd name="T90" fmla="*/ 181 w 712"/>
                <a:gd name="T91" fmla="*/ 232 h 289"/>
                <a:gd name="T92" fmla="*/ 171 w 712"/>
                <a:gd name="T93" fmla="*/ 236 h 289"/>
                <a:gd name="T94" fmla="*/ 160 w 712"/>
                <a:gd name="T95" fmla="*/ 240 h 289"/>
                <a:gd name="T96" fmla="*/ 150 w 712"/>
                <a:gd name="T97" fmla="*/ 244 h 289"/>
                <a:gd name="T98" fmla="*/ 140 w 712"/>
                <a:gd name="T99" fmla="*/ 248 h 289"/>
                <a:gd name="T100" fmla="*/ 129 w 712"/>
                <a:gd name="T101" fmla="*/ 252 h 289"/>
                <a:gd name="T102" fmla="*/ 119 w 712"/>
                <a:gd name="T103" fmla="*/ 256 h 289"/>
                <a:gd name="T104" fmla="*/ 109 w 712"/>
                <a:gd name="T105" fmla="*/ 260 h 289"/>
                <a:gd name="T106" fmla="*/ 98 w 712"/>
                <a:gd name="T107" fmla="*/ 264 h 289"/>
                <a:gd name="T108" fmla="*/ 87 w 712"/>
                <a:gd name="T109" fmla="*/ 267 h 289"/>
                <a:gd name="T110" fmla="*/ 77 w 712"/>
                <a:gd name="T111" fmla="*/ 270 h 289"/>
                <a:gd name="T112" fmla="*/ 66 w 712"/>
                <a:gd name="T113" fmla="*/ 273 h 289"/>
                <a:gd name="T114" fmla="*/ 55 w 712"/>
                <a:gd name="T115" fmla="*/ 276 h 289"/>
                <a:gd name="T116" fmla="*/ 45 w 712"/>
                <a:gd name="T117" fmla="*/ 279 h 289"/>
                <a:gd name="T118" fmla="*/ 33 w 712"/>
                <a:gd name="T119" fmla="*/ 282 h 289"/>
                <a:gd name="T120" fmla="*/ 23 w 712"/>
                <a:gd name="T121" fmla="*/ 284 h 289"/>
                <a:gd name="T122" fmla="*/ 11 w 712"/>
                <a:gd name="T123" fmla="*/ 286 h 289"/>
                <a:gd name="T124" fmla="*/ 0 w 712"/>
                <a:gd name="T125" fmla="*/ 288 h 2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12"/>
                <a:gd name="T190" fmla="*/ 0 h 289"/>
                <a:gd name="T191" fmla="*/ 712 w 712"/>
                <a:gd name="T192" fmla="*/ 289 h 2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12" h="289">
                  <a:moveTo>
                    <a:pt x="711" y="5"/>
                  </a:moveTo>
                  <a:lnTo>
                    <a:pt x="688" y="0"/>
                  </a:lnTo>
                  <a:lnTo>
                    <a:pt x="676" y="0"/>
                  </a:lnTo>
                  <a:lnTo>
                    <a:pt x="664" y="0"/>
                  </a:lnTo>
                  <a:lnTo>
                    <a:pt x="652" y="1"/>
                  </a:lnTo>
                  <a:lnTo>
                    <a:pt x="640" y="2"/>
                  </a:lnTo>
                  <a:lnTo>
                    <a:pt x="628" y="5"/>
                  </a:lnTo>
                  <a:lnTo>
                    <a:pt x="615" y="8"/>
                  </a:lnTo>
                  <a:lnTo>
                    <a:pt x="603" y="11"/>
                  </a:lnTo>
                  <a:lnTo>
                    <a:pt x="591" y="16"/>
                  </a:lnTo>
                  <a:lnTo>
                    <a:pt x="578" y="20"/>
                  </a:lnTo>
                  <a:lnTo>
                    <a:pt x="565" y="26"/>
                  </a:lnTo>
                  <a:lnTo>
                    <a:pt x="553" y="31"/>
                  </a:lnTo>
                  <a:lnTo>
                    <a:pt x="540" y="37"/>
                  </a:lnTo>
                  <a:lnTo>
                    <a:pt x="527" y="43"/>
                  </a:lnTo>
                  <a:lnTo>
                    <a:pt x="515" y="50"/>
                  </a:lnTo>
                  <a:lnTo>
                    <a:pt x="502" y="57"/>
                  </a:lnTo>
                  <a:lnTo>
                    <a:pt x="490" y="64"/>
                  </a:lnTo>
                  <a:lnTo>
                    <a:pt x="477" y="71"/>
                  </a:lnTo>
                  <a:lnTo>
                    <a:pt x="465" y="78"/>
                  </a:lnTo>
                  <a:lnTo>
                    <a:pt x="453" y="86"/>
                  </a:lnTo>
                  <a:lnTo>
                    <a:pt x="441" y="93"/>
                  </a:lnTo>
                  <a:lnTo>
                    <a:pt x="429" y="101"/>
                  </a:lnTo>
                  <a:lnTo>
                    <a:pt x="417" y="108"/>
                  </a:lnTo>
                  <a:lnTo>
                    <a:pt x="406" y="115"/>
                  </a:lnTo>
                  <a:lnTo>
                    <a:pt x="394" y="122"/>
                  </a:lnTo>
                  <a:lnTo>
                    <a:pt x="383" y="129"/>
                  </a:lnTo>
                  <a:lnTo>
                    <a:pt x="372" y="136"/>
                  </a:lnTo>
                  <a:lnTo>
                    <a:pt x="362" y="142"/>
                  </a:lnTo>
                  <a:lnTo>
                    <a:pt x="351" y="148"/>
                  </a:lnTo>
                  <a:lnTo>
                    <a:pt x="341" y="153"/>
                  </a:lnTo>
                  <a:lnTo>
                    <a:pt x="332" y="158"/>
                  </a:lnTo>
                  <a:lnTo>
                    <a:pt x="311" y="168"/>
                  </a:lnTo>
                  <a:lnTo>
                    <a:pt x="301" y="173"/>
                  </a:lnTo>
                  <a:lnTo>
                    <a:pt x="291" y="178"/>
                  </a:lnTo>
                  <a:lnTo>
                    <a:pt x="281" y="183"/>
                  </a:lnTo>
                  <a:lnTo>
                    <a:pt x="271" y="188"/>
                  </a:lnTo>
                  <a:lnTo>
                    <a:pt x="261" y="193"/>
                  </a:lnTo>
                  <a:lnTo>
                    <a:pt x="251" y="198"/>
                  </a:lnTo>
                  <a:lnTo>
                    <a:pt x="241" y="203"/>
                  </a:lnTo>
                  <a:lnTo>
                    <a:pt x="231" y="208"/>
                  </a:lnTo>
                  <a:lnTo>
                    <a:pt x="221" y="213"/>
                  </a:lnTo>
                  <a:lnTo>
                    <a:pt x="211" y="218"/>
                  </a:lnTo>
                  <a:lnTo>
                    <a:pt x="201" y="222"/>
                  </a:lnTo>
                  <a:lnTo>
                    <a:pt x="191" y="227"/>
                  </a:lnTo>
                  <a:lnTo>
                    <a:pt x="181" y="232"/>
                  </a:lnTo>
                  <a:lnTo>
                    <a:pt x="171" y="236"/>
                  </a:lnTo>
                  <a:lnTo>
                    <a:pt x="160" y="240"/>
                  </a:lnTo>
                  <a:lnTo>
                    <a:pt x="150" y="244"/>
                  </a:lnTo>
                  <a:lnTo>
                    <a:pt x="140" y="248"/>
                  </a:lnTo>
                  <a:lnTo>
                    <a:pt x="129" y="252"/>
                  </a:lnTo>
                  <a:lnTo>
                    <a:pt x="119" y="256"/>
                  </a:lnTo>
                  <a:lnTo>
                    <a:pt x="109" y="260"/>
                  </a:lnTo>
                  <a:lnTo>
                    <a:pt x="98" y="264"/>
                  </a:lnTo>
                  <a:lnTo>
                    <a:pt x="87" y="267"/>
                  </a:lnTo>
                  <a:lnTo>
                    <a:pt x="77" y="270"/>
                  </a:lnTo>
                  <a:lnTo>
                    <a:pt x="66" y="273"/>
                  </a:lnTo>
                  <a:lnTo>
                    <a:pt x="55" y="276"/>
                  </a:lnTo>
                  <a:lnTo>
                    <a:pt x="45" y="279"/>
                  </a:lnTo>
                  <a:lnTo>
                    <a:pt x="33" y="282"/>
                  </a:lnTo>
                  <a:lnTo>
                    <a:pt x="23" y="284"/>
                  </a:lnTo>
                  <a:lnTo>
                    <a:pt x="11" y="286"/>
                  </a:lnTo>
                  <a:lnTo>
                    <a:pt x="0" y="288"/>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0" name="Freeform 23"/>
            <p:cNvSpPr>
              <a:spLocks/>
            </p:cNvSpPr>
            <p:nvPr/>
          </p:nvSpPr>
          <p:spPr bwMode="auto">
            <a:xfrm>
              <a:off x="3774" y="2604"/>
              <a:ext cx="238" cy="15"/>
            </a:xfrm>
            <a:custGeom>
              <a:avLst/>
              <a:gdLst>
                <a:gd name="T0" fmla="*/ 237 w 238"/>
                <a:gd name="T1" fmla="*/ 0 h 15"/>
                <a:gd name="T2" fmla="*/ 222 w 238"/>
                <a:gd name="T3" fmla="*/ 2 h 15"/>
                <a:gd name="T4" fmla="*/ 215 w 238"/>
                <a:gd name="T5" fmla="*/ 2 h 15"/>
                <a:gd name="T6" fmla="*/ 208 w 238"/>
                <a:gd name="T7" fmla="*/ 3 h 15"/>
                <a:gd name="T8" fmla="*/ 200 w 238"/>
                <a:gd name="T9" fmla="*/ 4 h 15"/>
                <a:gd name="T10" fmla="*/ 193 w 238"/>
                <a:gd name="T11" fmla="*/ 4 h 15"/>
                <a:gd name="T12" fmla="*/ 186 w 238"/>
                <a:gd name="T13" fmla="*/ 5 h 15"/>
                <a:gd name="T14" fmla="*/ 178 w 238"/>
                <a:gd name="T15" fmla="*/ 6 h 15"/>
                <a:gd name="T16" fmla="*/ 171 w 238"/>
                <a:gd name="T17" fmla="*/ 6 h 15"/>
                <a:gd name="T18" fmla="*/ 164 w 238"/>
                <a:gd name="T19" fmla="*/ 7 h 15"/>
                <a:gd name="T20" fmla="*/ 156 w 238"/>
                <a:gd name="T21" fmla="*/ 8 h 15"/>
                <a:gd name="T22" fmla="*/ 149 w 238"/>
                <a:gd name="T23" fmla="*/ 9 h 15"/>
                <a:gd name="T24" fmla="*/ 141 w 238"/>
                <a:gd name="T25" fmla="*/ 9 h 15"/>
                <a:gd name="T26" fmla="*/ 134 w 238"/>
                <a:gd name="T27" fmla="*/ 10 h 15"/>
                <a:gd name="T28" fmla="*/ 126 w 238"/>
                <a:gd name="T29" fmla="*/ 11 h 15"/>
                <a:gd name="T30" fmla="*/ 119 w 238"/>
                <a:gd name="T31" fmla="*/ 11 h 15"/>
                <a:gd name="T32" fmla="*/ 112 w 238"/>
                <a:gd name="T33" fmla="*/ 12 h 15"/>
                <a:gd name="T34" fmla="*/ 104 w 238"/>
                <a:gd name="T35" fmla="*/ 12 h 15"/>
                <a:gd name="T36" fmla="*/ 97 w 238"/>
                <a:gd name="T37" fmla="*/ 13 h 15"/>
                <a:gd name="T38" fmla="*/ 89 w 238"/>
                <a:gd name="T39" fmla="*/ 13 h 15"/>
                <a:gd name="T40" fmla="*/ 82 w 238"/>
                <a:gd name="T41" fmla="*/ 14 h 15"/>
                <a:gd name="T42" fmla="*/ 74 w 238"/>
                <a:gd name="T43" fmla="*/ 14 h 15"/>
                <a:gd name="T44" fmla="*/ 67 w 238"/>
                <a:gd name="T45" fmla="*/ 14 h 15"/>
                <a:gd name="T46" fmla="*/ 60 w 238"/>
                <a:gd name="T47" fmla="*/ 14 h 15"/>
                <a:gd name="T48" fmla="*/ 52 w 238"/>
                <a:gd name="T49" fmla="*/ 14 h 15"/>
                <a:gd name="T50" fmla="*/ 45 w 238"/>
                <a:gd name="T51" fmla="*/ 14 h 15"/>
                <a:gd name="T52" fmla="*/ 37 w 238"/>
                <a:gd name="T53" fmla="*/ 14 h 15"/>
                <a:gd name="T54" fmla="*/ 30 w 238"/>
                <a:gd name="T55" fmla="*/ 14 h 15"/>
                <a:gd name="T56" fmla="*/ 22 w 238"/>
                <a:gd name="T57" fmla="*/ 14 h 15"/>
                <a:gd name="T58" fmla="*/ 15 w 238"/>
                <a:gd name="T59" fmla="*/ 13 h 15"/>
                <a:gd name="T60" fmla="*/ 8 w 238"/>
                <a:gd name="T61" fmla="*/ 12 h 15"/>
                <a:gd name="T62" fmla="*/ 0 w 238"/>
                <a:gd name="T63" fmla="*/ 12 h 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8"/>
                <a:gd name="T97" fmla="*/ 0 h 15"/>
                <a:gd name="T98" fmla="*/ 238 w 238"/>
                <a:gd name="T99" fmla="*/ 15 h 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8" h="15">
                  <a:moveTo>
                    <a:pt x="237" y="0"/>
                  </a:moveTo>
                  <a:lnTo>
                    <a:pt x="222" y="2"/>
                  </a:lnTo>
                  <a:lnTo>
                    <a:pt x="215" y="2"/>
                  </a:lnTo>
                  <a:lnTo>
                    <a:pt x="208" y="3"/>
                  </a:lnTo>
                  <a:lnTo>
                    <a:pt x="200" y="4"/>
                  </a:lnTo>
                  <a:lnTo>
                    <a:pt x="193" y="4"/>
                  </a:lnTo>
                  <a:lnTo>
                    <a:pt x="186" y="5"/>
                  </a:lnTo>
                  <a:lnTo>
                    <a:pt x="178" y="6"/>
                  </a:lnTo>
                  <a:lnTo>
                    <a:pt x="171" y="6"/>
                  </a:lnTo>
                  <a:lnTo>
                    <a:pt x="164" y="7"/>
                  </a:lnTo>
                  <a:lnTo>
                    <a:pt x="156" y="8"/>
                  </a:lnTo>
                  <a:lnTo>
                    <a:pt x="149" y="9"/>
                  </a:lnTo>
                  <a:lnTo>
                    <a:pt x="141" y="9"/>
                  </a:lnTo>
                  <a:lnTo>
                    <a:pt x="134" y="10"/>
                  </a:lnTo>
                  <a:lnTo>
                    <a:pt x="126" y="11"/>
                  </a:lnTo>
                  <a:lnTo>
                    <a:pt x="119" y="11"/>
                  </a:lnTo>
                  <a:lnTo>
                    <a:pt x="112" y="12"/>
                  </a:lnTo>
                  <a:lnTo>
                    <a:pt x="104" y="12"/>
                  </a:lnTo>
                  <a:lnTo>
                    <a:pt x="97" y="13"/>
                  </a:lnTo>
                  <a:lnTo>
                    <a:pt x="89" y="13"/>
                  </a:lnTo>
                  <a:lnTo>
                    <a:pt x="82" y="14"/>
                  </a:lnTo>
                  <a:lnTo>
                    <a:pt x="74" y="14"/>
                  </a:lnTo>
                  <a:lnTo>
                    <a:pt x="67" y="14"/>
                  </a:lnTo>
                  <a:lnTo>
                    <a:pt x="60" y="14"/>
                  </a:lnTo>
                  <a:lnTo>
                    <a:pt x="52" y="14"/>
                  </a:lnTo>
                  <a:lnTo>
                    <a:pt x="45" y="14"/>
                  </a:lnTo>
                  <a:lnTo>
                    <a:pt x="37" y="14"/>
                  </a:lnTo>
                  <a:lnTo>
                    <a:pt x="30" y="14"/>
                  </a:lnTo>
                  <a:lnTo>
                    <a:pt x="22" y="14"/>
                  </a:lnTo>
                  <a:lnTo>
                    <a:pt x="15" y="13"/>
                  </a:lnTo>
                  <a:lnTo>
                    <a:pt x="8" y="12"/>
                  </a:lnTo>
                  <a:lnTo>
                    <a:pt x="0" y="1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1" name="Freeform 24"/>
            <p:cNvSpPr>
              <a:spLocks/>
            </p:cNvSpPr>
            <p:nvPr/>
          </p:nvSpPr>
          <p:spPr bwMode="auto">
            <a:xfrm>
              <a:off x="3502" y="2770"/>
              <a:ext cx="333" cy="142"/>
            </a:xfrm>
            <a:custGeom>
              <a:avLst/>
              <a:gdLst>
                <a:gd name="T0" fmla="*/ 0 w 333"/>
                <a:gd name="T1" fmla="*/ 0 h 142"/>
                <a:gd name="T2" fmla="*/ 19 w 333"/>
                <a:gd name="T3" fmla="*/ 0 h 142"/>
                <a:gd name="T4" fmla="*/ 28 w 333"/>
                <a:gd name="T5" fmla="*/ 1 h 142"/>
                <a:gd name="T6" fmla="*/ 39 w 333"/>
                <a:gd name="T7" fmla="*/ 2 h 142"/>
                <a:gd name="T8" fmla="*/ 49 w 333"/>
                <a:gd name="T9" fmla="*/ 4 h 142"/>
                <a:gd name="T10" fmla="*/ 60 w 333"/>
                <a:gd name="T11" fmla="*/ 6 h 142"/>
                <a:gd name="T12" fmla="*/ 72 w 333"/>
                <a:gd name="T13" fmla="*/ 8 h 142"/>
                <a:gd name="T14" fmla="*/ 83 w 333"/>
                <a:gd name="T15" fmla="*/ 10 h 142"/>
                <a:gd name="T16" fmla="*/ 94 w 333"/>
                <a:gd name="T17" fmla="*/ 13 h 142"/>
                <a:gd name="T18" fmla="*/ 106 w 333"/>
                <a:gd name="T19" fmla="*/ 16 h 142"/>
                <a:gd name="T20" fmla="*/ 118 w 333"/>
                <a:gd name="T21" fmla="*/ 20 h 142"/>
                <a:gd name="T22" fmla="*/ 130 w 333"/>
                <a:gd name="T23" fmla="*/ 24 h 142"/>
                <a:gd name="T24" fmla="*/ 142 w 333"/>
                <a:gd name="T25" fmla="*/ 28 h 142"/>
                <a:gd name="T26" fmla="*/ 154 w 333"/>
                <a:gd name="T27" fmla="*/ 32 h 142"/>
                <a:gd name="T28" fmla="*/ 166 w 333"/>
                <a:gd name="T29" fmla="*/ 36 h 142"/>
                <a:gd name="T30" fmla="*/ 178 w 333"/>
                <a:gd name="T31" fmla="*/ 41 h 142"/>
                <a:gd name="T32" fmla="*/ 190 w 333"/>
                <a:gd name="T33" fmla="*/ 46 h 142"/>
                <a:gd name="T34" fmla="*/ 202 w 333"/>
                <a:gd name="T35" fmla="*/ 51 h 142"/>
                <a:gd name="T36" fmla="*/ 213 w 333"/>
                <a:gd name="T37" fmla="*/ 56 h 142"/>
                <a:gd name="T38" fmla="*/ 225 w 333"/>
                <a:gd name="T39" fmla="*/ 62 h 142"/>
                <a:gd name="T40" fmla="*/ 236 w 333"/>
                <a:gd name="T41" fmla="*/ 68 h 142"/>
                <a:gd name="T42" fmla="*/ 247 w 333"/>
                <a:gd name="T43" fmla="*/ 74 h 142"/>
                <a:gd name="T44" fmla="*/ 257 w 333"/>
                <a:gd name="T45" fmla="*/ 80 h 142"/>
                <a:gd name="T46" fmla="*/ 267 w 333"/>
                <a:gd name="T47" fmla="*/ 86 h 142"/>
                <a:gd name="T48" fmla="*/ 277 w 333"/>
                <a:gd name="T49" fmla="*/ 92 h 142"/>
                <a:gd name="T50" fmla="*/ 286 w 333"/>
                <a:gd name="T51" fmla="*/ 99 h 142"/>
                <a:gd name="T52" fmla="*/ 295 w 333"/>
                <a:gd name="T53" fmla="*/ 106 h 142"/>
                <a:gd name="T54" fmla="*/ 304 w 333"/>
                <a:gd name="T55" fmla="*/ 112 h 142"/>
                <a:gd name="T56" fmla="*/ 312 w 333"/>
                <a:gd name="T57" fmla="*/ 120 h 142"/>
                <a:gd name="T58" fmla="*/ 319 w 333"/>
                <a:gd name="T59" fmla="*/ 126 h 142"/>
                <a:gd name="T60" fmla="*/ 325 w 333"/>
                <a:gd name="T61" fmla="*/ 134 h 142"/>
                <a:gd name="T62" fmla="*/ 332 w 333"/>
                <a:gd name="T63" fmla="*/ 141 h 1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142"/>
                <a:gd name="T98" fmla="*/ 333 w 333"/>
                <a:gd name="T99" fmla="*/ 142 h 1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142">
                  <a:moveTo>
                    <a:pt x="0" y="0"/>
                  </a:moveTo>
                  <a:lnTo>
                    <a:pt x="19" y="0"/>
                  </a:lnTo>
                  <a:lnTo>
                    <a:pt x="28" y="1"/>
                  </a:lnTo>
                  <a:lnTo>
                    <a:pt x="39" y="2"/>
                  </a:lnTo>
                  <a:lnTo>
                    <a:pt x="49" y="4"/>
                  </a:lnTo>
                  <a:lnTo>
                    <a:pt x="60" y="6"/>
                  </a:lnTo>
                  <a:lnTo>
                    <a:pt x="72" y="8"/>
                  </a:lnTo>
                  <a:lnTo>
                    <a:pt x="83" y="10"/>
                  </a:lnTo>
                  <a:lnTo>
                    <a:pt x="94" y="13"/>
                  </a:lnTo>
                  <a:lnTo>
                    <a:pt x="106" y="16"/>
                  </a:lnTo>
                  <a:lnTo>
                    <a:pt x="118" y="20"/>
                  </a:lnTo>
                  <a:lnTo>
                    <a:pt x="130" y="24"/>
                  </a:lnTo>
                  <a:lnTo>
                    <a:pt x="142" y="28"/>
                  </a:lnTo>
                  <a:lnTo>
                    <a:pt x="154" y="32"/>
                  </a:lnTo>
                  <a:lnTo>
                    <a:pt x="166" y="36"/>
                  </a:lnTo>
                  <a:lnTo>
                    <a:pt x="178" y="41"/>
                  </a:lnTo>
                  <a:lnTo>
                    <a:pt x="190" y="46"/>
                  </a:lnTo>
                  <a:lnTo>
                    <a:pt x="202" y="51"/>
                  </a:lnTo>
                  <a:lnTo>
                    <a:pt x="213" y="56"/>
                  </a:lnTo>
                  <a:lnTo>
                    <a:pt x="225" y="62"/>
                  </a:lnTo>
                  <a:lnTo>
                    <a:pt x="236" y="68"/>
                  </a:lnTo>
                  <a:lnTo>
                    <a:pt x="247" y="74"/>
                  </a:lnTo>
                  <a:lnTo>
                    <a:pt x="257" y="80"/>
                  </a:lnTo>
                  <a:lnTo>
                    <a:pt x="267" y="86"/>
                  </a:lnTo>
                  <a:lnTo>
                    <a:pt x="277" y="92"/>
                  </a:lnTo>
                  <a:lnTo>
                    <a:pt x="286" y="99"/>
                  </a:lnTo>
                  <a:lnTo>
                    <a:pt x="295" y="106"/>
                  </a:lnTo>
                  <a:lnTo>
                    <a:pt x="304" y="112"/>
                  </a:lnTo>
                  <a:lnTo>
                    <a:pt x="312" y="120"/>
                  </a:lnTo>
                  <a:lnTo>
                    <a:pt x="319" y="126"/>
                  </a:lnTo>
                  <a:lnTo>
                    <a:pt x="325" y="134"/>
                  </a:lnTo>
                  <a:lnTo>
                    <a:pt x="332" y="141"/>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2" name="Freeform 25"/>
            <p:cNvSpPr>
              <a:spLocks/>
            </p:cNvSpPr>
            <p:nvPr/>
          </p:nvSpPr>
          <p:spPr bwMode="auto">
            <a:xfrm>
              <a:off x="3538" y="2694"/>
              <a:ext cx="379" cy="147"/>
            </a:xfrm>
            <a:custGeom>
              <a:avLst/>
              <a:gdLst>
                <a:gd name="T0" fmla="*/ 0 w 379"/>
                <a:gd name="T1" fmla="*/ 5 h 147"/>
                <a:gd name="T2" fmla="*/ 20 w 379"/>
                <a:gd name="T3" fmla="*/ 1 h 147"/>
                <a:gd name="T4" fmla="*/ 30 w 379"/>
                <a:gd name="T5" fmla="*/ 0 h 147"/>
                <a:gd name="T6" fmla="*/ 42 w 379"/>
                <a:gd name="T7" fmla="*/ 0 h 147"/>
                <a:gd name="T8" fmla="*/ 54 w 379"/>
                <a:gd name="T9" fmla="*/ 1 h 147"/>
                <a:gd name="T10" fmla="*/ 66 w 379"/>
                <a:gd name="T11" fmla="*/ 2 h 147"/>
                <a:gd name="T12" fmla="*/ 78 w 379"/>
                <a:gd name="T13" fmla="*/ 4 h 147"/>
                <a:gd name="T14" fmla="*/ 91 w 379"/>
                <a:gd name="T15" fmla="*/ 6 h 147"/>
                <a:gd name="T16" fmla="*/ 104 w 379"/>
                <a:gd name="T17" fmla="*/ 9 h 147"/>
                <a:gd name="T18" fmla="*/ 117 w 379"/>
                <a:gd name="T19" fmla="*/ 12 h 147"/>
                <a:gd name="T20" fmla="*/ 130 w 379"/>
                <a:gd name="T21" fmla="*/ 16 h 147"/>
                <a:gd name="T22" fmla="*/ 144 w 379"/>
                <a:gd name="T23" fmla="*/ 20 h 147"/>
                <a:gd name="T24" fmla="*/ 158 w 379"/>
                <a:gd name="T25" fmla="*/ 25 h 147"/>
                <a:gd name="T26" fmla="*/ 171 w 379"/>
                <a:gd name="T27" fmla="*/ 30 h 147"/>
                <a:gd name="T28" fmla="*/ 185 w 379"/>
                <a:gd name="T29" fmla="*/ 35 h 147"/>
                <a:gd name="T30" fmla="*/ 199 w 379"/>
                <a:gd name="T31" fmla="*/ 41 h 147"/>
                <a:gd name="T32" fmla="*/ 212 w 379"/>
                <a:gd name="T33" fmla="*/ 47 h 147"/>
                <a:gd name="T34" fmla="*/ 226 w 379"/>
                <a:gd name="T35" fmla="*/ 53 h 147"/>
                <a:gd name="T36" fmla="*/ 239 w 379"/>
                <a:gd name="T37" fmla="*/ 59 h 147"/>
                <a:gd name="T38" fmla="*/ 252 w 379"/>
                <a:gd name="T39" fmla="*/ 66 h 147"/>
                <a:gd name="T40" fmla="*/ 265 w 379"/>
                <a:gd name="T41" fmla="*/ 72 h 147"/>
                <a:gd name="T42" fmla="*/ 278 w 379"/>
                <a:gd name="T43" fmla="*/ 79 h 147"/>
                <a:gd name="T44" fmla="*/ 290 w 379"/>
                <a:gd name="T45" fmla="*/ 86 h 147"/>
                <a:gd name="T46" fmla="*/ 302 w 379"/>
                <a:gd name="T47" fmla="*/ 93 h 147"/>
                <a:gd name="T48" fmla="*/ 313 w 379"/>
                <a:gd name="T49" fmla="*/ 100 h 147"/>
                <a:gd name="T50" fmla="*/ 324 w 379"/>
                <a:gd name="T51" fmla="*/ 107 h 147"/>
                <a:gd name="T52" fmla="*/ 334 w 379"/>
                <a:gd name="T53" fmla="*/ 114 h 147"/>
                <a:gd name="T54" fmla="*/ 344 w 379"/>
                <a:gd name="T55" fmla="*/ 120 h 147"/>
                <a:gd name="T56" fmla="*/ 354 w 379"/>
                <a:gd name="T57" fmla="*/ 127 h 147"/>
                <a:gd name="T58" fmla="*/ 363 w 379"/>
                <a:gd name="T59" fmla="*/ 134 h 147"/>
                <a:gd name="T60" fmla="*/ 371 w 379"/>
                <a:gd name="T61" fmla="*/ 140 h 147"/>
                <a:gd name="T62" fmla="*/ 378 w 379"/>
                <a:gd name="T63" fmla="*/ 146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147"/>
                <a:gd name="T98" fmla="*/ 379 w 379"/>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147">
                  <a:moveTo>
                    <a:pt x="0" y="5"/>
                  </a:moveTo>
                  <a:lnTo>
                    <a:pt x="20" y="1"/>
                  </a:lnTo>
                  <a:lnTo>
                    <a:pt x="30" y="0"/>
                  </a:lnTo>
                  <a:lnTo>
                    <a:pt x="42" y="0"/>
                  </a:lnTo>
                  <a:lnTo>
                    <a:pt x="54" y="1"/>
                  </a:lnTo>
                  <a:lnTo>
                    <a:pt x="66" y="2"/>
                  </a:lnTo>
                  <a:lnTo>
                    <a:pt x="78" y="4"/>
                  </a:lnTo>
                  <a:lnTo>
                    <a:pt x="91" y="6"/>
                  </a:lnTo>
                  <a:lnTo>
                    <a:pt x="104" y="9"/>
                  </a:lnTo>
                  <a:lnTo>
                    <a:pt x="117" y="12"/>
                  </a:lnTo>
                  <a:lnTo>
                    <a:pt x="130" y="16"/>
                  </a:lnTo>
                  <a:lnTo>
                    <a:pt x="144" y="20"/>
                  </a:lnTo>
                  <a:lnTo>
                    <a:pt x="158" y="25"/>
                  </a:lnTo>
                  <a:lnTo>
                    <a:pt x="171" y="30"/>
                  </a:lnTo>
                  <a:lnTo>
                    <a:pt x="185" y="35"/>
                  </a:lnTo>
                  <a:lnTo>
                    <a:pt x="199" y="41"/>
                  </a:lnTo>
                  <a:lnTo>
                    <a:pt x="212" y="47"/>
                  </a:lnTo>
                  <a:lnTo>
                    <a:pt x="226" y="53"/>
                  </a:lnTo>
                  <a:lnTo>
                    <a:pt x="239" y="59"/>
                  </a:lnTo>
                  <a:lnTo>
                    <a:pt x="252" y="66"/>
                  </a:lnTo>
                  <a:lnTo>
                    <a:pt x="265" y="72"/>
                  </a:lnTo>
                  <a:lnTo>
                    <a:pt x="278" y="79"/>
                  </a:lnTo>
                  <a:lnTo>
                    <a:pt x="290" y="86"/>
                  </a:lnTo>
                  <a:lnTo>
                    <a:pt x="302" y="93"/>
                  </a:lnTo>
                  <a:lnTo>
                    <a:pt x="313" y="100"/>
                  </a:lnTo>
                  <a:lnTo>
                    <a:pt x="324" y="107"/>
                  </a:lnTo>
                  <a:lnTo>
                    <a:pt x="334" y="114"/>
                  </a:lnTo>
                  <a:lnTo>
                    <a:pt x="344" y="120"/>
                  </a:lnTo>
                  <a:lnTo>
                    <a:pt x="354" y="127"/>
                  </a:lnTo>
                  <a:lnTo>
                    <a:pt x="363" y="134"/>
                  </a:lnTo>
                  <a:lnTo>
                    <a:pt x="371" y="140"/>
                  </a:lnTo>
                  <a:lnTo>
                    <a:pt x="378" y="14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3" name="Freeform 26"/>
            <p:cNvSpPr>
              <a:spLocks/>
            </p:cNvSpPr>
            <p:nvPr/>
          </p:nvSpPr>
          <p:spPr bwMode="auto">
            <a:xfrm>
              <a:off x="3644" y="2646"/>
              <a:ext cx="380" cy="89"/>
            </a:xfrm>
            <a:custGeom>
              <a:avLst/>
              <a:gdLst>
                <a:gd name="T0" fmla="*/ 0 w 380"/>
                <a:gd name="T1" fmla="*/ 5 h 89"/>
                <a:gd name="T2" fmla="*/ 23 w 380"/>
                <a:gd name="T3" fmla="*/ 1 h 89"/>
                <a:gd name="T4" fmla="*/ 34 w 380"/>
                <a:gd name="T5" fmla="*/ 0 h 89"/>
                <a:gd name="T6" fmla="*/ 46 w 380"/>
                <a:gd name="T7" fmla="*/ 0 h 89"/>
                <a:gd name="T8" fmla="*/ 58 w 380"/>
                <a:gd name="T9" fmla="*/ 0 h 89"/>
                <a:gd name="T10" fmla="*/ 69 w 380"/>
                <a:gd name="T11" fmla="*/ 1 h 89"/>
                <a:gd name="T12" fmla="*/ 81 w 380"/>
                <a:gd name="T13" fmla="*/ 2 h 89"/>
                <a:gd name="T14" fmla="*/ 93 w 380"/>
                <a:gd name="T15" fmla="*/ 4 h 89"/>
                <a:gd name="T16" fmla="*/ 105 w 380"/>
                <a:gd name="T17" fmla="*/ 6 h 89"/>
                <a:gd name="T18" fmla="*/ 117 w 380"/>
                <a:gd name="T19" fmla="*/ 8 h 89"/>
                <a:gd name="T20" fmla="*/ 130 w 380"/>
                <a:gd name="T21" fmla="*/ 10 h 89"/>
                <a:gd name="T22" fmla="*/ 142 w 380"/>
                <a:gd name="T23" fmla="*/ 14 h 89"/>
                <a:gd name="T24" fmla="*/ 154 w 380"/>
                <a:gd name="T25" fmla="*/ 17 h 89"/>
                <a:gd name="T26" fmla="*/ 166 w 380"/>
                <a:gd name="T27" fmla="*/ 20 h 89"/>
                <a:gd name="T28" fmla="*/ 178 w 380"/>
                <a:gd name="T29" fmla="*/ 24 h 89"/>
                <a:gd name="T30" fmla="*/ 190 w 380"/>
                <a:gd name="T31" fmla="*/ 28 h 89"/>
                <a:gd name="T32" fmla="*/ 203 w 380"/>
                <a:gd name="T33" fmla="*/ 32 h 89"/>
                <a:gd name="T34" fmla="*/ 215 w 380"/>
                <a:gd name="T35" fmla="*/ 36 h 89"/>
                <a:gd name="T36" fmla="*/ 227 w 380"/>
                <a:gd name="T37" fmla="*/ 40 h 89"/>
                <a:gd name="T38" fmla="*/ 239 w 380"/>
                <a:gd name="T39" fmla="*/ 44 h 89"/>
                <a:gd name="T40" fmla="*/ 251 w 380"/>
                <a:gd name="T41" fmla="*/ 49 h 89"/>
                <a:gd name="T42" fmla="*/ 263 w 380"/>
                <a:gd name="T43" fmla="*/ 53 h 89"/>
                <a:gd name="T44" fmla="*/ 275 w 380"/>
                <a:gd name="T45" fmla="*/ 57 h 89"/>
                <a:gd name="T46" fmla="*/ 287 w 380"/>
                <a:gd name="T47" fmla="*/ 61 h 89"/>
                <a:gd name="T48" fmla="*/ 299 w 380"/>
                <a:gd name="T49" fmla="*/ 65 h 89"/>
                <a:gd name="T50" fmla="*/ 311 w 380"/>
                <a:gd name="T51" fmla="*/ 69 h 89"/>
                <a:gd name="T52" fmla="*/ 322 w 380"/>
                <a:gd name="T53" fmla="*/ 73 h 89"/>
                <a:gd name="T54" fmla="*/ 334 w 380"/>
                <a:gd name="T55" fmla="*/ 76 h 89"/>
                <a:gd name="T56" fmla="*/ 346 w 380"/>
                <a:gd name="T57" fmla="*/ 80 h 89"/>
                <a:gd name="T58" fmla="*/ 357 w 380"/>
                <a:gd name="T59" fmla="*/ 83 h 89"/>
                <a:gd name="T60" fmla="*/ 368 w 380"/>
                <a:gd name="T61" fmla="*/ 85 h 89"/>
                <a:gd name="T62" fmla="*/ 379 w 380"/>
                <a:gd name="T63" fmla="*/ 88 h 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0"/>
                <a:gd name="T97" fmla="*/ 0 h 89"/>
                <a:gd name="T98" fmla="*/ 380 w 380"/>
                <a:gd name="T99" fmla="*/ 89 h 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0" h="89">
                  <a:moveTo>
                    <a:pt x="0" y="5"/>
                  </a:moveTo>
                  <a:lnTo>
                    <a:pt x="23" y="1"/>
                  </a:lnTo>
                  <a:lnTo>
                    <a:pt x="34" y="0"/>
                  </a:lnTo>
                  <a:lnTo>
                    <a:pt x="46" y="0"/>
                  </a:lnTo>
                  <a:lnTo>
                    <a:pt x="58" y="0"/>
                  </a:lnTo>
                  <a:lnTo>
                    <a:pt x="69" y="1"/>
                  </a:lnTo>
                  <a:lnTo>
                    <a:pt x="81" y="2"/>
                  </a:lnTo>
                  <a:lnTo>
                    <a:pt x="93" y="4"/>
                  </a:lnTo>
                  <a:lnTo>
                    <a:pt x="105" y="6"/>
                  </a:lnTo>
                  <a:lnTo>
                    <a:pt x="117" y="8"/>
                  </a:lnTo>
                  <a:lnTo>
                    <a:pt x="130" y="10"/>
                  </a:lnTo>
                  <a:lnTo>
                    <a:pt x="142" y="14"/>
                  </a:lnTo>
                  <a:lnTo>
                    <a:pt x="154" y="17"/>
                  </a:lnTo>
                  <a:lnTo>
                    <a:pt x="166" y="20"/>
                  </a:lnTo>
                  <a:lnTo>
                    <a:pt x="178" y="24"/>
                  </a:lnTo>
                  <a:lnTo>
                    <a:pt x="190" y="28"/>
                  </a:lnTo>
                  <a:lnTo>
                    <a:pt x="203" y="32"/>
                  </a:lnTo>
                  <a:lnTo>
                    <a:pt x="215" y="36"/>
                  </a:lnTo>
                  <a:lnTo>
                    <a:pt x="227" y="40"/>
                  </a:lnTo>
                  <a:lnTo>
                    <a:pt x="239" y="44"/>
                  </a:lnTo>
                  <a:lnTo>
                    <a:pt x="251" y="49"/>
                  </a:lnTo>
                  <a:lnTo>
                    <a:pt x="263" y="53"/>
                  </a:lnTo>
                  <a:lnTo>
                    <a:pt x="275" y="57"/>
                  </a:lnTo>
                  <a:lnTo>
                    <a:pt x="287" y="61"/>
                  </a:lnTo>
                  <a:lnTo>
                    <a:pt x="299" y="65"/>
                  </a:lnTo>
                  <a:lnTo>
                    <a:pt x="311" y="69"/>
                  </a:lnTo>
                  <a:lnTo>
                    <a:pt x="322" y="73"/>
                  </a:lnTo>
                  <a:lnTo>
                    <a:pt x="334" y="76"/>
                  </a:lnTo>
                  <a:lnTo>
                    <a:pt x="346" y="80"/>
                  </a:lnTo>
                  <a:lnTo>
                    <a:pt x="357" y="83"/>
                  </a:lnTo>
                  <a:lnTo>
                    <a:pt x="368" y="85"/>
                  </a:lnTo>
                  <a:lnTo>
                    <a:pt x="379" y="88"/>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4" name="Freeform 27"/>
            <p:cNvSpPr>
              <a:spLocks/>
            </p:cNvSpPr>
            <p:nvPr/>
          </p:nvSpPr>
          <p:spPr bwMode="auto">
            <a:xfrm>
              <a:off x="4256" y="1802"/>
              <a:ext cx="218" cy="296"/>
            </a:xfrm>
            <a:custGeom>
              <a:avLst/>
              <a:gdLst>
                <a:gd name="T0" fmla="*/ 217 w 218"/>
                <a:gd name="T1" fmla="*/ 0 h 296"/>
                <a:gd name="T2" fmla="*/ 199 w 218"/>
                <a:gd name="T3" fmla="*/ 2 h 296"/>
                <a:gd name="T4" fmla="*/ 191 w 218"/>
                <a:gd name="T5" fmla="*/ 4 h 296"/>
                <a:gd name="T6" fmla="*/ 184 w 218"/>
                <a:gd name="T7" fmla="*/ 6 h 296"/>
                <a:gd name="T8" fmla="*/ 178 w 218"/>
                <a:gd name="T9" fmla="*/ 10 h 296"/>
                <a:gd name="T10" fmla="*/ 172 w 218"/>
                <a:gd name="T11" fmla="*/ 14 h 296"/>
                <a:gd name="T12" fmla="*/ 166 w 218"/>
                <a:gd name="T13" fmla="*/ 18 h 296"/>
                <a:gd name="T14" fmla="*/ 162 w 218"/>
                <a:gd name="T15" fmla="*/ 24 h 296"/>
                <a:gd name="T16" fmla="*/ 157 w 218"/>
                <a:gd name="T17" fmla="*/ 29 h 296"/>
                <a:gd name="T18" fmla="*/ 154 w 218"/>
                <a:gd name="T19" fmla="*/ 35 h 296"/>
                <a:gd name="T20" fmla="*/ 150 w 218"/>
                <a:gd name="T21" fmla="*/ 42 h 296"/>
                <a:gd name="T22" fmla="*/ 147 w 218"/>
                <a:gd name="T23" fmla="*/ 48 h 296"/>
                <a:gd name="T24" fmla="*/ 144 w 218"/>
                <a:gd name="T25" fmla="*/ 55 h 296"/>
                <a:gd name="T26" fmla="*/ 142 w 218"/>
                <a:gd name="T27" fmla="*/ 62 h 296"/>
                <a:gd name="T28" fmla="*/ 139 w 218"/>
                <a:gd name="T29" fmla="*/ 70 h 296"/>
                <a:gd name="T30" fmla="*/ 137 w 218"/>
                <a:gd name="T31" fmla="*/ 77 h 296"/>
                <a:gd name="T32" fmla="*/ 135 w 218"/>
                <a:gd name="T33" fmla="*/ 84 h 296"/>
                <a:gd name="T34" fmla="*/ 133 w 218"/>
                <a:gd name="T35" fmla="*/ 92 h 296"/>
                <a:gd name="T36" fmla="*/ 131 w 218"/>
                <a:gd name="T37" fmla="*/ 100 h 296"/>
                <a:gd name="T38" fmla="*/ 129 w 218"/>
                <a:gd name="T39" fmla="*/ 107 h 296"/>
                <a:gd name="T40" fmla="*/ 126 w 218"/>
                <a:gd name="T41" fmla="*/ 115 h 296"/>
                <a:gd name="T42" fmla="*/ 124 w 218"/>
                <a:gd name="T43" fmla="*/ 122 h 296"/>
                <a:gd name="T44" fmla="*/ 122 w 218"/>
                <a:gd name="T45" fmla="*/ 129 h 296"/>
                <a:gd name="T46" fmla="*/ 120 w 218"/>
                <a:gd name="T47" fmla="*/ 136 h 296"/>
                <a:gd name="T48" fmla="*/ 117 w 218"/>
                <a:gd name="T49" fmla="*/ 143 h 296"/>
                <a:gd name="T50" fmla="*/ 114 w 218"/>
                <a:gd name="T51" fmla="*/ 149 h 296"/>
                <a:gd name="T52" fmla="*/ 110 w 218"/>
                <a:gd name="T53" fmla="*/ 155 h 296"/>
                <a:gd name="T54" fmla="*/ 106 w 218"/>
                <a:gd name="T55" fmla="*/ 160 h 296"/>
                <a:gd name="T56" fmla="*/ 102 w 218"/>
                <a:gd name="T57" fmla="*/ 165 h 296"/>
                <a:gd name="T58" fmla="*/ 98 w 218"/>
                <a:gd name="T59" fmla="*/ 170 h 296"/>
                <a:gd name="T60" fmla="*/ 92 w 218"/>
                <a:gd name="T61" fmla="*/ 174 h 296"/>
                <a:gd name="T62" fmla="*/ 87 w 218"/>
                <a:gd name="T63" fmla="*/ 177 h 296"/>
                <a:gd name="T64" fmla="*/ 77 w 218"/>
                <a:gd name="T65" fmla="*/ 182 h 296"/>
                <a:gd name="T66" fmla="*/ 73 w 218"/>
                <a:gd name="T67" fmla="*/ 184 h 296"/>
                <a:gd name="T68" fmla="*/ 68 w 218"/>
                <a:gd name="T69" fmla="*/ 186 h 296"/>
                <a:gd name="T70" fmla="*/ 64 w 218"/>
                <a:gd name="T71" fmla="*/ 189 h 296"/>
                <a:gd name="T72" fmla="*/ 59 w 218"/>
                <a:gd name="T73" fmla="*/ 191 h 296"/>
                <a:gd name="T74" fmla="*/ 55 w 218"/>
                <a:gd name="T75" fmla="*/ 194 h 296"/>
                <a:gd name="T76" fmla="*/ 50 w 218"/>
                <a:gd name="T77" fmla="*/ 196 h 296"/>
                <a:gd name="T78" fmla="*/ 46 w 218"/>
                <a:gd name="T79" fmla="*/ 199 h 296"/>
                <a:gd name="T80" fmla="*/ 42 w 218"/>
                <a:gd name="T81" fmla="*/ 202 h 296"/>
                <a:gd name="T82" fmla="*/ 38 w 218"/>
                <a:gd name="T83" fmla="*/ 205 h 296"/>
                <a:gd name="T84" fmla="*/ 34 w 218"/>
                <a:gd name="T85" fmla="*/ 208 h 296"/>
                <a:gd name="T86" fmla="*/ 31 w 218"/>
                <a:gd name="T87" fmla="*/ 211 h 296"/>
                <a:gd name="T88" fmla="*/ 27 w 218"/>
                <a:gd name="T89" fmla="*/ 214 h 296"/>
                <a:gd name="T90" fmla="*/ 24 w 218"/>
                <a:gd name="T91" fmla="*/ 217 h 296"/>
                <a:gd name="T92" fmla="*/ 20 w 218"/>
                <a:gd name="T93" fmla="*/ 220 h 296"/>
                <a:gd name="T94" fmla="*/ 18 w 218"/>
                <a:gd name="T95" fmla="*/ 224 h 296"/>
                <a:gd name="T96" fmla="*/ 15 w 218"/>
                <a:gd name="T97" fmla="*/ 228 h 296"/>
                <a:gd name="T98" fmla="*/ 12 w 218"/>
                <a:gd name="T99" fmla="*/ 232 h 296"/>
                <a:gd name="T100" fmla="*/ 10 w 218"/>
                <a:gd name="T101" fmla="*/ 235 h 296"/>
                <a:gd name="T102" fmla="*/ 8 w 218"/>
                <a:gd name="T103" fmla="*/ 239 h 296"/>
                <a:gd name="T104" fmla="*/ 6 w 218"/>
                <a:gd name="T105" fmla="*/ 244 h 296"/>
                <a:gd name="T106" fmla="*/ 4 w 218"/>
                <a:gd name="T107" fmla="*/ 248 h 296"/>
                <a:gd name="T108" fmla="*/ 3 w 218"/>
                <a:gd name="T109" fmla="*/ 252 h 296"/>
                <a:gd name="T110" fmla="*/ 2 w 218"/>
                <a:gd name="T111" fmla="*/ 257 h 296"/>
                <a:gd name="T112" fmla="*/ 1 w 218"/>
                <a:gd name="T113" fmla="*/ 262 h 296"/>
                <a:gd name="T114" fmla="*/ 0 w 218"/>
                <a:gd name="T115" fmla="*/ 267 h 296"/>
                <a:gd name="T116" fmla="*/ 0 w 218"/>
                <a:gd name="T117" fmla="*/ 272 h 296"/>
                <a:gd name="T118" fmla="*/ 1 w 218"/>
                <a:gd name="T119" fmla="*/ 278 h 296"/>
                <a:gd name="T120" fmla="*/ 1 w 218"/>
                <a:gd name="T121" fmla="*/ 283 h 296"/>
                <a:gd name="T122" fmla="*/ 2 w 218"/>
                <a:gd name="T123" fmla="*/ 289 h 296"/>
                <a:gd name="T124" fmla="*/ 4 w 218"/>
                <a:gd name="T125" fmla="*/ 295 h 2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8"/>
                <a:gd name="T190" fmla="*/ 0 h 296"/>
                <a:gd name="T191" fmla="*/ 218 w 218"/>
                <a:gd name="T192" fmla="*/ 296 h 2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8" h="296">
                  <a:moveTo>
                    <a:pt x="217" y="0"/>
                  </a:moveTo>
                  <a:lnTo>
                    <a:pt x="199" y="2"/>
                  </a:lnTo>
                  <a:lnTo>
                    <a:pt x="191" y="4"/>
                  </a:lnTo>
                  <a:lnTo>
                    <a:pt x="184" y="6"/>
                  </a:lnTo>
                  <a:lnTo>
                    <a:pt x="178" y="10"/>
                  </a:lnTo>
                  <a:lnTo>
                    <a:pt x="172" y="14"/>
                  </a:lnTo>
                  <a:lnTo>
                    <a:pt x="166" y="18"/>
                  </a:lnTo>
                  <a:lnTo>
                    <a:pt x="162" y="24"/>
                  </a:lnTo>
                  <a:lnTo>
                    <a:pt x="157" y="29"/>
                  </a:lnTo>
                  <a:lnTo>
                    <a:pt x="154" y="35"/>
                  </a:lnTo>
                  <a:lnTo>
                    <a:pt x="150" y="42"/>
                  </a:lnTo>
                  <a:lnTo>
                    <a:pt x="147" y="48"/>
                  </a:lnTo>
                  <a:lnTo>
                    <a:pt x="144" y="55"/>
                  </a:lnTo>
                  <a:lnTo>
                    <a:pt x="142" y="62"/>
                  </a:lnTo>
                  <a:lnTo>
                    <a:pt x="139" y="70"/>
                  </a:lnTo>
                  <a:lnTo>
                    <a:pt x="137" y="77"/>
                  </a:lnTo>
                  <a:lnTo>
                    <a:pt x="135" y="84"/>
                  </a:lnTo>
                  <a:lnTo>
                    <a:pt x="133" y="92"/>
                  </a:lnTo>
                  <a:lnTo>
                    <a:pt x="131" y="100"/>
                  </a:lnTo>
                  <a:lnTo>
                    <a:pt x="129" y="107"/>
                  </a:lnTo>
                  <a:lnTo>
                    <a:pt x="126" y="115"/>
                  </a:lnTo>
                  <a:lnTo>
                    <a:pt x="124" y="122"/>
                  </a:lnTo>
                  <a:lnTo>
                    <a:pt x="122" y="129"/>
                  </a:lnTo>
                  <a:lnTo>
                    <a:pt x="120" y="136"/>
                  </a:lnTo>
                  <a:lnTo>
                    <a:pt x="117" y="143"/>
                  </a:lnTo>
                  <a:lnTo>
                    <a:pt x="114" y="149"/>
                  </a:lnTo>
                  <a:lnTo>
                    <a:pt x="110" y="155"/>
                  </a:lnTo>
                  <a:lnTo>
                    <a:pt x="106" y="160"/>
                  </a:lnTo>
                  <a:lnTo>
                    <a:pt x="102" y="165"/>
                  </a:lnTo>
                  <a:lnTo>
                    <a:pt x="98" y="170"/>
                  </a:lnTo>
                  <a:lnTo>
                    <a:pt x="92" y="174"/>
                  </a:lnTo>
                  <a:lnTo>
                    <a:pt x="87" y="177"/>
                  </a:lnTo>
                  <a:lnTo>
                    <a:pt x="77" y="182"/>
                  </a:lnTo>
                  <a:lnTo>
                    <a:pt x="73" y="184"/>
                  </a:lnTo>
                  <a:lnTo>
                    <a:pt x="68" y="186"/>
                  </a:lnTo>
                  <a:lnTo>
                    <a:pt x="64" y="189"/>
                  </a:lnTo>
                  <a:lnTo>
                    <a:pt x="59" y="191"/>
                  </a:lnTo>
                  <a:lnTo>
                    <a:pt x="55" y="194"/>
                  </a:lnTo>
                  <a:lnTo>
                    <a:pt x="50" y="196"/>
                  </a:lnTo>
                  <a:lnTo>
                    <a:pt x="46" y="199"/>
                  </a:lnTo>
                  <a:lnTo>
                    <a:pt x="42" y="202"/>
                  </a:lnTo>
                  <a:lnTo>
                    <a:pt x="38" y="205"/>
                  </a:lnTo>
                  <a:lnTo>
                    <a:pt x="34" y="208"/>
                  </a:lnTo>
                  <a:lnTo>
                    <a:pt x="31" y="211"/>
                  </a:lnTo>
                  <a:lnTo>
                    <a:pt x="27" y="214"/>
                  </a:lnTo>
                  <a:lnTo>
                    <a:pt x="24" y="217"/>
                  </a:lnTo>
                  <a:lnTo>
                    <a:pt x="20" y="220"/>
                  </a:lnTo>
                  <a:lnTo>
                    <a:pt x="18" y="224"/>
                  </a:lnTo>
                  <a:lnTo>
                    <a:pt x="15" y="228"/>
                  </a:lnTo>
                  <a:lnTo>
                    <a:pt x="12" y="232"/>
                  </a:lnTo>
                  <a:lnTo>
                    <a:pt x="10" y="235"/>
                  </a:lnTo>
                  <a:lnTo>
                    <a:pt x="8" y="239"/>
                  </a:lnTo>
                  <a:lnTo>
                    <a:pt x="6" y="244"/>
                  </a:lnTo>
                  <a:lnTo>
                    <a:pt x="4" y="248"/>
                  </a:lnTo>
                  <a:lnTo>
                    <a:pt x="3" y="252"/>
                  </a:lnTo>
                  <a:lnTo>
                    <a:pt x="2" y="257"/>
                  </a:lnTo>
                  <a:lnTo>
                    <a:pt x="1" y="262"/>
                  </a:lnTo>
                  <a:lnTo>
                    <a:pt x="0" y="267"/>
                  </a:lnTo>
                  <a:lnTo>
                    <a:pt x="0" y="272"/>
                  </a:lnTo>
                  <a:lnTo>
                    <a:pt x="1" y="278"/>
                  </a:lnTo>
                  <a:lnTo>
                    <a:pt x="1" y="283"/>
                  </a:lnTo>
                  <a:lnTo>
                    <a:pt x="2" y="289"/>
                  </a:lnTo>
                  <a:lnTo>
                    <a:pt x="4" y="29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5" name="Freeform 28"/>
            <p:cNvSpPr>
              <a:spLocks/>
            </p:cNvSpPr>
            <p:nvPr/>
          </p:nvSpPr>
          <p:spPr bwMode="auto">
            <a:xfrm>
              <a:off x="3985" y="1660"/>
              <a:ext cx="347" cy="521"/>
            </a:xfrm>
            <a:custGeom>
              <a:avLst/>
              <a:gdLst>
                <a:gd name="T0" fmla="*/ 335 w 347"/>
                <a:gd name="T1" fmla="*/ 26 h 521"/>
                <a:gd name="T2" fmla="*/ 322 w 347"/>
                <a:gd name="T3" fmla="*/ 46 h 521"/>
                <a:gd name="T4" fmla="*/ 306 w 347"/>
                <a:gd name="T5" fmla="*/ 63 h 521"/>
                <a:gd name="T6" fmla="*/ 287 w 347"/>
                <a:gd name="T7" fmla="*/ 76 h 521"/>
                <a:gd name="T8" fmla="*/ 268 w 347"/>
                <a:gd name="T9" fmla="*/ 86 h 521"/>
                <a:gd name="T10" fmla="*/ 247 w 347"/>
                <a:gd name="T11" fmla="*/ 95 h 521"/>
                <a:gd name="T12" fmla="*/ 225 w 347"/>
                <a:gd name="T13" fmla="*/ 102 h 521"/>
                <a:gd name="T14" fmla="*/ 202 w 347"/>
                <a:gd name="T15" fmla="*/ 108 h 521"/>
                <a:gd name="T16" fmla="*/ 180 w 347"/>
                <a:gd name="T17" fmla="*/ 113 h 521"/>
                <a:gd name="T18" fmla="*/ 158 w 347"/>
                <a:gd name="T19" fmla="*/ 120 h 521"/>
                <a:gd name="T20" fmla="*/ 137 w 347"/>
                <a:gd name="T21" fmla="*/ 127 h 521"/>
                <a:gd name="T22" fmla="*/ 118 w 347"/>
                <a:gd name="T23" fmla="*/ 136 h 521"/>
                <a:gd name="T24" fmla="*/ 100 w 347"/>
                <a:gd name="T25" fmla="*/ 147 h 521"/>
                <a:gd name="T26" fmla="*/ 84 w 347"/>
                <a:gd name="T27" fmla="*/ 161 h 521"/>
                <a:gd name="T28" fmla="*/ 71 w 347"/>
                <a:gd name="T29" fmla="*/ 179 h 521"/>
                <a:gd name="T30" fmla="*/ 62 w 347"/>
                <a:gd name="T31" fmla="*/ 201 h 521"/>
                <a:gd name="T32" fmla="*/ 57 w 347"/>
                <a:gd name="T33" fmla="*/ 214 h 521"/>
                <a:gd name="T34" fmla="*/ 53 w 347"/>
                <a:gd name="T35" fmla="*/ 226 h 521"/>
                <a:gd name="T36" fmla="*/ 48 w 347"/>
                <a:gd name="T37" fmla="*/ 240 h 521"/>
                <a:gd name="T38" fmla="*/ 43 w 347"/>
                <a:gd name="T39" fmla="*/ 257 h 521"/>
                <a:gd name="T40" fmla="*/ 37 w 347"/>
                <a:gd name="T41" fmla="*/ 275 h 521"/>
                <a:gd name="T42" fmla="*/ 31 w 347"/>
                <a:gd name="T43" fmla="*/ 294 h 521"/>
                <a:gd name="T44" fmla="*/ 25 w 347"/>
                <a:gd name="T45" fmla="*/ 313 h 521"/>
                <a:gd name="T46" fmla="*/ 19 w 347"/>
                <a:gd name="T47" fmla="*/ 333 h 521"/>
                <a:gd name="T48" fmla="*/ 13 w 347"/>
                <a:gd name="T49" fmla="*/ 352 h 521"/>
                <a:gd name="T50" fmla="*/ 9 w 347"/>
                <a:gd name="T51" fmla="*/ 370 h 521"/>
                <a:gd name="T52" fmla="*/ 5 w 347"/>
                <a:gd name="T53" fmla="*/ 388 h 521"/>
                <a:gd name="T54" fmla="*/ 2 w 347"/>
                <a:gd name="T55" fmla="*/ 403 h 521"/>
                <a:gd name="T56" fmla="*/ 0 w 347"/>
                <a:gd name="T57" fmla="*/ 416 h 521"/>
                <a:gd name="T58" fmla="*/ 0 w 347"/>
                <a:gd name="T59" fmla="*/ 427 h 521"/>
                <a:gd name="T60" fmla="*/ 1 w 347"/>
                <a:gd name="T61" fmla="*/ 434 h 521"/>
                <a:gd name="T62" fmla="*/ 6 w 347"/>
                <a:gd name="T63" fmla="*/ 440 h 521"/>
                <a:gd name="T64" fmla="*/ 11 w 347"/>
                <a:gd name="T65" fmla="*/ 444 h 521"/>
                <a:gd name="T66" fmla="*/ 17 w 347"/>
                <a:gd name="T67" fmla="*/ 449 h 521"/>
                <a:gd name="T68" fmla="*/ 25 w 347"/>
                <a:gd name="T69" fmla="*/ 454 h 521"/>
                <a:gd name="T70" fmla="*/ 34 w 347"/>
                <a:gd name="T71" fmla="*/ 459 h 521"/>
                <a:gd name="T72" fmla="*/ 43 w 347"/>
                <a:gd name="T73" fmla="*/ 465 h 521"/>
                <a:gd name="T74" fmla="*/ 53 w 347"/>
                <a:gd name="T75" fmla="*/ 470 h 521"/>
                <a:gd name="T76" fmla="*/ 63 w 347"/>
                <a:gd name="T77" fmla="*/ 476 h 521"/>
                <a:gd name="T78" fmla="*/ 74 w 347"/>
                <a:gd name="T79" fmla="*/ 482 h 521"/>
                <a:gd name="T80" fmla="*/ 84 w 347"/>
                <a:gd name="T81" fmla="*/ 488 h 521"/>
                <a:gd name="T82" fmla="*/ 95 w 347"/>
                <a:gd name="T83" fmla="*/ 494 h 521"/>
                <a:gd name="T84" fmla="*/ 104 w 347"/>
                <a:gd name="T85" fmla="*/ 500 h 521"/>
                <a:gd name="T86" fmla="*/ 113 w 347"/>
                <a:gd name="T87" fmla="*/ 506 h 521"/>
                <a:gd name="T88" fmla="*/ 121 w 347"/>
                <a:gd name="T89" fmla="*/ 510 h 521"/>
                <a:gd name="T90" fmla="*/ 127 w 347"/>
                <a:gd name="T91" fmla="*/ 515 h 521"/>
                <a:gd name="T92" fmla="*/ 133 w 347"/>
                <a:gd name="T93" fmla="*/ 520 h 5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7"/>
                <a:gd name="T142" fmla="*/ 0 h 521"/>
                <a:gd name="T143" fmla="*/ 347 w 347"/>
                <a:gd name="T144" fmla="*/ 521 h 5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7" h="521">
                  <a:moveTo>
                    <a:pt x="346" y="0"/>
                  </a:moveTo>
                  <a:lnTo>
                    <a:pt x="335" y="26"/>
                  </a:lnTo>
                  <a:lnTo>
                    <a:pt x="329" y="36"/>
                  </a:lnTo>
                  <a:lnTo>
                    <a:pt x="322" y="46"/>
                  </a:lnTo>
                  <a:lnTo>
                    <a:pt x="314" y="55"/>
                  </a:lnTo>
                  <a:lnTo>
                    <a:pt x="306" y="63"/>
                  </a:lnTo>
                  <a:lnTo>
                    <a:pt x="297" y="70"/>
                  </a:lnTo>
                  <a:lnTo>
                    <a:pt x="287" y="76"/>
                  </a:lnTo>
                  <a:lnTo>
                    <a:pt x="278" y="82"/>
                  </a:lnTo>
                  <a:lnTo>
                    <a:pt x="268" y="86"/>
                  </a:lnTo>
                  <a:lnTo>
                    <a:pt x="257" y="91"/>
                  </a:lnTo>
                  <a:lnTo>
                    <a:pt x="247" y="95"/>
                  </a:lnTo>
                  <a:lnTo>
                    <a:pt x="236" y="98"/>
                  </a:lnTo>
                  <a:lnTo>
                    <a:pt x="225" y="102"/>
                  </a:lnTo>
                  <a:lnTo>
                    <a:pt x="213" y="104"/>
                  </a:lnTo>
                  <a:lnTo>
                    <a:pt x="202" y="108"/>
                  </a:lnTo>
                  <a:lnTo>
                    <a:pt x="191" y="110"/>
                  </a:lnTo>
                  <a:lnTo>
                    <a:pt x="180" y="113"/>
                  </a:lnTo>
                  <a:lnTo>
                    <a:pt x="169" y="116"/>
                  </a:lnTo>
                  <a:lnTo>
                    <a:pt x="158" y="120"/>
                  </a:lnTo>
                  <a:lnTo>
                    <a:pt x="147" y="123"/>
                  </a:lnTo>
                  <a:lnTo>
                    <a:pt x="137" y="127"/>
                  </a:lnTo>
                  <a:lnTo>
                    <a:pt x="127" y="131"/>
                  </a:lnTo>
                  <a:lnTo>
                    <a:pt x="118" y="136"/>
                  </a:lnTo>
                  <a:lnTo>
                    <a:pt x="109" y="141"/>
                  </a:lnTo>
                  <a:lnTo>
                    <a:pt x="100" y="147"/>
                  </a:lnTo>
                  <a:lnTo>
                    <a:pt x="92" y="154"/>
                  </a:lnTo>
                  <a:lnTo>
                    <a:pt x="84" y="161"/>
                  </a:lnTo>
                  <a:lnTo>
                    <a:pt x="77" y="170"/>
                  </a:lnTo>
                  <a:lnTo>
                    <a:pt x="71" y="179"/>
                  </a:lnTo>
                  <a:lnTo>
                    <a:pt x="66" y="189"/>
                  </a:lnTo>
                  <a:lnTo>
                    <a:pt x="62" y="201"/>
                  </a:lnTo>
                  <a:lnTo>
                    <a:pt x="59" y="209"/>
                  </a:lnTo>
                  <a:lnTo>
                    <a:pt x="57" y="214"/>
                  </a:lnTo>
                  <a:lnTo>
                    <a:pt x="55" y="219"/>
                  </a:lnTo>
                  <a:lnTo>
                    <a:pt x="53" y="226"/>
                  </a:lnTo>
                  <a:lnTo>
                    <a:pt x="51" y="233"/>
                  </a:lnTo>
                  <a:lnTo>
                    <a:pt x="48" y="240"/>
                  </a:lnTo>
                  <a:lnTo>
                    <a:pt x="45" y="248"/>
                  </a:lnTo>
                  <a:lnTo>
                    <a:pt x="43" y="257"/>
                  </a:lnTo>
                  <a:lnTo>
                    <a:pt x="40" y="266"/>
                  </a:lnTo>
                  <a:lnTo>
                    <a:pt x="37" y="275"/>
                  </a:lnTo>
                  <a:lnTo>
                    <a:pt x="34" y="284"/>
                  </a:lnTo>
                  <a:lnTo>
                    <a:pt x="31" y="294"/>
                  </a:lnTo>
                  <a:lnTo>
                    <a:pt x="27" y="303"/>
                  </a:lnTo>
                  <a:lnTo>
                    <a:pt x="25" y="313"/>
                  </a:lnTo>
                  <a:lnTo>
                    <a:pt x="22" y="323"/>
                  </a:lnTo>
                  <a:lnTo>
                    <a:pt x="19" y="333"/>
                  </a:lnTo>
                  <a:lnTo>
                    <a:pt x="16" y="342"/>
                  </a:lnTo>
                  <a:lnTo>
                    <a:pt x="13" y="352"/>
                  </a:lnTo>
                  <a:lnTo>
                    <a:pt x="11" y="362"/>
                  </a:lnTo>
                  <a:lnTo>
                    <a:pt x="9" y="370"/>
                  </a:lnTo>
                  <a:lnTo>
                    <a:pt x="7" y="379"/>
                  </a:lnTo>
                  <a:lnTo>
                    <a:pt x="5" y="388"/>
                  </a:lnTo>
                  <a:lnTo>
                    <a:pt x="3" y="396"/>
                  </a:lnTo>
                  <a:lnTo>
                    <a:pt x="2" y="403"/>
                  </a:lnTo>
                  <a:lnTo>
                    <a:pt x="1" y="410"/>
                  </a:lnTo>
                  <a:lnTo>
                    <a:pt x="0" y="416"/>
                  </a:lnTo>
                  <a:lnTo>
                    <a:pt x="0" y="422"/>
                  </a:lnTo>
                  <a:lnTo>
                    <a:pt x="0" y="427"/>
                  </a:lnTo>
                  <a:lnTo>
                    <a:pt x="0" y="431"/>
                  </a:lnTo>
                  <a:lnTo>
                    <a:pt x="1" y="434"/>
                  </a:lnTo>
                  <a:lnTo>
                    <a:pt x="3" y="437"/>
                  </a:lnTo>
                  <a:lnTo>
                    <a:pt x="6" y="440"/>
                  </a:lnTo>
                  <a:lnTo>
                    <a:pt x="8" y="442"/>
                  </a:lnTo>
                  <a:lnTo>
                    <a:pt x="11" y="444"/>
                  </a:lnTo>
                  <a:lnTo>
                    <a:pt x="14" y="446"/>
                  </a:lnTo>
                  <a:lnTo>
                    <a:pt x="17" y="449"/>
                  </a:lnTo>
                  <a:lnTo>
                    <a:pt x="21" y="451"/>
                  </a:lnTo>
                  <a:lnTo>
                    <a:pt x="25" y="454"/>
                  </a:lnTo>
                  <a:lnTo>
                    <a:pt x="29" y="456"/>
                  </a:lnTo>
                  <a:lnTo>
                    <a:pt x="34" y="459"/>
                  </a:lnTo>
                  <a:lnTo>
                    <a:pt x="38" y="462"/>
                  </a:lnTo>
                  <a:lnTo>
                    <a:pt x="43" y="465"/>
                  </a:lnTo>
                  <a:lnTo>
                    <a:pt x="48" y="468"/>
                  </a:lnTo>
                  <a:lnTo>
                    <a:pt x="53" y="470"/>
                  </a:lnTo>
                  <a:lnTo>
                    <a:pt x="58" y="474"/>
                  </a:lnTo>
                  <a:lnTo>
                    <a:pt x="63" y="476"/>
                  </a:lnTo>
                  <a:lnTo>
                    <a:pt x="69" y="480"/>
                  </a:lnTo>
                  <a:lnTo>
                    <a:pt x="74" y="482"/>
                  </a:lnTo>
                  <a:lnTo>
                    <a:pt x="79" y="486"/>
                  </a:lnTo>
                  <a:lnTo>
                    <a:pt x="84" y="488"/>
                  </a:lnTo>
                  <a:lnTo>
                    <a:pt x="89" y="491"/>
                  </a:lnTo>
                  <a:lnTo>
                    <a:pt x="95" y="494"/>
                  </a:lnTo>
                  <a:lnTo>
                    <a:pt x="99" y="497"/>
                  </a:lnTo>
                  <a:lnTo>
                    <a:pt x="104" y="500"/>
                  </a:lnTo>
                  <a:lnTo>
                    <a:pt x="109" y="503"/>
                  </a:lnTo>
                  <a:lnTo>
                    <a:pt x="113" y="506"/>
                  </a:lnTo>
                  <a:lnTo>
                    <a:pt x="117" y="508"/>
                  </a:lnTo>
                  <a:lnTo>
                    <a:pt x="121" y="510"/>
                  </a:lnTo>
                  <a:lnTo>
                    <a:pt x="124" y="513"/>
                  </a:lnTo>
                  <a:lnTo>
                    <a:pt x="127" y="515"/>
                  </a:lnTo>
                  <a:lnTo>
                    <a:pt x="130" y="517"/>
                  </a:lnTo>
                  <a:lnTo>
                    <a:pt x="133" y="52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6" name="Freeform 29"/>
            <p:cNvSpPr>
              <a:spLocks/>
            </p:cNvSpPr>
            <p:nvPr/>
          </p:nvSpPr>
          <p:spPr bwMode="auto">
            <a:xfrm>
              <a:off x="3088" y="1979"/>
              <a:ext cx="131" cy="96"/>
            </a:xfrm>
            <a:custGeom>
              <a:avLst/>
              <a:gdLst>
                <a:gd name="T0" fmla="*/ 0 w 131"/>
                <a:gd name="T1" fmla="*/ 95 h 96"/>
                <a:gd name="T2" fmla="*/ 11 w 131"/>
                <a:gd name="T3" fmla="*/ 91 h 96"/>
                <a:gd name="T4" fmla="*/ 16 w 131"/>
                <a:gd name="T5" fmla="*/ 89 h 96"/>
                <a:gd name="T6" fmla="*/ 21 w 131"/>
                <a:gd name="T7" fmla="*/ 86 h 96"/>
                <a:gd name="T8" fmla="*/ 26 w 131"/>
                <a:gd name="T9" fmla="*/ 83 h 96"/>
                <a:gd name="T10" fmla="*/ 30 w 131"/>
                <a:gd name="T11" fmla="*/ 81 h 96"/>
                <a:gd name="T12" fmla="*/ 34 w 131"/>
                <a:gd name="T13" fmla="*/ 78 h 96"/>
                <a:gd name="T14" fmla="*/ 38 w 131"/>
                <a:gd name="T15" fmla="*/ 75 h 96"/>
                <a:gd name="T16" fmla="*/ 42 w 131"/>
                <a:gd name="T17" fmla="*/ 71 h 96"/>
                <a:gd name="T18" fmla="*/ 45 w 131"/>
                <a:gd name="T19" fmla="*/ 68 h 96"/>
                <a:gd name="T20" fmla="*/ 49 w 131"/>
                <a:gd name="T21" fmla="*/ 65 h 96"/>
                <a:gd name="T22" fmla="*/ 52 w 131"/>
                <a:gd name="T23" fmla="*/ 61 h 96"/>
                <a:gd name="T24" fmla="*/ 56 w 131"/>
                <a:gd name="T25" fmla="*/ 58 h 96"/>
                <a:gd name="T26" fmla="*/ 59 w 131"/>
                <a:gd name="T27" fmla="*/ 54 h 96"/>
                <a:gd name="T28" fmla="*/ 62 w 131"/>
                <a:gd name="T29" fmla="*/ 51 h 96"/>
                <a:gd name="T30" fmla="*/ 65 w 131"/>
                <a:gd name="T31" fmla="*/ 47 h 96"/>
                <a:gd name="T32" fmla="*/ 68 w 131"/>
                <a:gd name="T33" fmla="*/ 43 h 96"/>
                <a:gd name="T34" fmla="*/ 71 w 131"/>
                <a:gd name="T35" fmla="*/ 40 h 96"/>
                <a:gd name="T36" fmla="*/ 74 w 131"/>
                <a:gd name="T37" fmla="*/ 36 h 96"/>
                <a:gd name="T38" fmla="*/ 78 w 131"/>
                <a:gd name="T39" fmla="*/ 33 h 96"/>
                <a:gd name="T40" fmla="*/ 81 w 131"/>
                <a:gd name="T41" fmla="*/ 29 h 96"/>
                <a:gd name="T42" fmla="*/ 84 w 131"/>
                <a:gd name="T43" fmla="*/ 26 h 96"/>
                <a:gd name="T44" fmla="*/ 88 w 131"/>
                <a:gd name="T45" fmla="*/ 23 h 96"/>
                <a:gd name="T46" fmla="*/ 92 w 131"/>
                <a:gd name="T47" fmla="*/ 19 h 96"/>
                <a:gd name="T48" fmla="*/ 96 w 131"/>
                <a:gd name="T49" fmla="*/ 16 h 96"/>
                <a:gd name="T50" fmla="*/ 100 w 131"/>
                <a:gd name="T51" fmla="*/ 13 h 96"/>
                <a:gd name="T52" fmla="*/ 104 w 131"/>
                <a:gd name="T53" fmla="*/ 11 h 96"/>
                <a:gd name="T54" fmla="*/ 109 w 131"/>
                <a:gd name="T55" fmla="*/ 8 h 96"/>
                <a:gd name="T56" fmla="*/ 114 w 131"/>
                <a:gd name="T57" fmla="*/ 6 h 96"/>
                <a:gd name="T58" fmla="*/ 119 w 131"/>
                <a:gd name="T59" fmla="*/ 4 h 96"/>
                <a:gd name="T60" fmla="*/ 124 w 131"/>
                <a:gd name="T61" fmla="*/ 2 h 96"/>
                <a:gd name="T62" fmla="*/ 130 w 131"/>
                <a:gd name="T63" fmla="*/ 0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
                <a:gd name="T97" fmla="*/ 0 h 96"/>
                <a:gd name="T98" fmla="*/ 131 w 131"/>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 h="96">
                  <a:moveTo>
                    <a:pt x="0" y="95"/>
                  </a:moveTo>
                  <a:lnTo>
                    <a:pt x="11" y="91"/>
                  </a:lnTo>
                  <a:lnTo>
                    <a:pt x="16" y="89"/>
                  </a:lnTo>
                  <a:lnTo>
                    <a:pt x="21" y="86"/>
                  </a:lnTo>
                  <a:lnTo>
                    <a:pt x="26" y="83"/>
                  </a:lnTo>
                  <a:lnTo>
                    <a:pt x="30" y="81"/>
                  </a:lnTo>
                  <a:lnTo>
                    <a:pt x="34" y="78"/>
                  </a:lnTo>
                  <a:lnTo>
                    <a:pt x="38" y="75"/>
                  </a:lnTo>
                  <a:lnTo>
                    <a:pt x="42" y="71"/>
                  </a:lnTo>
                  <a:lnTo>
                    <a:pt x="45" y="68"/>
                  </a:lnTo>
                  <a:lnTo>
                    <a:pt x="49" y="65"/>
                  </a:lnTo>
                  <a:lnTo>
                    <a:pt x="52" y="61"/>
                  </a:lnTo>
                  <a:lnTo>
                    <a:pt x="56" y="58"/>
                  </a:lnTo>
                  <a:lnTo>
                    <a:pt x="59" y="54"/>
                  </a:lnTo>
                  <a:lnTo>
                    <a:pt x="62" y="51"/>
                  </a:lnTo>
                  <a:lnTo>
                    <a:pt x="65" y="47"/>
                  </a:lnTo>
                  <a:lnTo>
                    <a:pt x="68" y="43"/>
                  </a:lnTo>
                  <a:lnTo>
                    <a:pt x="71" y="40"/>
                  </a:lnTo>
                  <a:lnTo>
                    <a:pt x="74" y="36"/>
                  </a:lnTo>
                  <a:lnTo>
                    <a:pt x="78" y="33"/>
                  </a:lnTo>
                  <a:lnTo>
                    <a:pt x="81" y="29"/>
                  </a:lnTo>
                  <a:lnTo>
                    <a:pt x="84" y="26"/>
                  </a:lnTo>
                  <a:lnTo>
                    <a:pt x="88" y="23"/>
                  </a:lnTo>
                  <a:lnTo>
                    <a:pt x="92" y="19"/>
                  </a:lnTo>
                  <a:lnTo>
                    <a:pt x="96" y="16"/>
                  </a:lnTo>
                  <a:lnTo>
                    <a:pt x="100" y="13"/>
                  </a:lnTo>
                  <a:lnTo>
                    <a:pt x="104" y="11"/>
                  </a:lnTo>
                  <a:lnTo>
                    <a:pt x="109" y="8"/>
                  </a:lnTo>
                  <a:lnTo>
                    <a:pt x="114" y="6"/>
                  </a:lnTo>
                  <a:lnTo>
                    <a:pt x="119" y="4"/>
                  </a:lnTo>
                  <a:lnTo>
                    <a:pt x="124" y="2"/>
                  </a:lnTo>
                  <a:lnTo>
                    <a:pt x="130"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7" name="Freeform 30"/>
            <p:cNvSpPr>
              <a:spLocks/>
            </p:cNvSpPr>
            <p:nvPr/>
          </p:nvSpPr>
          <p:spPr bwMode="auto">
            <a:xfrm>
              <a:off x="2378" y="2050"/>
              <a:ext cx="1043" cy="496"/>
            </a:xfrm>
            <a:custGeom>
              <a:avLst/>
              <a:gdLst>
                <a:gd name="T0" fmla="*/ 1027 w 1043"/>
                <a:gd name="T1" fmla="*/ 30 h 496"/>
                <a:gd name="T2" fmla="*/ 1038 w 1043"/>
                <a:gd name="T3" fmla="*/ 57 h 496"/>
                <a:gd name="T4" fmla="*/ 1042 w 1043"/>
                <a:gd name="T5" fmla="*/ 79 h 496"/>
                <a:gd name="T6" fmla="*/ 1038 w 1043"/>
                <a:gd name="T7" fmla="*/ 98 h 496"/>
                <a:gd name="T8" fmla="*/ 1028 w 1043"/>
                <a:gd name="T9" fmla="*/ 114 h 496"/>
                <a:gd name="T10" fmla="*/ 1013 w 1043"/>
                <a:gd name="T11" fmla="*/ 126 h 496"/>
                <a:gd name="T12" fmla="*/ 993 w 1043"/>
                <a:gd name="T13" fmla="*/ 137 h 496"/>
                <a:gd name="T14" fmla="*/ 970 w 1043"/>
                <a:gd name="T15" fmla="*/ 146 h 496"/>
                <a:gd name="T16" fmla="*/ 944 w 1043"/>
                <a:gd name="T17" fmla="*/ 154 h 496"/>
                <a:gd name="T18" fmla="*/ 918 w 1043"/>
                <a:gd name="T19" fmla="*/ 161 h 496"/>
                <a:gd name="T20" fmla="*/ 890 w 1043"/>
                <a:gd name="T21" fmla="*/ 168 h 496"/>
                <a:gd name="T22" fmla="*/ 864 w 1043"/>
                <a:gd name="T23" fmla="*/ 174 h 496"/>
                <a:gd name="T24" fmla="*/ 838 w 1043"/>
                <a:gd name="T25" fmla="*/ 182 h 496"/>
                <a:gd name="T26" fmla="*/ 815 w 1043"/>
                <a:gd name="T27" fmla="*/ 190 h 496"/>
                <a:gd name="T28" fmla="*/ 796 w 1043"/>
                <a:gd name="T29" fmla="*/ 200 h 496"/>
                <a:gd name="T30" fmla="*/ 781 w 1043"/>
                <a:gd name="T31" fmla="*/ 212 h 496"/>
                <a:gd name="T32" fmla="*/ 767 w 1043"/>
                <a:gd name="T33" fmla="*/ 226 h 496"/>
                <a:gd name="T34" fmla="*/ 758 w 1043"/>
                <a:gd name="T35" fmla="*/ 236 h 496"/>
                <a:gd name="T36" fmla="*/ 750 w 1043"/>
                <a:gd name="T37" fmla="*/ 245 h 496"/>
                <a:gd name="T38" fmla="*/ 741 w 1043"/>
                <a:gd name="T39" fmla="*/ 253 h 496"/>
                <a:gd name="T40" fmla="*/ 732 w 1043"/>
                <a:gd name="T41" fmla="*/ 262 h 496"/>
                <a:gd name="T42" fmla="*/ 724 w 1043"/>
                <a:gd name="T43" fmla="*/ 269 h 496"/>
                <a:gd name="T44" fmla="*/ 715 w 1043"/>
                <a:gd name="T45" fmla="*/ 276 h 496"/>
                <a:gd name="T46" fmla="*/ 706 w 1043"/>
                <a:gd name="T47" fmla="*/ 283 h 496"/>
                <a:gd name="T48" fmla="*/ 696 w 1043"/>
                <a:gd name="T49" fmla="*/ 290 h 496"/>
                <a:gd name="T50" fmla="*/ 686 w 1043"/>
                <a:gd name="T51" fmla="*/ 295 h 496"/>
                <a:gd name="T52" fmla="*/ 675 w 1043"/>
                <a:gd name="T53" fmla="*/ 300 h 496"/>
                <a:gd name="T54" fmla="*/ 664 w 1043"/>
                <a:gd name="T55" fmla="*/ 306 h 496"/>
                <a:gd name="T56" fmla="*/ 651 w 1043"/>
                <a:gd name="T57" fmla="*/ 310 h 496"/>
                <a:gd name="T58" fmla="*/ 638 w 1043"/>
                <a:gd name="T59" fmla="*/ 314 h 496"/>
                <a:gd name="T60" fmla="*/ 623 w 1043"/>
                <a:gd name="T61" fmla="*/ 317 h 496"/>
                <a:gd name="T62" fmla="*/ 602 w 1043"/>
                <a:gd name="T63" fmla="*/ 320 h 496"/>
                <a:gd name="T64" fmla="*/ 588 w 1043"/>
                <a:gd name="T65" fmla="*/ 322 h 496"/>
                <a:gd name="T66" fmla="*/ 576 w 1043"/>
                <a:gd name="T67" fmla="*/ 324 h 496"/>
                <a:gd name="T68" fmla="*/ 563 w 1043"/>
                <a:gd name="T69" fmla="*/ 326 h 496"/>
                <a:gd name="T70" fmla="*/ 551 w 1043"/>
                <a:gd name="T71" fmla="*/ 327 h 496"/>
                <a:gd name="T72" fmla="*/ 539 w 1043"/>
                <a:gd name="T73" fmla="*/ 329 h 496"/>
                <a:gd name="T74" fmla="*/ 528 w 1043"/>
                <a:gd name="T75" fmla="*/ 331 h 496"/>
                <a:gd name="T76" fmla="*/ 516 w 1043"/>
                <a:gd name="T77" fmla="*/ 333 h 496"/>
                <a:gd name="T78" fmla="*/ 505 w 1043"/>
                <a:gd name="T79" fmla="*/ 336 h 496"/>
                <a:gd name="T80" fmla="*/ 494 w 1043"/>
                <a:gd name="T81" fmla="*/ 340 h 496"/>
                <a:gd name="T82" fmla="*/ 483 w 1043"/>
                <a:gd name="T83" fmla="*/ 344 h 496"/>
                <a:gd name="T84" fmla="*/ 472 w 1043"/>
                <a:gd name="T85" fmla="*/ 348 h 496"/>
                <a:gd name="T86" fmla="*/ 460 w 1043"/>
                <a:gd name="T87" fmla="*/ 354 h 496"/>
                <a:gd name="T88" fmla="*/ 449 w 1043"/>
                <a:gd name="T89" fmla="*/ 360 h 496"/>
                <a:gd name="T90" fmla="*/ 438 w 1043"/>
                <a:gd name="T91" fmla="*/ 368 h 496"/>
                <a:gd name="T92" fmla="*/ 426 w 1043"/>
                <a:gd name="T93" fmla="*/ 377 h 496"/>
                <a:gd name="T94" fmla="*/ 389 w 1043"/>
                <a:gd name="T95" fmla="*/ 402 h 496"/>
                <a:gd name="T96" fmla="*/ 364 w 1043"/>
                <a:gd name="T97" fmla="*/ 414 h 496"/>
                <a:gd name="T98" fmla="*/ 338 w 1043"/>
                <a:gd name="T99" fmla="*/ 424 h 496"/>
                <a:gd name="T100" fmla="*/ 312 w 1043"/>
                <a:gd name="T101" fmla="*/ 432 h 496"/>
                <a:gd name="T102" fmla="*/ 285 w 1043"/>
                <a:gd name="T103" fmla="*/ 437 h 496"/>
                <a:gd name="T104" fmla="*/ 258 w 1043"/>
                <a:gd name="T105" fmla="*/ 441 h 496"/>
                <a:gd name="T106" fmla="*/ 231 w 1043"/>
                <a:gd name="T107" fmla="*/ 444 h 496"/>
                <a:gd name="T108" fmla="*/ 204 w 1043"/>
                <a:gd name="T109" fmla="*/ 447 h 496"/>
                <a:gd name="T110" fmla="*/ 176 w 1043"/>
                <a:gd name="T111" fmla="*/ 450 h 496"/>
                <a:gd name="T112" fmla="*/ 149 w 1043"/>
                <a:gd name="T113" fmla="*/ 452 h 496"/>
                <a:gd name="T114" fmla="*/ 122 w 1043"/>
                <a:gd name="T115" fmla="*/ 456 h 496"/>
                <a:gd name="T116" fmla="*/ 94 w 1043"/>
                <a:gd name="T117" fmla="*/ 461 h 496"/>
                <a:gd name="T118" fmla="*/ 67 w 1043"/>
                <a:gd name="T119" fmla="*/ 468 h 496"/>
                <a:gd name="T120" fmla="*/ 40 w 1043"/>
                <a:gd name="T121" fmla="*/ 477 h 496"/>
                <a:gd name="T122" fmla="*/ 13 w 1043"/>
                <a:gd name="T123" fmla="*/ 488 h 4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3"/>
                <a:gd name="T187" fmla="*/ 0 h 496"/>
                <a:gd name="T188" fmla="*/ 1043 w 1043"/>
                <a:gd name="T189" fmla="*/ 496 h 4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3" h="496">
                  <a:moveTo>
                    <a:pt x="1006" y="0"/>
                  </a:moveTo>
                  <a:lnTo>
                    <a:pt x="1027" y="30"/>
                  </a:lnTo>
                  <a:lnTo>
                    <a:pt x="1034" y="44"/>
                  </a:lnTo>
                  <a:lnTo>
                    <a:pt x="1038" y="57"/>
                  </a:lnTo>
                  <a:lnTo>
                    <a:pt x="1041" y="68"/>
                  </a:lnTo>
                  <a:lnTo>
                    <a:pt x="1042" y="79"/>
                  </a:lnTo>
                  <a:lnTo>
                    <a:pt x="1041" y="89"/>
                  </a:lnTo>
                  <a:lnTo>
                    <a:pt x="1038" y="98"/>
                  </a:lnTo>
                  <a:lnTo>
                    <a:pt x="1034" y="106"/>
                  </a:lnTo>
                  <a:lnTo>
                    <a:pt x="1028" y="114"/>
                  </a:lnTo>
                  <a:lnTo>
                    <a:pt x="1021" y="120"/>
                  </a:lnTo>
                  <a:lnTo>
                    <a:pt x="1013" y="126"/>
                  </a:lnTo>
                  <a:lnTo>
                    <a:pt x="1004" y="132"/>
                  </a:lnTo>
                  <a:lnTo>
                    <a:pt x="993" y="137"/>
                  </a:lnTo>
                  <a:lnTo>
                    <a:pt x="982" y="142"/>
                  </a:lnTo>
                  <a:lnTo>
                    <a:pt x="970" y="146"/>
                  </a:lnTo>
                  <a:lnTo>
                    <a:pt x="958" y="150"/>
                  </a:lnTo>
                  <a:lnTo>
                    <a:pt x="944" y="154"/>
                  </a:lnTo>
                  <a:lnTo>
                    <a:pt x="931" y="158"/>
                  </a:lnTo>
                  <a:lnTo>
                    <a:pt x="918" y="161"/>
                  </a:lnTo>
                  <a:lnTo>
                    <a:pt x="904" y="164"/>
                  </a:lnTo>
                  <a:lnTo>
                    <a:pt x="890" y="168"/>
                  </a:lnTo>
                  <a:lnTo>
                    <a:pt x="877" y="171"/>
                  </a:lnTo>
                  <a:lnTo>
                    <a:pt x="864" y="174"/>
                  </a:lnTo>
                  <a:lnTo>
                    <a:pt x="850" y="178"/>
                  </a:lnTo>
                  <a:lnTo>
                    <a:pt x="838" y="182"/>
                  </a:lnTo>
                  <a:lnTo>
                    <a:pt x="826" y="186"/>
                  </a:lnTo>
                  <a:lnTo>
                    <a:pt x="815" y="190"/>
                  </a:lnTo>
                  <a:lnTo>
                    <a:pt x="805" y="195"/>
                  </a:lnTo>
                  <a:lnTo>
                    <a:pt x="796" y="200"/>
                  </a:lnTo>
                  <a:lnTo>
                    <a:pt x="788" y="206"/>
                  </a:lnTo>
                  <a:lnTo>
                    <a:pt x="781" y="212"/>
                  </a:lnTo>
                  <a:lnTo>
                    <a:pt x="772" y="222"/>
                  </a:lnTo>
                  <a:lnTo>
                    <a:pt x="767" y="226"/>
                  </a:lnTo>
                  <a:lnTo>
                    <a:pt x="763" y="231"/>
                  </a:lnTo>
                  <a:lnTo>
                    <a:pt x="758" y="236"/>
                  </a:lnTo>
                  <a:lnTo>
                    <a:pt x="754" y="240"/>
                  </a:lnTo>
                  <a:lnTo>
                    <a:pt x="750" y="245"/>
                  </a:lnTo>
                  <a:lnTo>
                    <a:pt x="746" y="249"/>
                  </a:lnTo>
                  <a:lnTo>
                    <a:pt x="741" y="253"/>
                  </a:lnTo>
                  <a:lnTo>
                    <a:pt x="737" y="258"/>
                  </a:lnTo>
                  <a:lnTo>
                    <a:pt x="732" y="262"/>
                  </a:lnTo>
                  <a:lnTo>
                    <a:pt x="728" y="265"/>
                  </a:lnTo>
                  <a:lnTo>
                    <a:pt x="724" y="269"/>
                  </a:lnTo>
                  <a:lnTo>
                    <a:pt x="720" y="273"/>
                  </a:lnTo>
                  <a:lnTo>
                    <a:pt x="715" y="276"/>
                  </a:lnTo>
                  <a:lnTo>
                    <a:pt x="710" y="280"/>
                  </a:lnTo>
                  <a:lnTo>
                    <a:pt x="706" y="283"/>
                  </a:lnTo>
                  <a:lnTo>
                    <a:pt x="701" y="286"/>
                  </a:lnTo>
                  <a:lnTo>
                    <a:pt x="696" y="290"/>
                  </a:lnTo>
                  <a:lnTo>
                    <a:pt x="691" y="292"/>
                  </a:lnTo>
                  <a:lnTo>
                    <a:pt x="686" y="295"/>
                  </a:lnTo>
                  <a:lnTo>
                    <a:pt x="681" y="298"/>
                  </a:lnTo>
                  <a:lnTo>
                    <a:pt x="675" y="300"/>
                  </a:lnTo>
                  <a:lnTo>
                    <a:pt x="670" y="303"/>
                  </a:lnTo>
                  <a:lnTo>
                    <a:pt x="664" y="306"/>
                  </a:lnTo>
                  <a:lnTo>
                    <a:pt x="657" y="308"/>
                  </a:lnTo>
                  <a:lnTo>
                    <a:pt x="651" y="310"/>
                  </a:lnTo>
                  <a:lnTo>
                    <a:pt x="644" y="312"/>
                  </a:lnTo>
                  <a:lnTo>
                    <a:pt x="638" y="314"/>
                  </a:lnTo>
                  <a:lnTo>
                    <a:pt x="630" y="315"/>
                  </a:lnTo>
                  <a:lnTo>
                    <a:pt x="623" y="317"/>
                  </a:lnTo>
                  <a:lnTo>
                    <a:pt x="616" y="318"/>
                  </a:lnTo>
                  <a:lnTo>
                    <a:pt x="602" y="320"/>
                  </a:lnTo>
                  <a:lnTo>
                    <a:pt x="595" y="321"/>
                  </a:lnTo>
                  <a:lnTo>
                    <a:pt x="588" y="322"/>
                  </a:lnTo>
                  <a:lnTo>
                    <a:pt x="582" y="323"/>
                  </a:lnTo>
                  <a:lnTo>
                    <a:pt x="576" y="324"/>
                  </a:lnTo>
                  <a:lnTo>
                    <a:pt x="569" y="325"/>
                  </a:lnTo>
                  <a:lnTo>
                    <a:pt x="563" y="326"/>
                  </a:lnTo>
                  <a:lnTo>
                    <a:pt x="557" y="326"/>
                  </a:lnTo>
                  <a:lnTo>
                    <a:pt x="551" y="327"/>
                  </a:lnTo>
                  <a:lnTo>
                    <a:pt x="545" y="328"/>
                  </a:lnTo>
                  <a:lnTo>
                    <a:pt x="539" y="329"/>
                  </a:lnTo>
                  <a:lnTo>
                    <a:pt x="533" y="330"/>
                  </a:lnTo>
                  <a:lnTo>
                    <a:pt x="528" y="331"/>
                  </a:lnTo>
                  <a:lnTo>
                    <a:pt x="522" y="332"/>
                  </a:lnTo>
                  <a:lnTo>
                    <a:pt x="516" y="333"/>
                  </a:lnTo>
                  <a:lnTo>
                    <a:pt x="511" y="335"/>
                  </a:lnTo>
                  <a:lnTo>
                    <a:pt x="505" y="336"/>
                  </a:lnTo>
                  <a:lnTo>
                    <a:pt x="500" y="338"/>
                  </a:lnTo>
                  <a:lnTo>
                    <a:pt x="494" y="340"/>
                  </a:lnTo>
                  <a:lnTo>
                    <a:pt x="488" y="341"/>
                  </a:lnTo>
                  <a:lnTo>
                    <a:pt x="483" y="344"/>
                  </a:lnTo>
                  <a:lnTo>
                    <a:pt x="477" y="346"/>
                  </a:lnTo>
                  <a:lnTo>
                    <a:pt x="472" y="348"/>
                  </a:lnTo>
                  <a:lnTo>
                    <a:pt x="466" y="351"/>
                  </a:lnTo>
                  <a:lnTo>
                    <a:pt x="460" y="354"/>
                  </a:lnTo>
                  <a:lnTo>
                    <a:pt x="455" y="357"/>
                  </a:lnTo>
                  <a:lnTo>
                    <a:pt x="449" y="360"/>
                  </a:lnTo>
                  <a:lnTo>
                    <a:pt x="443" y="364"/>
                  </a:lnTo>
                  <a:lnTo>
                    <a:pt x="438" y="368"/>
                  </a:lnTo>
                  <a:lnTo>
                    <a:pt x="432" y="372"/>
                  </a:lnTo>
                  <a:lnTo>
                    <a:pt x="426" y="377"/>
                  </a:lnTo>
                  <a:lnTo>
                    <a:pt x="401" y="394"/>
                  </a:lnTo>
                  <a:lnTo>
                    <a:pt x="389" y="402"/>
                  </a:lnTo>
                  <a:lnTo>
                    <a:pt x="376" y="409"/>
                  </a:lnTo>
                  <a:lnTo>
                    <a:pt x="364" y="414"/>
                  </a:lnTo>
                  <a:lnTo>
                    <a:pt x="351" y="420"/>
                  </a:lnTo>
                  <a:lnTo>
                    <a:pt x="338" y="424"/>
                  </a:lnTo>
                  <a:lnTo>
                    <a:pt x="325" y="428"/>
                  </a:lnTo>
                  <a:lnTo>
                    <a:pt x="312" y="432"/>
                  </a:lnTo>
                  <a:lnTo>
                    <a:pt x="298" y="435"/>
                  </a:lnTo>
                  <a:lnTo>
                    <a:pt x="285" y="437"/>
                  </a:lnTo>
                  <a:lnTo>
                    <a:pt x="272" y="439"/>
                  </a:lnTo>
                  <a:lnTo>
                    <a:pt x="258" y="441"/>
                  </a:lnTo>
                  <a:lnTo>
                    <a:pt x="245" y="443"/>
                  </a:lnTo>
                  <a:lnTo>
                    <a:pt x="231" y="444"/>
                  </a:lnTo>
                  <a:lnTo>
                    <a:pt x="218" y="446"/>
                  </a:lnTo>
                  <a:lnTo>
                    <a:pt x="204" y="447"/>
                  </a:lnTo>
                  <a:lnTo>
                    <a:pt x="190" y="448"/>
                  </a:lnTo>
                  <a:lnTo>
                    <a:pt x="176" y="450"/>
                  </a:lnTo>
                  <a:lnTo>
                    <a:pt x="163" y="451"/>
                  </a:lnTo>
                  <a:lnTo>
                    <a:pt x="149" y="452"/>
                  </a:lnTo>
                  <a:lnTo>
                    <a:pt x="135" y="454"/>
                  </a:lnTo>
                  <a:lnTo>
                    <a:pt x="122" y="456"/>
                  </a:lnTo>
                  <a:lnTo>
                    <a:pt x="108" y="458"/>
                  </a:lnTo>
                  <a:lnTo>
                    <a:pt x="94" y="461"/>
                  </a:lnTo>
                  <a:lnTo>
                    <a:pt x="80" y="464"/>
                  </a:lnTo>
                  <a:lnTo>
                    <a:pt x="67" y="468"/>
                  </a:lnTo>
                  <a:lnTo>
                    <a:pt x="53" y="472"/>
                  </a:lnTo>
                  <a:lnTo>
                    <a:pt x="40" y="477"/>
                  </a:lnTo>
                  <a:lnTo>
                    <a:pt x="26" y="482"/>
                  </a:lnTo>
                  <a:lnTo>
                    <a:pt x="13" y="488"/>
                  </a:lnTo>
                  <a:lnTo>
                    <a:pt x="0" y="49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8" name="Freeform 31"/>
            <p:cNvSpPr>
              <a:spLocks/>
            </p:cNvSpPr>
            <p:nvPr/>
          </p:nvSpPr>
          <p:spPr bwMode="auto">
            <a:xfrm>
              <a:off x="2307" y="858"/>
              <a:ext cx="273" cy="768"/>
            </a:xfrm>
            <a:custGeom>
              <a:avLst/>
              <a:gdLst>
                <a:gd name="T0" fmla="*/ 6 w 273"/>
                <a:gd name="T1" fmla="*/ 15 h 768"/>
                <a:gd name="T2" fmla="*/ 11 w 273"/>
                <a:gd name="T3" fmla="*/ 32 h 768"/>
                <a:gd name="T4" fmla="*/ 15 w 273"/>
                <a:gd name="T5" fmla="*/ 52 h 768"/>
                <a:gd name="T6" fmla="*/ 20 w 273"/>
                <a:gd name="T7" fmla="*/ 72 h 768"/>
                <a:gd name="T8" fmla="*/ 25 w 273"/>
                <a:gd name="T9" fmla="*/ 94 h 768"/>
                <a:gd name="T10" fmla="*/ 31 w 273"/>
                <a:gd name="T11" fmla="*/ 115 h 768"/>
                <a:gd name="T12" fmla="*/ 37 w 273"/>
                <a:gd name="T13" fmla="*/ 135 h 768"/>
                <a:gd name="T14" fmla="*/ 44 w 273"/>
                <a:gd name="T15" fmla="*/ 153 h 768"/>
                <a:gd name="T16" fmla="*/ 53 w 273"/>
                <a:gd name="T17" fmla="*/ 169 h 768"/>
                <a:gd name="T18" fmla="*/ 63 w 273"/>
                <a:gd name="T19" fmla="*/ 182 h 768"/>
                <a:gd name="T20" fmla="*/ 81 w 273"/>
                <a:gd name="T21" fmla="*/ 196 h 768"/>
                <a:gd name="T22" fmla="*/ 96 w 273"/>
                <a:gd name="T23" fmla="*/ 203 h 768"/>
                <a:gd name="T24" fmla="*/ 109 w 273"/>
                <a:gd name="T25" fmla="*/ 208 h 768"/>
                <a:gd name="T26" fmla="*/ 121 w 273"/>
                <a:gd name="T27" fmla="*/ 212 h 768"/>
                <a:gd name="T28" fmla="*/ 132 w 273"/>
                <a:gd name="T29" fmla="*/ 216 h 768"/>
                <a:gd name="T30" fmla="*/ 141 w 273"/>
                <a:gd name="T31" fmla="*/ 220 h 768"/>
                <a:gd name="T32" fmla="*/ 149 w 273"/>
                <a:gd name="T33" fmla="*/ 226 h 768"/>
                <a:gd name="T34" fmla="*/ 155 w 273"/>
                <a:gd name="T35" fmla="*/ 234 h 768"/>
                <a:gd name="T36" fmla="*/ 160 w 273"/>
                <a:gd name="T37" fmla="*/ 246 h 768"/>
                <a:gd name="T38" fmla="*/ 163 w 273"/>
                <a:gd name="T39" fmla="*/ 262 h 768"/>
                <a:gd name="T40" fmla="*/ 166 w 273"/>
                <a:gd name="T41" fmla="*/ 284 h 768"/>
                <a:gd name="T42" fmla="*/ 167 w 273"/>
                <a:gd name="T43" fmla="*/ 314 h 768"/>
                <a:gd name="T44" fmla="*/ 167 w 273"/>
                <a:gd name="T45" fmla="*/ 334 h 768"/>
                <a:gd name="T46" fmla="*/ 167 w 273"/>
                <a:gd name="T47" fmla="*/ 351 h 768"/>
                <a:gd name="T48" fmla="*/ 167 w 273"/>
                <a:gd name="T49" fmla="*/ 367 h 768"/>
                <a:gd name="T50" fmla="*/ 168 w 273"/>
                <a:gd name="T51" fmla="*/ 381 h 768"/>
                <a:gd name="T52" fmla="*/ 170 w 273"/>
                <a:gd name="T53" fmla="*/ 395 h 768"/>
                <a:gd name="T54" fmla="*/ 175 w 273"/>
                <a:gd name="T55" fmla="*/ 409 h 768"/>
                <a:gd name="T56" fmla="*/ 182 w 273"/>
                <a:gd name="T57" fmla="*/ 423 h 768"/>
                <a:gd name="T58" fmla="*/ 193 w 273"/>
                <a:gd name="T59" fmla="*/ 438 h 768"/>
                <a:gd name="T60" fmla="*/ 207 w 273"/>
                <a:gd name="T61" fmla="*/ 454 h 768"/>
                <a:gd name="T62" fmla="*/ 224 w 273"/>
                <a:gd name="T63" fmla="*/ 470 h 768"/>
                <a:gd name="T64" fmla="*/ 234 w 273"/>
                <a:gd name="T65" fmla="*/ 476 h 768"/>
                <a:gd name="T66" fmla="*/ 243 w 273"/>
                <a:gd name="T67" fmla="*/ 480 h 768"/>
                <a:gd name="T68" fmla="*/ 251 w 273"/>
                <a:gd name="T69" fmla="*/ 482 h 768"/>
                <a:gd name="T70" fmla="*/ 257 w 273"/>
                <a:gd name="T71" fmla="*/ 483 h 768"/>
                <a:gd name="T72" fmla="*/ 262 w 273"/>
                <a:gd name="T73" fmla="*/ 485 h 768"/>
                <a:gd name="T74" fmla="*/ 267 w 273"/>
                <a:gd name="T75" fmla="*/ 488 h 768"/>
                <a:gd name="T76" fmla="*/ 270 w 273"/>
                <a:gd name="T77" fmla="*/ 494 h 768"/>
                <a:gd name="T78" fmla="*/ 271 w 273"/>
                <a:gd name="T79" fmla="*/ 504 h 768"/>
                <a:gd name="T80" fmla="*/ 272 w 273"/>
                <a:gd name="T81" fmla="*/ 518 h 768"/>
                <a:gd name="T82" fmla="*/ 271 w 273"/>
                <a:gd name="T83" fmla="*/ 546 h 768"/>
                <a:gd name="T84" fmla="*/ 267 w 273"/>
                <a:gd name="T85" fmla="*/ 568 h 768"/>
                <a:gd name="T86" fmla="*/ 262 w 273"/>
                <a:gd name="T87" fmla="*/ 589 h 768"/>
                <a:gd name="T88" fmla="*/ 255 w 273"/>
                <a:gd name="T89" fmla="*/ 610 h 768"/>
                <a:gd name="T90" fmla="*/ 249 w 273"/>
                <a:gd name="T91" fmla="*/ 631 h 768"/>
                <a:gd name="T92" fmla="*/ 242 w 273"/>
                <a:gd name="T93" fmla="*/ 652 h 768"/>
                <a:gd name="T94" fmla="*/ 237 w 273"/>
                <a:gd name="T95" fmla="*/ 673 h 768"/>
                <a:gd name="T96" fmla="*/ 233 w 273"/>
                <a:gd name="T97" fmla="*/ 695 h 768"/>
                <a:gd name="T98" fmla="*/ 231 w 273"/>
                <a:gd name="T99" fmla="*/ 718 h 768"/>
                <a:gd name="T100" fmla="*/ 232 w 273"/>
                <a:gd name="T101" fmla="*/ 742 h 768"/>
                <a:gd name="T102" fmla="*/ 237 w 273"/>
                <a:gd name="T103" fmla="*/ 767 h 7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3"/>
                <a:gd name="T157" fmla="*/ 0 h 768"/>
                <a:gd name="T158" fmla="*/ 273 w 273"/>
                <a:gd name="T159" fmla="*/ 768 h 7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3" h="768">
                  <a:moveTo>
                    <a:pt x="0" y="0"/>
                  </a:moveTo>
                  <a:lnTo>
                    <a:pt x="4" y="10"/>
                  </a:lnTo>
                  <a:lnTo>
                    <a:pt x="6" y="15"/>
                  </a:lnTo>
                  <a:lnTo>
                    <a:pt x="7" y="20"/>
                  </a:lnTo>
                  <a:lnTo>
                    <a:pt x="9" y="26"/>
                  </a:lnTo>
                  <a:lnTo>
                    <a:pt x="11" y="32"/>
                  </a:lnTo>
                  <a:lnTo>
                    <a:pt x="12" y="39"/>
                  </a:lnTo>
                  <a:lnTo>
                    <a:pt x="14" y="45"/>
                  </a:lnTo>
                  <a:lnTo>
                    <a:pt x="15" y="52"/>
                  </a:lnTo>
                  <a:lnTo>
                    <a:pt x="17" y="58"/>
                  </a:lnTo>
                  <a:lnTo>
                    <a:pt x="19" y="66"/>
                  </a:lnTo>
                  <a:lnTo>
                    <a:pt x="20" y="72"/>
                  </a:lnTo>
                  <a:lnTo>
                    <a:pt x="22" y="80"/>
                  </a:lnTo>
                  <a:lnTo>
                    <a:pt x="23" y="86"/>
                  </a:lnTo>
                  <a:lnTo>
                    <a:pt x="25" y="94"/>
                  </a:lnTo>
                  <a:lnTo>
                    <a:pt x="27" y="101"/>
                  </a:lnTo>
                  <a:lnTo>
                    <a:pt x="29" y="108"/>
                  </a:lnTo>
                  <a:lnTo>
                    <a:pt x="31" y="115"/>
                  </a:lnTo>
                  <a:lnTo>
                    <a:pt x="33" y="122"/>
                  </a:lnTo>
                  <a:lnTo>
                    <a:pt x="35" y="128"/>
                  </a:lnTo>
                  <a:lnTo>
                    <a:pt x="37" y="135"/>
                  </a:lnTo>
                  <a:lnTo>
                    <a:pt x="39" y="141"/>
                  </a:lnTo>
                  <a:lnTo>
                    <a:pt x="41" y="147"/>
                  </a:lnTo>
                  <a:lnTo>
                    <a:pt x="44" y="153"/>
                  </a:lnTo>
                  <a:lnTo>
                    <a:pt x="47" y="159"/>
                  </a:lnTo>
                  <a:lnTo>
                    <a:pt x="50" y="164"/>
                  </a:lnTo>
                  <a:lnTo>
                    <a:pt x="53" y="169"/>
                  </a:lnTo>
                  <a:lnTo>
                    <a:pt x="56" y="174"/>
                  </a:lnTo>
                  <a:lnTo>
                    <a:pt x="59" y="178"/>
                  </a:lnTo>
                  <a:lnTo>
                    <a:pt x="63" y="182"/>
                  </a:lnTo>
                  <a:lnTo>
                    <a:pt x="67" y="186"/>
                  </a:lnTo>
                  <a:lnTo>
                    <a:pt x="71" y="189"/>
                  </a:lnTo>
                  <a:lnTo>
                    <a:pt x="81" y="196"/>
                  </a:lnTo>
                  <a:lnTo>
                    <a:pt x="87" y="198"/>
                  </a:lnTo>
                  <a:lnTo>
                    <a:pt x="91" y="201"/>
                  </a:lnTo>
                  <a:lnTo>
                    <a:pt x="96" y="203"/>
                  </a:lnTo>
                  <a:lnTo>
                    <a:pt x="101" y="205"/>
                  </a:lnTo>
                  <a:lnTo>
                    <a:pt x="105" y="207"/>
                  </a:lnTo>
                  <a:lnTo>
                    <a:pt x="109" y="208"/>
                  </a:lnTo>
                  <a:lnTo>
                    <a:pt x="113" y="210"/>
                  </a:lnTo>
                  <a:lnTo>
                    <a:pt x="117" y="211"/>
                  </a:lnTo>
                  <a:lnTo>
                    <a:pt x="121" y="212"/>
                  </a:lnTo>
                  <a:lnTo>
                    <a:pt x="125" y="214"/>
                  </a:lnTo>
                  <a:lnTo>
                    <a:pt x="129" y="215"/>
                  </a:lnTo>
                  <a:lnTo>
                    <a:pt x="132" y="216"/>
                  </a:lnTo>
                  <a:lnTo>
                    <a:pt x="135" y="217"/>
                  </a:lnTo>
                  <a:lnTo>
                    <a:pt x="138" y="219"/>
                  </a:lnTo>
                  <a:lnTo>
                    <a:pt x="141" y="220"/>
                  </a:lnTo>
                  <a:lnTo>
                    <a:pt x="143" y="222"/>
                  </a:lnTo>
                  <a:lnTo>
                    <a:pt x="146" y="224"/>
                  </a:lnTo>
                  <a:lnTo>
                    <a:pt x="149" y="226"/>
                  </a:lnTo>
                  <a:lnTo>
                    <a:pt x="151" y="229"/>
                  </a:lnTo>
                  <a:lnTo>
                    <a:pt x="153" y="232"/>
                  </a:lnTo>
                  <a:lnTo>
                    <a:pt x="155" y="234"/>
                  </a:lnTo>
                  <a:lnTo>
                    <a:pt x="157" y="238"/>
                  </a:lnTo>
                  <a:lnTo>
                    <a:pt x="158" y="242"/>
                  </a:lnTo>
                  <a:lnTo>
                    <a:pt x="160" y="246"/>
                  </a:lnTo>
                  <a:lnTo>
                    <a:pt x="161" y="251"/>
                  </a:lnTo>
                  <a:lnTo>
                    <a:pt x="162" y="256"/>
                  </a:lnTo>
                  <a:lnTo>
                    <a:pt x="163" y="262"/>
                  </a:lnTo>
                  <a:lnTo>
                    <a:pt x="164" y="269"/>
                  </a:lnTo>
                  <a:lnTo>
                    <a:pt x="165" y="276"/>
                  </a:lnTo>
                  <a:lnTo>
                    <a:pt x="166" y="284"/>
                  </a:lnTo>
                  <a:lnTo>
                    <a:pt x="167" y="299"/>
                  </a:lnTo>
                  <a:lnTo>
                    <a:pt x="167" y="307"/>
                  </a:lnTo>
                  <a:lnTo>
                    <a:pt x="167" y="314"/>
                  </a:lnTo>
                  <a:lnTo>
                    <a:pt x="167" y="321"/>
                  </a:lnTo>
                  <a:lnTo>
                    <a:pt x="167" y="327"/>
                  </a:lnTo>
                  <a:lnTo>
                    <a:pt x="167" y="334"/>
                  </a:lnTo>
                  <a:lnTo>
                    <a:pt x="167" y="340"/>
                  </a:lnTo>
                  <a:lnTo>
                    <a:pt x="167" y="345"/>
                  </a:lnTo>
                  <a:lnTo>
                    <a:pt x="167" y="351"/>
                  </a:lnTo>
                  <a:lnTo>
                    <a:pt x="167" y="356"/>
                  </a:lnTo>
                  <a:lnTo>
                    <a:pt x="167" y="362"/>
                  </a:lnTo>
                  <a:lnTo>
                    <a:pt x="167" y="367"/>
                  </a:lnTo>
                  <a:lnTo>
                    <a:pt x="167" y="372"/>
                  </a:lnTo>
                  <a:lnTo>
                    <a:pt x="167" y="376"/>
                  </a:lnTo>
                  <a:lnTo>
                    <a:pt x="168" y="381"/>
                  </a:lnTo>
                  <a:lnTo>
                    <a:pt x="169" y="386"/>
                  </a:lnTo>
                  <a:lnTo>
                    <a:pt x="169" y="390"/>
                  </a:lnTo>
                  <a:lnTo>
                    <a:pt x="170" y="395"/>
                  </a:lnTo>
                  <a:lnTo>
                    <a:pt x="172" y="400"/>
                  </a:lnTo>
                  <a:lnTo>
                    <a:pt x="173" y="404"/>
                  </a:lnTo>
                  <a:lnTo>
                    <a:pt x="175" y="409"/>
                  </a:lnTo>
                  <a:lnTo>
                    <a:pt x="177" y="414"/>
                  </a:lnTo>
                  <a:lnTo>
                    <a:pt x="180" y="418"/>
                  </a:lnTo>
                  <a:lnTo>
                    <a:pt x="182" y="423"/>
                  </a:lnTo>
                  <a:lnTo>
                    <a:pt x="185" y="428"/>
                  </a:lnTo>
                  <a:lnTo>
                    <a:pt x="189" y="433"/>
                  </a:lnTo>
                  <a:lnTo>
                    <a:pt x="193" y="438"/>
                  </a:lnTo>
                  <a:lnTo>
                    <a:pt x="197" y="443"/>
                  </a:lnTo>
                  <a:lnTo>
                    <a:pt x="202" y="449"/>
                  </a:lnTo>
                  <a:lnTo>
                    <a:pt x="207" y="454"/>
                  </a:lnTo>
                  <a:lnTo>
                    <a:pt x="213" y="460"/>
                  </a:lnTo>
                  <a:lnTo>
                    <a:pt x="220" y="467"/>
                  </a:lnTo>
                  <a:lnTo>
                    <a:pt x="224" y="470"/>
                  </a:lnTo>
                  <a:lnTo>
                    <a:pt x="227" y="472"/>
                  </a:lnTo>
                  <a:lnTo>
                    <a:pt x="231" y="474"/>
                  </a:lnTo>
                  <a:lnTo>
                    <a:pt x="234" y="476"/>
                  </a:lnTo>
                  <a:lnTo>
                    <a:pt x="237" y="477"/>
                  </a:lnTo>
                  <a:lnTo>
                    <a:pt x="240" y="478"/>
                  </a:lnTo>
                  <a:lnTo>
                    <a:pt x="243" y="480"/>
                  </a:lnTo>
                  <a:lnTo>
                    <a:pt x="245" y="480"/>
                  </a:lnTo>
                  <a:lnTo>
                    <a:pt x="248" y="481"/>
                  </a:lnTo>
                  <a:lnTo>
                    <a:pt x="251" y="482"/>
                  </a:lnTo>
                  <a:lnTo>
                    <a:pt x="253" y="482"/>
                  </a:lnTo>
                  <a:lnTo>
                    <a:pt x="255" y="482"/>
                  </a:lnTo>
                  <a:lnTo>
                    <a:pt x="257" y="483"/>
                  </a:lnTo>
                  <a:lnTo>
                    <a:pt x="259" y="484"/>
                  </a:lnTo>
                  <a:lnTo>
                    <a:pt x="261" y="484"/>
                  </a:lnTo>
                  <a:lnTo>
                    <a:pt x="262" y="485"/>
                  </a:lnTo>
                  <a:lnTo>
                    <a:pt x="264" y="486"/>
                  </a:lnTo>
                  <a:lnTo>
                    <a:pt x="265" y="487"/>
                  </a:lnTo>
                  <a:lnTo>
                    <a:pt x="267" y="488"/>
                  </a:lnTo>
                  <a:lnTo>
                    <a:pt x="268" y="490"/>
                  </a:lnTo>
                  <a:lnTo>
                    <a:pt x="269" y="492"/>
                  </a:lnTo>
                  <a:lnTo>
                    <a:pt x="270" y="494"/>
                  </a:lnTo>
                  <a:lnTo>
                    <a:pt x="270" y="497"/>
                  </a:lnTo>
                  <a:lnTo>
                    <a:pt x="271" y="500"/>
                  </a:lnTo>
                  <a:lnTo>
                    <a:pt x="271" y="504"/>
                  </a:lnTo>
                  <a:lnTo>
                    <a:pt x="272" y="508"/>
                  </a:lnTo>
                  <a:lnTo>
                    <a:pt x="272" y="513"/>
                  </a:lnTo>
                  <a:lnTo>
                    <a:pt x="272" y="518"/>
                  </a:lnTo>
                  <a:lnTo>
                    <a:pt x="272" y="524"/>
                  </a:lnTo>
                  <a:lnTo>
                    <a:pt x="272" y="531"/>
                  </a:lnTo>
                  <a:lnTo>
                    <a:pt x="271" y="546"/>
                  </a:lnTo>
                  <a:lnTo>
                    <a:pt x="270" y="553"/>
                  </a:lnTo>
                  <a:lnTo>
                    <a:pt x="269" y="560"/>
                  </a:lnTo>
                  <a:lnTo>
                    <a:pt x="267" y="568"/>
                  </a:lnTo>
                  <a:lnTo>
                    <a:pt x="266" y="575"/>
                  </a:lnTo>
                  <a:lnTo>
                    <a:pt x="264" y="582"/>
                  </a:lnTo>
                  <a:lnTo>
                    <a:pt x="262" y="589"/>
                  </a:lnTo>
                  <a:lnTo>
                    <a:pt x="260" y="596"/>
                  </a:lnTo>
                  <a:lnTo>
                    <a:pt x="258" y="603"/>
                  </a:lnTo>
                  <a:lnTo>
                    <a:pt x="255" y="610"/>
                  </a:lnTo>
                  <a:lnTo>
                    <a:pt x="253" y="617"/>
                  </a:lnTo>
                  <a:lnTo>
                    <a:pt x="251" y="624"/>
                  </a:lnTo>
                  <a:lnTo>
                    <a:pt x="249" y="631"/>
                  </a:lnTo>
                  <a:lnTo>
                    <a:pt x="247" y="638"/>
                  </a:lnTo>
                  <a:lnTo>
                    <a:pt x="245" y="645"/>
                  </a:lnTo>
                  <a:lnTo>
                    <a:pt x="242" y="652"/>
                  </a:lnTo>
                  <a:lnTo>
                    <a:pt x="240" y="659"/>
                  </a:lnTo>
                  <a:lnTo>
                    <a:pt x="239" y="666"/>
                  </a:lnTo>
                  <a:lnTo>
                    <a:pt x="237" y="673"/>
                  </a:lnTo>
                  <a:lnTo>
                    <a:pt x="235" y="680"/>
                  </a:lnTo>
                  <a:lnTo>
                    <a:pt x="234" y="688"/>
                  </a:lnTo>
                  <a:lnTo>
                    <a:pt x="233" y="695"/>
                  </a:lnTo>
                  <a:lnTo>
                    <a:pt x="232" y="703"/>
                  </a:lnTo>
                  <a:lnTo>
                    <a:pt x="231" y="710"/>
                  </a:lnTo>
                  <a:lnTo>
                    <a:pt x="231" y="718"/>
                  </a:lnTo>
                  <a:lnTo>
                    <a:pt x="231" y="726"/>
                  </a:lnTo>
                  <a:lnTo>
                    <a:pt x="231" y="734"/>
                  </a:lnTo>
                  <a:lnTo>
                    <a:pt x="232" y="742"/>
                  </a:lnTo>
                  <a:lnTo>
                    <a:pt x="233" y="750"/>
                  </a:lnTo>
                  <a:lnTo>
                    <a:pt x="235" y="758"/>
                  </a:lnTo>
                  <a:lnTo>
                    <a:pt x="237" y="76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9" name="Freeform 32"/>
            <p:cNvSpPr>
              <a:spLocks/>
            </p:cNvSpPr>
            <p:nvPr/>
          </p:nvSpPr>
          <p:spPr bwMode="auto">
            <a:xfrm>
              <a:off x="970" y="1651"/>
              <a:ext cx="557" cy="424"/>
            </a:xfrm>
            <a:custGeom>
              <a:avLst/>
              <a:gdLst>
                <a:gd name="T0" fmla="*/ 17 w 557"/>
                <a:gd name="T1" fmla="*/ 3 h 424"/>
                <a:gd name="T2" fmla="*/ 35 w 557"/>
                <a:gd name="T3" fmla="*/ 0 h 424"/>
                <a:gd name="T4" fmla="*/ 55 w 557"/>
                <a:gd name="T5" fmla="*/ 1 h 424"/>
                <a:gd name="T6" fmla="*/ 75 w 557"/>
                <a:gd name="T7" fmla="*/ 6 h 424"/>
                <a:gd name="T8" fmla="*/ 96 w 557"/>
                <a:gd name="T9" fmla="*/ 13 h 424"/>
                <a:gd name="T10" fmla="*/ 116 w 557"/>
                <a:gd name="T11" fmla="*/ 23 h 424"/>
                <a:gd name="T12" fmla="*/ 137 w 557"/>
                <a:gd name="T13" fmla="*/ 34 h 424"/>
                <a:gd name="T14" fmla="*/ 157 w 557"/>
                <a:gd name="T15" fmla="*/ 48 h 424"/>
                <a:gd name="T16" fmla="*/ 176 w 557"/>
                <a:gd name="T17" fmla="*/ 62 h 424"/>
                <a:gd name="T18" fmla="*/ 194 w 557"/>
                <a:gd name="T19" fmla="*/ 77 h 424"/>
                <a:gd name="T20" fmla="*/ 210 w 557"/>
                <a:gd name="T21" fmla="*/ 93 h 424"/>
                <a:gd name="T22" fmla="*/ 225 w 557"/>
                <a:gd name="T23" fmla="*/ 109 h 424"/>
                <a:gd name="T24" fmla="*/ 237 w 557"/>
                <a:gd name="T25" fmla="*/ 124 h 424"/>
                <a:gd name="T26" fmla="*/ 248 w 557"/>
                <a:gd name="T27" fmla="*/ 138 h 424"/>
                <a:gd name="T28" fmla="*/ 255 w 557"/>
                <a:gd name="T29" fmla="*/ 151 h 424"/>
                <a:gd name="T30" fmla="*/ 260 w 557"/>
                <a:gd name="T31" fmla="*/ 163 h 424"/>
                <a:gd name="T32" fmla="*/ 273 w 557"/>
                <a:gd name="T33" fmla="*/ 197 h 424"/>
                <a:gd name="T34" fmla="*/ 286 w 557"/>
                <a:gd name="T35" fmla="*/ 215 h 424"/>
                <a:gd name="T36" fmla="*/ 300 w 557"/>
                <a:gd name="T37" fmla="*/ 230 h 424"/>
                <a:gd name="T38" fmla="*/ 315 w 557"/>
                <a:gd name="T39" fmla="*/ 243 h 424"/>
                <a:gd name="T40" fmla="*/ 332 w 557"/>
                <a:gd name="T41" fmla="*/ 255 h 424"/>
                <a:gd name="T42" fmla="*/ 350 w 557"/>
                <a:gd name="T43" fmla="*/ 264 h 424"/>
                <a:gd name="T44" fmla="*/ 370 w 557"/>
                <a:gd name="T45" fmla="*/ 273 h 424"/>
                <a:gd name="T46" fmla="*/ 389 w 557"/>
                <a:gd name="T47" fmla="*/ 281 h 424"/>
                <a:gd name="T48" fmla="*/ 409 w 557"/>
                <a:gd name="T49" fmla="*/ 289 h 424"/>
                <a:gd name="T50" fmla="*/ 428 w 557"/>
                <a:gd name="T51" fmla="*/ 298 h 424"/>
                <a:gd name="T52" fmla="*/ 448 w 557"/>
                <a:gd name="T53" fmla="*/ 308 h 424"/>
                <a:gd name="T54" fmla="*/ 466 w 557"/>
                <a:gd name="T55" fmla="*/ 319 h 424"/>
                <a:gd name="T56" fmla="*/ 483 w 557"/>
                <a:gd name="T57" fmla="*/ 331 h 424"/>
                <a:gd name="T58" fmla="*/ 499 w 557"/>
                <a:gd name="T59" fmla="*/ 347 h 424"/>
                <a:gd name="T60" fmla="*/ 514 w 557"/>
                <a:gd name="T61" fmla="*/ 365 h 424"/>
                <a:gd name="T62" fmla="*/ 522 w 557"/>
                <a:gd name="T63" fmla="*/ 378 h 424"/>
                <a:gd name="T64" fmla="*/ 524 w 557"/>
                <a:gd name="T65" fmla="*/ 381 h 424"/>
                <a:gd name="T66" fmla="*/ 526 w 557"/>
                <a:gd name="T67" fmla="*/ 385 h 424"/>
                <a:gd name="T68" fmla="*/ 528 w 557"/>
                <a:gd name="T69" fmla="*/ 388 h 424"/>
                <a:gd name="T70" fmla="*/ 530 w 557"/>
                <a:gd name="T71" fmla="*/ 391 h 424"/>
                <a:gd name="T72" fmla="*/ 532 w 557"/>
                <a:gd name="T73" fmla="*/ 394 h 424"/>
                <a:gd name="T74" fmla="*/ 534 w 557"/>
                <a:gd name="T75" fmla="*/ 397 h 424"/>
                <a:gd name="T76" fmla="*/ 536 w 557"/>
                <a:gd name="T77" fmla="*/ 400 h 424"/>
                <a:gd name="T78" fmla="*/ 538 w 557"/>
                <a:gd name="T79" fmla="*/ 403 h 424"/>
                <a:gd name="T80" fmla="*/ 541 w 557"/>
                <a:gd name="T81" fmla="*/ 406 h 424"/>
                <a:gd name="T82" fmla="*/ 543 w 557"/>
                <a:gd name="T83" fmla="*/ 409 h 424"/>
                <a:gd name="T84" fmla="*/ 546 w 557"/>
                <a:gd name="T85" fmla="*/ 412 h 424"/>
                <a:gd name="T86" fmla="*/ 548 w 557"/>
                <a:gd name="T87" fmla="*/ 415 h 424"/>
                <a:gd name="T88" fmla="*/ 550 w 557"/>
                <a:gd name="T89" fmla="*/ 417 h 424"/>
                <a:gd name="T90" fmla="*/ 553 w 557"/>
                <a:gd name="T91" fmla="*/ 420 h 424"/>
                <a:gd name="T92" fmla="*/ 556 w 557"/>
                <a:gd name="T93" fmla="*/ 423 h 4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7"/>
                <a:gd name="T142" fmla="*/ 0 h 424"/>
                <a:gd name="T143" fmla="*/ 557 w 557"/>
                <a:gd name="T144" fmla="*/ 424 h 4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7" h="424">
                  <a:moveTo>
                    <a:pt x="0" y="9"/>
                  </a:moveTo>
                  <a:lnTo>
                    <a:pt x="17" y="3"/>
                  </a:lnTo>
                  <a:lnTo>
                    <a:pt x="26" y="1"/>
                  </a:lnTo>
                  <a:lnTo>
                    <a:pt x="35" y="0"/>
                  </a:lnTo>
                  <a:lnTo>
                    <a:pt x="45" y="1"/>
                  </a:lnTo>
                  <a:lnTo>
                    <a:pt x="55" y="1"/>
                  </a:lnTo>
                  <a:lnTo>
                    <a:pt x="65" y="3"/>
                  </a:lnTo>
                  <a:lnTo>
                    <a:pt x="75" y="6"/>
                  </a:lnTo>
                  <a:lnTo>
                    <a:pt x="85" y="9"/>
                  </a:lnTo>
                  <a:lnTo>
                    <a:pt x="96" y="13"/>
                  </a:lnTo>
                  <a:lnTo>
                    <a:pt x="106" y="18"/>
                  </a:lnTo>
                  <a:lnTo>
                    <a:pt x="116" y="23"/>
                  </a:lnTo>
                  <a:lnTo>
                    <a:pt x="127" y="28"/>
                  </a:lnTo>
                  <a:lnTo>
                    <a:pt x="137" y="34"/>
                  </a:lnTo>
                  <a:lnTo>
                    <a:pt x="147" y="41"/>
                  </a:lnTo>
                  <a:lnTo>
                    <a:pt x="157" y="48"/>
                  </a:lnTo>
                  <a:lnTo>
                    <a:pt x="166" y="55"/>
                  </a:lnTo>
                  <a:lnTo>
                    <a:pt x="176" y="62"/>
                  </a:lnTo>
                  <a:lnTo>
                    <a:pt x="185" y="69"/>
                  </a:lnTo>
                  <a:lnTo>
                    <a:pt x="194" y="77"/>
                  </a:lnTo>
                  <a:lnTo>
                    <a:pt x="202" y="85"/>
                  </a:lnTo>
                  <a:lnTo>
                    <a:pt x="210" y="93"/>
                  </a:lnTo>
                  <a:lnTo>
                    <a:pt x="218" y="101"/>
                  </a:lnTo>
                  <a:lnTo>
                    <a:pt x="225" y="109"/>
                  </a:lnTo>
                  <a:lnTo>
                    <a:pt x="231" y="116"/>
                  </a:lnTo>
                  <a:lnTo>
                    <a:pt x="237" y="124"/>
                  </a:lnTo>
                  <a:lnTo>
                    <a:pt x="243" y="131"/>
                  </a:lnTo>
                  <a:lnTo>
                    <a:pt x="248" y="138"/>
                  </a:lnTo>
                  <a:lnTo>
                    <a:pt x="252" y="145"/>
                  </a:lnTo>
                  <a:lnTo>
                    <a:pt x="255" y="151"/>
                  </a:lnTo>
                  <a:lnTo>
                    <a:pt x="258" y="157"/>
                  </a:lnTo>
                  <a:lnTo>
                    <a:pt x="260" y="163"/>
                  </a:lnTo>
                  <a:lnTo>
                    <a:pt x="268" y="186"/>
                  </a:lnTo>
                  <a:lnTo>
                    <a:pt x="273" y="197"/>
                  </a:lnTo>
                  <a:lnTo>
                    <a:pt x="279" y="206"/>
                  </a:lnTo>
                  <a:lnTo>
                    <a:pt x="286" y="215"/>
                  </a:lnTo>
                  <a:lnTo>
                    <a:pt x="292" y="223"/>
                  </a:lnTo>
                  <a:lnTo>
                    <a:pt x="300" y="230"/>
                  </a:lnTo>
                  <a:lnTo>
                    <a:pt x="307" y="237"/>
                  </a:lnTo>
                  <a:lnTo>
                    <a:pt x="315" y="243"/>
                  </a:lnTo>
                  <a:lnTo>
                    <a:pt x="324" y="249"/>
                  </a:lnTo>
                  <a:lnTo>
                    <a:pt x="332" y="255"/>
                  </a:lnTo>
                  <a:lnTo>
                    <a:pt x="341" y="259"/>
                  </a:lnTo>
                  <a:lnTo>
                    <a:pt x="350" y="264"/>
                  </a:lnTo>
                  <a:lnTo>
                    <a:pt x="360" y="269"/>
                  </a:lnTo>
                  <a:lnTo>
                    <a:pt x="370" y="273"/>
                  </a:lnTo>
                  <a:lnTo>
                    <a:pt x="379" y="277"/>
                  </a:lnTo>
                  <a:lnTo>
                    <a:pt x="389" y="281"/>
                  </a:lnTo>
                  <a:lnTo>
                    <a:pt x="399" y="285"/>
                  </a:lnTo>
                  <a:lnTo>
                    <a:pt x="409" y="289"/>
                  </a:lnTo>
                  <a:lnTo>
                    <a:pt x="419" y="294"/>
                  </a:lnTo>
                  <a:lnTo>
                    <a:pt x="428" y="298"/>
                  </a:lnTo>
                  <a:lnTo>
                    <a:pt x="438" y="303"/>
                  </a:lnTo>
                  <a:lnTo>
                    <a:pt x="448" y="308"/>
                  </a:lnTo>
                  <a:lnTo>
                    <a:pt x="457" y="313"/>
                  </a:lnTo>
                  <a:lnTo>
                    <a:pt x="466" y="319"/>
                  </a:lnTo>
                  <a:lnTo>
                    <a:pt x="475" y="325"/>
                  </a:lnTo>
                  <a:lnTo>
                    <a:pt x="483" y="331"/>
                  </a:lnTo>
                  <a:lnTo>
                    <a:pt x="492" y="339"/>
                  </a:lnTo>
                  <a:lnTo>
                    <a:pt x="499" y="347"/>
                  </a:lnTo>
                  <a:lnTo>
                    <a:pt x="507" y="355"/>
                  </a:lnTo>
                  <a:lnTo>
                    <a:pt x="514" y="365"/>
                  </a:lnTo>
                  <a:lnTo>
                    <a:pt x="520" y="375"/>
                  </a:lnTo>
                  <a:lnTo>
                    <a:pt x="522" y="378"/>
                  </a:lnTo>
                  <a:lnTo>
                    <a:pt x="523" y="380"/>
                  </a:lnTo>
                  <a:lnTo>
                    <a:pt x="524" y="381"/>
                  </a:lnTo>
                  <a:lnTo>
                    <a:pt x="525" y="383"/>
                  </a:lnTo>
                  <a:lnTo>
                    <a:pt x="526" y="385"/>
                  </a:lnTo>
                  <a:lnTo>
                    <a:pt x="527" y="386"/>
                  </a:lnTo>
                  <a:lnTo>
                    <a:pt x="528" y="388"/>
                  </a:lnTo>
                  <a:lnTo>
                    <a:pt x="529" y="389"/>
                  </a:lnTo>
                  <a:lnTo>
                    <a:pt x="530" y="391"/>
                  </a:lnTo>
                  <a:lnTo>
                    <a:pt x="531" y="393"/>
                  </a:lnTo>
                  <a:lnTo>
                    <a:pt x="532" y="394"/>
                  </a:lnTo>
                  <a:lnTo>
                    <a:pt x="533" y="396"/>
                  </a:lnTo>
                  <a:lnTo>
                    <a:pt x="534" y="397"/>
                  </a:lnTo>
                  <a:lnTo>
                    <a:pt x="535" y="399"/>
                  </a:lnTo>
                  <a:lnTo>
                    <a:pt x="536" y="400"/>
                  </a:lnTo>
                  <a:lnTo>
                    <a:pt x="537" y="402"/>
                  </a:lnTo>
                  <a:lnTo>
                    <a:pt x="538" y="403"/>
                  </a:lnTo>
                  <a:lnTo>
                    <a:pt x="540" y="405"/>
                  </a:lnTo>
                  <a:lnTo>
                    <a:pt x="541" y="406"/>
                  </a:lnTo>
                  <a:lnTo>
                    <a:pt x="542" y="408"/>
                  </a:lnTo>
                  <a:lnTo>
                    <a:pt x="543" y="409"/>
                  </a:lnTo>
                  <a:lnTo>
                    <a:pt x="544" y="411"/>
                  </a:lnTo>
                  <a:lnTo>
                    <a:pt x="546" y="412"/>
                  </a:lnTo>
                  <a:lnTo>
                    <a:pt x="547" y="413"/>
                  </a:lnTo>
                  <a:lnTo>
                    <a:pt x="548" y="415"/>
                  </a:lnTo>
                  <a:lnTo>
                    <a:pt x="549" y="416"/>
                  </a:lnTo>
                  <a:lnTo>
                    <a:pt x="550" y="417"/>
                  </a:lnTo>
                  <a:lnTo>
                    <a:pt x="552" y="419"/>
                  </a:lnTo>
                  <a:lnTo>
                    <a:pt x="553" y="420"/>
                  </a:lnTo>
                  <a:lnTo>
                    <a:pt x="554" y="421"/>
                  </a:lnTo>
                  <a:lnTo>
                    <a:pt x="556" y="423"/>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0" name="Freeform 33"/>
            <p:cNvSpPr>
              <a:spLocks/>
            </p:cNvSpPr>
            <p:nvPr/>
          </p:nvSpPr>
          <p:spPr bwMode="auto">
            <a:xfrm>
              <a:off x="4165" y="3560"/>
              <a:ext cx="167" cy="237"/>
            </a:xfrm>
            <a:custGeom>
              <a:avLst/>
              <a:gdLst>
                <a:gd name="T0" fmla="*/ 166 w 167"/>
                <a:gd name="T1" fmla="*/ 0 h 237"/>
                <a:gd name="T2" fmla="*/ 145 w 167"/>
                <a:gd name="T3" fmla="*/ 2 h 237"/>
                <a:gd name="T4" fmla="*/ 135 w 167"/>
                <a:gd name="T5" fmla="*/ 4 h 237"/>
                <a:gd name="T6" fmla="*/ 126 w 167"/>
                <a:gd name="T7" fmla="*/ 7 h 237"/>
                <a:gd name="T8" fmla="*/ 118 w 167"/>
                <a:gd name="T9" fmla="*/ 11 h 237"/>
                <a:gd name="T10" fmla="*/ 111 w 167"/>
                <a:gd name="T11" fmla="*/ 15 h 237"/>
                <a:gd name="T12" fmla="*/ 103 w 167"/>
                <a:gd name="T13" fmla="*/ 20 h 237"/>
                <a:gd name="T14" fmla="*/ 97 w 167"/>
                <a:gd name="T15" fmla="*/ 26 h 237"/>
                <a:gd name="T16" fmla="*/ 91 w 167"/>
                <a:gd name="T17" fmla="*/ 33 h 237"/>
                <a:gd name="T18" fmla="*/ 86 w 167"/>
                <a:gd name="T19" fmla="*/ 40 h 237"/>
                <a:gd name="T20" fmla="*/ 81 w 167"/>
                <a:gd name="T21" fmla="*/ 48 h 237"/>
                <a:gd name="T22" fmla="*/ 76 w 167"/>
                <a:gd name="T23" fmla="*/ 56 h 237"/>
                <a:gd name="T24" fmla="*/ 71 w 167"/>
                <a:gd name="T25" fmla="*/ 64 h 237"/>
                <a:gd name="T26" fmla="*/ 67 w 167"/>
                <a:gd name="T27" fmla="*/ 72 h 237"/>
                <a:gd name="T28" fmla="*/ 63 w 167"/>
                <a:gd name="T29" fmla="*/ 82 h 237"/>
                <a:gd name="T30" fmla="*/ 60 w 167"/>
                <a:gd name="T31" fmla="*/ 91 h 237"/>
                <a:gd name="T32" fmla="*/ 56 w 167"/>
                <a:gd name="T33" fmla="*/ 100 h 237"/>
                <a:gd name="T34" fmla="*/ 53 w 167"/>
                <a:gd name="T35" fmla="*/ 110 h 237"/>
                <a:gd name="T36" fmla="*/ 50 w 167"/>
                <a:gd name="T37" fmla="*/ 120 h 237"/>
                <a:gd name="T38" fmla="*/ 47 w 167"/>
                <a:gd name="T39" fmla="*/ 130 h 237"/>
                <a:gd name="T40" fmla="*/ 43 w 167"/>
                <a:gd name="T41" fmla="*/ 139 h 237"/>
                <a:gd name="T42" fmla="*/ 41 w 167"/>
                <a:gd name="T43" fmla="*/ 149 h 237"/>
                <a:gd name="T44" fmla="*/ 37 w 167"/>
                <a:gd name="T45" fmla="*/ 159 h 237"/>
                <a:gd name="T46" fmla="*/ 34 w 167"/>
                <a:gd name="T47" fmla="*/ 169 h 237"/>
                <a:gd name="T48" fmla="*/ 31 w 167"/>
                <a:gd name="T49" fmla="*/ 178 h 237"/>
                <a:gd name="T50" fmla="*/ 27 w 167"/>
                <a:gd name="T51" fmla="*/ 187 h 237"/>
                <a:gd name="T52" fmla="*/ 23 w 167"/>
                <a:gd name="T53" fmla="*/ 196 h 237"/>
                <a:gd name="T54" fmla="*/ 19 w 167"/>
                <a:gd name="T55" fmla="*/ 205 h 237"/>
                <a:gd name="T56" fmla="*/ 15 w 167"/>
                <a:gd name="T57" fmla="*/ 213 h 237"/>
                <a:gd name="T58" fmla="*/ 10 w 167"/>
                <a:gd name="T59" fmla="*/ 221 h 237"/>
                <a:gd name="T60" fmla="*/ 5 w 167"/>
                <a:gd name="T61" fmla="*/ 229 h 237"/>
                <a:gd name="T62" fmla="*/ 0 w 167"/>
                <a:gd name="T63" fmla="*/ 236 h 2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237"/>
                <a:gd name="T98" fmla="*/ 167 w 167"/>
                <a:gd name="T99" fmla="*/ 237 h 2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237">
                  <a:moveTo>
                    <a:pt x="166" y="0"/>
                  </a:moveTo>
                  <a:lnTo>
                    <a:pt x="145" y="2"/>
                  </a:lnTo>
                  <a:lnTo>
                    <a:pt x="135" y="4"/>
                  </a:lnTo>
                  <a:lnTo>
                    <a:pt x="126" y="7"/>
                  </a:lnTo>
                  <a:lnTo>
                    <a:pt x="118" y="11"/>
                  </a:lnTo>
                  <a:lnTo>
                    <a:pt x="111" y="15"/>
                  </a:lnTo>
                  <a:lnTo>
                    <a:pt x="103" y="20"/>
                  </a:lnTo>
                  <a:lnTo>
                    <a:pt x="97" y="26"/>
                  </a:lnTo>
                  <a:lnTo>
                    <a:pt x="91" y="33"/>
                  </a:lnTo>
                  <a:lnTo>
                    <a:pt x="86" y="40"/>
                  </a:lnTo>
                  <a:lnTo>
                    <a:pt x="81" y="48"/>
                  </a:lnTo>
                  <a:lnTo>
                    <a:pt x="76" y="56"/>
                  </a:lnTo>
                  <a:lnTo>
                    <a:pt x="71" y="64"/>
                  </a:lnTo>
                  <a:lnTo>
                    <a:pt x="67" y="72"/>
                  </a:lnTo>
                  <a:lnTo>
                    <a:pt x="63" y="82"/>
                  </a:lnTo>
                  <a:lnTo>
                    <a:pt x="60" y="91"/>
                  </a:lnTo>
                  <a:lnTo>
                    <a:pt x="56" y="100"/>
                  </a:lnTo>
                  <a:lnTo>
                    <a:pt x="53" y="110"/>
                  </a:lnTo>
                  <a:lnTo>
                    <a:pt x="50" y="120"/>
                  </a:lnTo>
                  <a:lnTo>
                    <a:pt x="47" y="130"/>
                  </a:lnTo>
                  <a:lnTo>
                    <a:pt x="43" y="139"/>
                  </a:lnTo>
                  <a:lnTo>
                    <a:pt x="41" y="149"/>
                  </a:lnTo>
                  <a:lnTo>
                    <a:pt x="37" y="159"/>
                  </a:lnTo>
                  <a:lnTo>
                    <a:pt x="34" y="169"/>
                  </a:lnTo>
                  <a:lnTo>
                    <a:pt x="31" y="178"/>
                  </a:lnTo>
                  <a:lnTo>
                    <a:pt x="27" y="187"/>
                  </a:lnTo>
                  <a:lnTo>
                    <a:pt x="23" y="196"/>
                  </a:lnTo>
                  <a:lnTo>
                    <a:pt x="19" y="205"/>
                  </a:lnTo>
                  <a:lnTo>
                    <a:pt x="15" y="213"/>
                  </a:lnTo>
                  <a:lnTo>
                    <a:pt x="10" y="221"/>
                  </a:lnTo>
                  <a:lnTo>
                    <a:pt x="5" y="229"/>
                  </a:lnTo>
                  <a:lnTo>
                    <a:pt x="0" y="23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1" name="Freeform 34"/>
            <p:cNvSpPr>
              <a:spLocks/>
            </p:cNvSpPr>
            <p:nvPr/>
          </p:nvSpPr>
          <p:spPr bwMode="auto">
            <a:xfrm>
              <a:off x="3372" y="2896"/>
              <a:ext cx="427" cy="87"/>
            </a:xfrm>
            <a:custGeom>
              <a:avLst/>
              <a:gdLst>
                <a:gd name="T0" fmla="*/ 0 w 427"/>
                <a:gd name="T1" fmla="*/ 3 h 87"/>
                <a:gd name="T2" fmla="*/ 26 w 427"/>
                <a:gd name="T3" fmla="*/ 0 h 87"/>
                <a:gd name="T4" fmla="*/ 39 w 427"/>
                <a:gd name="T5" fmla="*/ 0 h 87"/>
                <a:gd name="T6" fmla="*/ 52 w 427"/>
                <a:gd name="T7" fmla="*/ 0 h 87"/>
                <a:gd name="T8" fmla="*/ 65 w 427"/>
                <a:gd name="T9" fmla="*/ 1 h 87"/>
                <a:gd name="T10" fmla="*/ 78 w 427"/>
                <a:gd name="T11" fmla="*/ 2 h 87"/>
                <a:gd name="T12" fmla="*/ 92 w 427"/>
                <a:gd name="T13" fmla="*/ 4 h 87"/>
                <a:gd name="T14" fmla="*/ 105 w 427"/>
                <a:gd name="T15" fmla="*/ 6 h 87"/>
                <a:gd name="T16" fmla="*/ 118 w 427"/>
                <a:gd name="T17" fmla="*/ 9 h 87"/>
                <a:gd name="T18" fmla="*/ 132 w 427"/>
                <a:gd name="T19" fmla="*/ 12 h 87"/>
                <a:gd name="T20" fmla="*/ 145 w 427"/>
                <a:gd name="T21" fmla="*/ 15 h 87"/>
                <a:gd name="T22" fmla="*/ 158 w 427"/>
                <a:gd name="T23" fmla="*/ 19 h 87"/>
                <a:gd name="T24" fmla="*/ 171 w 427"/>
                <a:gd name="T25" fmla="*/ 23 h 87"/>
                <a:gd name="T26" fmla="*/ 185 w 427"/>
                <a:gd name="T27" fmla="*/ 27 h 87"/>
                <a:gd name="T28" fmla="*/ 198 w 427"/>
                <a:gd name="T29" fmla="*/ 31 h 87"/>
                <a:gd name="T30" fmla="*/ 212 w 427"/>
                <a:gd name="T31" fmla="*/ 36 h 87"/>
                <a:gd name="T32" fmla="*/ 225 w 427"/>
                <a:gd name="T33" fmla="*/ 40 h 87"/>
                <a:gd name="T34" fmla="*/ 238 w 427"/>
                <a:gd name="T35" fmla="*/ 45 h 87"/>
                <a:gd name="T36" fmla="*/ 252 w 427"/>
                <a:gd name="T37" fmla="*/ 49 h 87"/>
                <a:gd name="T38" fmla="*/ 265 w 427"/>
                <a:gd name="T39" fmla="*/ 54 h 87"/>
                <a:gd name="T40" fmla="*/ 278 w 427"/>
                <a:gd name="T41" fmla="*/ 58 h 87"/>
                <a:gd name="T42" fmla="*/ 292 w 427"/>
                <a:gd name="T43" fmla="*/ 62 h 87"/>
                <a:gd name="T44" fmla="*/ 305 w 427"/>
                <a:gd name="T45" fmla="*/ 66 h 87"/>
                <a:gd name="T46" fmla="*/ 318 w 427"/>
                <a:gd name="T47" fmla="*/ 70 h 87"/>
                <a:gd name="T48" fmla="*/ 332 w 427"/>
                <a:gd name="T49" fmla="*/ 73 h 87"/>
                <a:gd name="T50" fmla="*/ 345 w 427"/>
                <a:gd name="T51" fmla="*/ 76 h 87"/>
                <a:gd name="T52" fmla="*/ 359 w 427"/>
                <a:gd name="T53" fmla="*/ 79 h 87"/>
                <a:gd name="T54" fmla="*/ 372 w 427"/>
                <a:gd name="T55" fmla="*/ 81 h 87"/>
                <a:gd name="T56" fmla="*/ 386 w 427"/>
                <a:gd name="T57" fmla="*/ 83 h 87"/>
                <a:gd name="T58" fmla="*/ 399 w 427"/>
                <a:gd name="T59" fmla="*/ 85 h 87"/>
                <a:gd name="T60" fmla="*/ 412 w 427"/>
                <a:gd name="T61" fmla="*/ 86 h 87"/>
                <a:gd name="T62" fmla="*/ 426 w 427"/>
                <a:gd name="T63" fmla="*/ 86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7"/>
                <a:gd name="T97" fmla="*/ 0 h 87"/>
                <a:gd name="T98" fmla="*/ 427 w 427"/>
                <a:gd name="T99" fmla="*/ 87 h 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7" h="87">
                  <a:moveTo>
                    <a:pt x="0" y="3"/>
                  </a:moveTo>
                  <a:lnTo>
                    <a:pt x="26" y="0"/>
                  </a:lnTo>
                  <a:lnTo>
                    <a:pt x="39" y="0"/>
                  </a:lnTo>
                  <a:lnTo>
                    <a:pt x="52" y="0"/>
                  </a:lnTo>
                  <a:lnTo>
                    <a:pt x="65" y="1"/>
                  </a:lnTo>
                  <a:lnTo>
                    <a:pt x="78" y="2"/>
                  </a:lnTo>
                  <a:lnTo>
                    <a:pt x="92" y="4"/>
                  </a:lnTo>
                  <a:lnTo>
                    <a:pt x="105" y="6"/>
                  </a:lnTo>
                  <a:lnTo>
                    <a:pt x="118" y="9"/>
                  </a:lnTo>
                  <a:lnTo>
                    <a:pt x="132" y="12"/>
                  </a:lnTo>
                  <a:lnTo>
                    <a:pt x="145" y="15"/>
                  </a:lnTo>
                  <a:lnTo>
                    <a:pt x="158" y="19"/>
                  </a:lnTo>
                  <a:lnTo>
                    <a:pt x="171" y="23"/>
                  </a:lnTo>
                  <a:lnTo>
                    <a:pt x="185" y="27"/>
                  </a:lnTo>
                  <a:lnTo>
                    <a:pt x="198" y="31"/>
                  </a:lnTo>
                  <a:lnTo>
                    <a:pt x="212" y="36"/>
                  </a:lnTo>
                  <a:lnTo>
                    <a:pt x="225" y="40"/>
                  </a:lnTo>
                  <a:lnTo>
                    <a:pt x="238" y="45"/>
                  </a:lnTo>
                  <a:lnTo>
                    <a:pt x="252" y="49"/>
                  </a:lnTo>
                  <a:lnTo>
                    <a:pt x="265" y="54"/>
                  </a:lnTo>
                  <a:lnTo>
                    <a:pt x="278" y="58"/>
                  </a:lnTo>
                  <a:lnTo>
                    <a:pt x="292" y="62"/>
                  </a:lnTo>
                  <a:lnTo>
                    <a:pt x="305" y="66"/>
                  </a:lnTo>
                  <a:lnTo>
                    <a:pt x="318" y="70"/>
                  </a:lnTo>
                  <a:lnTo>
                    <a:pt x="332" y="73"/>
                  </a:lnTo>
                  <a:lnTo>
                    <a:pt x="345" y="76"/>
                  </a:lnTo>
                  <a:lnTo>
                    <a:pt x="359" y="79"/>
                  </a:lnTo>
                  <a:lnTo>
                    <a:pt x="372" y="81"/>
                  </a:lnTo>
                  <a:lnTo>
                    <a:pt x="386" y="83"/>
                  </a:lnTo>
                  <a:lnTo>
                    <a:pt x="399" y="85"/>
                  </a:lnTo>
                  <a:lnTo>
                    <a:pt x="412" y="86"/>
                  </a:lnTo>
                  <a:lnTo>
                    <a:pt x="426" y="8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2" name="Line 35"/>
            <p:cNvSpPr>
              <a:spLocks noChangeShapeType="1"/>
            </p:cNvSpPr>
            <p:nvPr/>
          </p:nvSpPr>
          <p:spPr bwMode="auto">
            <a:xfrm flipV="1">
              <a:off x="3467" y="2770"/>
              <a:ext cx="47" cy="11"/>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23" name="Freeform 36"/>
            <p:cNvSpPr>
              <a:spLocks/>
            </p:cNvSpPr>
            <p:nvPr/>
          </p:nvSpPr>
          <p:spPr bwMode="auto">
            <a:xfrm>
              <a:off x="1194" y="1047"/>
              <a:ext cx="547" cy="485"/>
            </a:xfrm>
            <a:custGeom>
              <a:avLst/>
              <a:gdLst>
                <a:gd name="T0" fmla="*/ 13 w 547"/>
                <a:gd name="T1" fmla="*/ 473 h 485"/>
                <a:gd name="T2" fmla="*/ 26 w 547"/>
                <a:gd name="T3" fmla="*/ 463 h 485"/>
                <a:gd name="T4" fmla="*/ 40 w 547"/>
                <a:gd name="T5" fmla="*/ 454 h 485"/>
                <a:gd name="T6" fmla="*/ 52 w 547"/>
                <a:gd name="T7" fmla="*/ 445 h 485"/>
                <a:gd name="T8" fmla="*/ 65 w 547"/>
                <a:gd name="T9" fmla="*/ 437 h 485"/>
                <a:gd name="T10" fmla="*/ 77 w 547"/>
                <a:gd name="T11" fmla="*/ 429 h 485"/>
                <a:gd name="T12" fmla="*/ 89 w 547"/>
                <a:gd name="T13" fmla="*/ 420 h 485"/>
                <a:gd name="T14" fmla="*/ 100 w 547"/>
                <a:gd name="T15" fmla="*/ 411 h 485"/>
                <a:gd name="T16" fmla="*/ 111 w 547"/>
                <a:gd name="T17" fmla="*/ 401 h 485"/>
                <a:gd name="T18" fmla="*/ 122 w 547"/>
                <a:gd name="T19" fmla="*/ 391 h 485"/>
                <a:gd name="T20" fmla="*/ 131 w 547"/>
                <a:gd name="T21" fmla="*/ 380 h 485"/>
                <a:gd name="T22" fmla="*/ 140 w 547"/>
                <a:gd name="T23" fmla="*/ 368 h 485"/>
                <a:gd name="T24" fmla="*/ 148 w 547"/>
                <a:gd name="T25" fmla="*/ 355 h 485"/>
                <a:gd name="T26" fmla="*/ 155 w 547"/>
                <a:gd name="T27" fmla="*/ 341 h 485"/>
                <a:gd name="T28" fmla="*/ 161 w 547"/>
                <a:gd name="T29" fmla="*/ 324 h 485"/>
                <a:gd name="T30" fmla="*/ 166 w 547"/>
                <a:gd name="T31" fmla="*/ 307 h 485"/>
                <a:gd name="T32" fmla="*/ 170 w 547"/>
                <a:gd name="T33" fmla="*/ 288 h 485"/>
                <a:gd name="T34" fmla="*/ 173 w 547"/>
                <a:gd name="T35" fmla="*/ 278 h 485"/>
                <a:gd name="T36" fmla="*/ 176 w 547"/>
                <a:gd name="T37" fmla="*/ 268 h 485"/>
                <a:gd name="T38" fmla="*/ 179 w 547"/>
                <a:gd name="T39" fmla="*/ 260 h 485"/>
                <a:gd name="T40" fmla="*/ 182 w 547"/>
                <a:gd name="T41" fmla="*/ 253 h 485"/>
                <a:gd name="T42" fmla="*/ 185 w 547"/>
                <a:gd name="T43" fmla="*/ 246 h 485"/>
                <a:gd name="T44" fmla="*/ 188 w 547"/>
                <a:gd name="T45" fmla="*/ 240 h 485"/>
                <a:gd name="T46" fmla="*/ 192 w 547"/>
                <a:gd name="T47" fmla="*/ 234 h 485"/>
                <a:gd name="T48" fmla="*/ 197 w 547"/>
                <a:gd name="T49" fmla="*/ 229 h 485"/>
                <a:gd name="T50" fmla="*/ 202 w 547"/>
                <a:gd name="T51" fmla="*/ 225 h 485"/>
                <a:gd name="T52" fmla="*/ 209 w 547"/>
                <a:gd name="T53" fmla="*/ 220 h 485"/>
                <a:gd name="T54" fmla="*/ 216 w 547"/>
                <a:gd name="T55" fmla="*/ 216 h 485"/>
                <a:gd name="T56" fmla="*/ 224 w 547"/>
                <a:gd name="T57" fmla="*/ 212 h 485"/>
                <a:gd name="T58" fmla="*/ 233 w 547"/>
                <a:gd name="T59" fmla="*/ 207 h 485"/>
                <a:gd name="T60" fmla="*/ 243 w 547"/>
                <a:gd name="T61" fmla="*/ 203 h 485"/>
                <a:gd name="T62" fmla="*/ 266 w 547"/>
                <a:gd name="T63" fmla="*/ 194 h 485"/>
                <a:gd name="T64" fmla="*/ 284 w 547"/>
                <a:gd name="T65" fmla="*/ 188 h 485"/>
                <a:gd name="T66" fmla="*/ 302 w 547"/>
                <a:gd name="T67" fmla="*/ 182 h 485"/>
                <a:gd name="T68" fmla="*/ 321 w 547"/>
                <a:gd name="T69" fmla="*/ 177 h 485"/>
                <a:gd name="T70" fmla="*/ 340 w 547"/>
                <a:gd name="T71" fmla="*/ 171 h 485"/>
                <a:gd name="T72" fmla="*/ 360 w 547"/>
                <a:gd name="T73" fmla="*/ 166 h 485"/>
                <a:gd name="T74" fmla="*/ 379 w 547"/>
                <a:gd name="T75" fmla="*/ 161 h 485"/>
                <a:gd name="T76" fmla="*/ 399 w 547"/>
                <a:gd name="T77" fmla="*/ 155 h 485"/>
                <a:gd name="T78" fmla="*/ 418 w 547"/>
                <a:gd name="T79" fmla="*/ 149 h 485"/>
                <a:gd name="T80" fmla="*/ 437 w 547"/>
                <a:gd name="T81" fmla="*/ 143 h 485"/>
                <a:gd name="T82" fmla="*/ 455 w 547"/>
                <a:gd name="T83" fmla="*/ 135 h 485"/>
                <a:gd name="T84" fmla="*/ 472 w 547"/>
                <a:gd name="T85" fmla="*/ 127 h 485"/>
                <a:gd name="T86" fmla="*/ 489 w 547"/>
                <a:gd name="T87" fmla="*/ 118 h 485"/>
                <a:gd name="T88" fmla="*/ 505 w 547"/>
                <a:gd name="T89" fmla="*/ 107 h 485"/>
                <a:gd name="T90" fmla="*/ 520 w 547"/>
                <a:gd name="T91" fmla="*/ 96 h 485"/>
                <a:gd name="T92" fmla="*/ 533 w 547"/>
                <a:gd name="T93" fmla="*/ 83 h 485"/>
                <a:gd name="T94" fmla="*/ 539 w 547"/>
                <a:gd name="T95" fmla="*/ 71 h 485"/>
                <a:gd name="T96" fmla="*/ 542 w 547"/>
                <a:gd name="T97" fmla="*/ 64 h 485"/>
                <a:gd name="T98" fmla="*/ 544 w 547"/>
                <a:gd name="T99" fmla="*/ 57 h 485"/>
                <a:gd name="T100" fmla="*/ 546 w 547"/>
                <a:gd name="T101" fmla="*/ 51 h 485"/>
                <a:gd name="T102" fmla="*/ 546 w 547"/>
                <a:gd name="T103" fmla="*/ 45 h 485"/>
                <a:gd name="T104" fmla="*/ 546 w 547"/>
                <a:gd name="T105" fmla="*/ 39 h 485"/>
                <a:gd name="T106" fmla="*/ 544 w 547"/>
                <a:gd name="T107" fmla="*/ 34 h 485"/>
                <a:gd name="T108" fmla="*/ 542 w 547"/>
                <a:gd name="T109" fmla="*/ 29 h 485"/>
                <a:gd name="T110" fmla="*/ 539 w 547"/>
                <a:gd name="T111" fmla="*/ 24 h 485"/>
                <a:gd name="T112" fmla="*/ 535 w 547"/>
                <a:gd name="T113" fmla="*/ 19 h 485"/>
                <a:gd name="T114" fmla="*/ 530 w 547"/>
                <a:gd name="T115" fmla="*/ 15 h 485"/>
                <a:gd name="T116" fmla="*/ 524 w 547"/>
                <a:gd name="T117" fmla="*/ 11 h 485"/>
                <a:gd name="T118" fmla="*/ 518 w 547"/>
                <a:gd name="T119" fmla="*/ 7 h 485"/>
                <a:gd name="T120" fmla="*/ 510 w 547"/>
                <a:gd name="T121" fmla="*/ 4 h 485"/>
                <a:gd name="T122" fmla="*/ 502 w 547"/>
                <a:gd name="T123" fmla="*/ 1 h 4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7"/>
                <a:gd name="T187" fmla="*/ 0 h 485"/>
                <a:gd name="T188" fmla="*/ 547 w 547"/>
                <a:gd name="T189" fmla="*/ 485 h 4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7" h="485">
                  <a:moveTo>
                    <a:pt x="0" y="484"/>
                  </a:moveTo>
                  <a:lnTo>
                    <a:pt x="13" y="473"/>
                  </a:lnTo>
                  <a:lnTo>
                    <a:pt x="20" y="468"/>
                  </a:lnTo>
                  <a:lnTo>
                    <a:pt x="26" y="463"/>
                  </a:lnTo>
                  <a:lnTo>
                    <a:pt x="33" y="459"/>
                  </a:lnTo>
                  <a:lnTo>
                    <a:pt x="40" y="454"/>
                  </a:lnTo>
                  <a:lnTo>
                    <a:pt x="46" y="450"/>
                  </a:lnTo>
                  <a:lnTo>
                    <a:pt x="52" y="445"/>
                  </a:lnTo>
                  <a:lnTo>
                    <a:pt x="59" y="441"/>
                  </a:lnTo>
                  <a:lnTo>
                    <a:pt x="65" y="437"/>
                  </a:lnTo>
                  <a:lnTo>
                    <a:pt x="71" y="433"/>
                  </a:lnTo>
                  <a:lnTo>
                    <a:pt x="77" y="429"/>
                  </a:lnTo>
                  <a:lnTo>
                    <a:pt x="83" y="424"/>
                  </a:lnTo>
                  <a:lnTo>
                    <a:pt x="89" y="420"/>
                  </a:lnTo>
                  <a:lnTo>
                    <a:pt x="95" y="415"/>
                  </a:lnTo>
                  <a:lnTo>
                    <a:pt x="100" y="411"/>
                  </a:lnTo>
                  <a:lnTo>
                    <a:pt x="106" y="406"/>
                  </a:lnTo>
                  <a:lnTo>
                    <a:pt x="111" y="401"/>
                  </a:lnTo>
                  <a:lnTo>
                    <a:pt x="116" y="397"/>
                  </a:lnTo>
                  <a:lnTo>
                    <a:pt x="122" y="391"/>
                  </a:lnTo>
                  <a:lnTo>
                    <a:pt x="126" y="386"/>
                  </a:lnTo>
                  <a:lnTo>
                    <a:pt x="131" y="380"/>
                  </a:lnTo>
                  <a:lnTo>
                    <a:pt x="136" y="375"/>
                  </a:lnTo>
                  <a:lnTo>
                    <a:pt x="140" y="368"/>
                  </a:lnTo>
                  <a:lnTo>
                    <a:pt x="144" y="362"/>
                  </a:lnTo>
                  <a:lnTo>
                    <a:pt x="148" y="355"/>
                  </a:lnTo>
                  <a:lnTo>
                    <a:pt x="151" y="348"/>
                  </a:lnTo>
                  <a:lnTo>
                    <a:pt x="155" y="341"/>
                  </a:lnTo>
                  <a:lnTo>
                    <a:pt x="158" y="333"/>
                  </a:lnTo>
                  <a:lnTo>
                    <a:pt x="161" y="324"/>
                  </a:lnTo>
                  <a:lnTo>
                    <a:pt x="164" y="315"/>
                  </a:lnTo>
                  <a:lnTo>
                    <a:pt x="166" y="307"/>
                  </a:lnTo>
                  <a:lnTo>
                    <a:pt x="169" y="294"/>
                  </a:lnTo>
                  <a:lnTo>
                    <a:pt x="170" y="288"/>
                  </a:lnTo>
                  <a:lnTo>
                    <a:pt x="172" y="283"/>
                  </a:lnTo>
                  <a:lnTo>
                    <a:pt x="173" y="278"/>
                  </a:lnTo>
                  <a:lnTo>
                    <a:pt x="174" y="273"/>
                  </a:lnTo>
                  <a:lnTo>
                    <a:pt x="176" y="268"/>
                  </a:lnTo>
                  <a:lnTo>
                    <a:pt x="177" y="264"/>
                  </a:lnTo>
                  <a:lnTo>
                    <a:pt x="179" y="260"/>
                  </a:lnTo>
                  <a:lnTo>
                    <a:pt x="180" y="256"/>
                  </a:lnTo>
                  <a:lnTo>
                    <a:pt x="182" y="253"/>
                  </a:lnTo>
                  <a:lnTo>
                    <a:pt x="183" y="249"/>
                  </a:lnTo>
                  <a:lnTo>
                    <a:pt x="185" y="246"/>
                  </a:lnTo>
                  <a:lnTo>
                    <a:pt x="187" y="243"/>
                  </a:lnTo>
                  <a:lnTo>
                    <a:pt x="188" y="240"/>
                  </a:lnTo>
                  <a:lnTo>
                    <a:pt x="190" y="237"/>
                  </a:lnTo>
                  <a:lnTo>
                    <a:pt x="192" y="234"/>
                  </a:lnTo>
                  <a:lnTo>
                    <a:pt x="195" y="232"/>
                  </a:lnTo>
                  <a:lnTo>
                    <a:pt x="197" y="229"/>
                  </a:lnTo>
                  <a:lnTo>
                    <a:pt x="200" y="227"/>
                  </a:lnTo>
                  <a:lnTo>
                    <a:pt x="202" y="225"/>
                  </a:lnTo>
                  <a:lnTo>
                    <a:pt x="206" y="223"/>
                  </a:lnTo>
                  <a:lnTo>
                    <a:pt x="209" y="220"/>
                  </a:lnTo>
                  <a:lnTo>
                    <a:pt x="212" y="218"/>
                  </a:lnTo>
                  <a:lnTo>
                    <a:pt x="216" y="216"/>
                  </a:lnTo>
                  <a:lnTo>
                    <a:pt x="220" y="214"/>
                  </a:lnTo>
                  <a:lnTo>
                    <a:pt x="224" y="212"/>
                  </a:lnTo>
                  <a:lnTo>
                    <a:pt x="228" y="210"/>
                  </a:lnTo>
                  <a:lnTo>
                    <a:pt x="233" y="207"/>
                  </a:lnTo>
                  <a:lnTo>
                    <a:pt x="238" y="205"/>
                  </a:lnTo>
                  <a:lnTo>
                    <a:pt x="243" y="203"/>
                  </a:lnTo>
                  <a:lnTo>
                    <a:pt x="249" y="201"/>
                  </a:lnTo>
                  <a:lnTo>
                    <a:pt x="266" y="194"/>
                  </a:lnTo>
                  <a:lnTo>
                    <a:pt x="275" y="191"/>
                  </a:lnTo>
                  <a:lnTo>
                    <a:pt x="284" y="188"/>
                  </a:lnTo>
                  <a:lnTo>
                    <a:pt x="293" y="185"/>
                  </a:lnTo>
                  <a:lnTo>
                    <a:pt x="302" y="182"/>
                  </a:lnTo>
                  <a:lnTo>
                    <a:pt x="312" y="179"/>
                  </a:lnTo>
                  <a:lnTo>
                    <a:pt x="321" y="177"/>
                  </a:lnTo>
                  <a:lnTo>
                    <a:pt x="331" y="174"/>
                  </a:lnTo>
                  <a:lnTo>
                    <a:pt x="340" y="171"/>
                  </a:lnTo>
                  <a:lnTo>
                    <a:pt x="350" y="169"/>
                  </a:lnTo>
                  <a:lnTo>
                    <a:pt x="360" y="166"/>
                  </a:lnTo>
                  <a:lnTo>
                    <a:pt x="370" y="164"/>
                  </a:lnTo>
                  <a:lnTo>
                    <a:pt x="379" y="161"/>
                  </a:lnTo>
                  <a:lnTo>
                    <a:pt x="389" y="158"/>
                  </a:lnTo>
                  <a:lnTo>
                    <a:pt x="399" y="155"/>
                  </a:lnTo>
                  <a:lnTo>
                    <a:pt x="408" y="153"/>
                  </a:lnTo>
                  <a:lnTo>
                    <a:pt x="418" y="149"/>
                  </a:lnTo>
                  <a:lnTo>
                    <a:pt x="427" y="146"/>
                  </a:lnTo>
                  <a:lnTo>
                    <a:pt x="437" y="143"/>
                  </a:lnTo>
                  <a:lnTo>
                    <a:pt x="446" y="139"/>
                  </a:lnTo>
                  <a:lnTo>
                    <a:pt x="455" y="135"/>
                  </a:lnTo>
                  <a:lnTo>
                    <a:pt x="464" y="131"/>
                  </a:lnTo>
                  <a:lnTo>
                    <a:pt x="472" y="127"/>
                  </a:lnTo>
                  <a:lnTo>
                    <a:pt x="481" y="123"/>
                  </a:lnTo>
                  <a:lnTo>
                    <a:pt x="489" y="118"/>
                  </a:lnTo>
                  <a:lnTo>
                    <a:pt x="497" y="113"/>
                  </a:lnTo>
                  <a:lnTo>
                    <a:pt x="505" y="107"/>
                  </a:lnTo>
                  <a:lnTo>
                    <a:pt x="512" y="102"/>
                  </a:lnTo>
                  <a:lnTo>
                    <a:pt x="520" y="96"/>
                  </a:lnTo>
                  <a:lnTo>
                    <a:pt x="526" y="89"/>
                  </a:lnTo>
                  <a:lnTo>
                    <a:pt x="533" y="83"/>
                  </a:lnTo>
                  <a:lnTo>
                    <a:pt x="537" y="75"/>
                  </a:lnTo>
                  <a:lnTo>
                    <a:pt x="539" y="71"/>
                  </a:lnTo>
                  <a:lnTo>
                    <a:pt x="541" y="68"/>
                  </a:lnTo>
                  <a:lnTo>
                    <a:pt x="542" y="64"/>
                  </a:lnTo>
                  <a:lnTo>
                    <a:pt x="544" y="61"/>
                  </a:lnTo>
                  <a:lnTo>
                    <a:pt x="544" y="57"/>
                  </a:lnTo>
                  <a:lnTo>
                    <a:pt x="545" y="54"/>
                  </a:lnTo>
                  <a:lnTo>
                    <a:pt x="546" y="51"/>
                  </a:lnTo>
                  <a:lnTo>
                    <a:pt x="546" y="48"/>
                  </a:lnTo>
                  <a:lnTo>
                    <a:pt x="546" y="45"/>
                  </a:lnTo>
                  <a:lnTo>
                    <a:pt x="546" y="42"/>
                  </a:lnTo>
                  <a:lnTo>
                    <a:pt x="546" y="39"/>
                  </a:lnTo>
                  <a:lnTo>
                    <a:pt x="545" y="37"/>
                  </a:lnTo>
                  <a:lnTo>
                    <a:pt x="544" y="34"/>
                  </a:lnTo>
                  <a:lnTo>
                    <a:pt x="543" y="31"/>
                  </a:lnTo>
                  <a:lnTo>
                    <a:pt x="542" y="29"/>
                  </a:lnTo>
                  <a:lnTo>
                    <a:pt x="540" y="26"/>
                  </a:lnTo>
                  <a:lnTo>
                    <a:pt x="539" y="24"/>
                  </a:lnTo>
                  <a:lnTo>
                    <a:pt x="537" y="21"/>
                  </a:lnTo>
                  <a:lnTo>
                    <a:pt x="535" y="19"/>
                  </a:lnTo>
                  <a:lnTo>
                    <a:pt x="532" y="17"/>
                  </a:lnTo>
                  <a:lnTo>
                    <a:pt x="530" y="15"/>
                  </a:lnTo>
                  <a:lnTo>
                    <a:pt x="527" y="13"/>
                  </a:lnTo>
                  <a:lnTo>
                    <a:pt x="524" y="11"/>
                  </a:lnTo>
                  <a:lnTo>
                    <a:pt x="521" y="9"/>
                  </a:lnTo>
                  <a:lnTo>
                    <a:pt x="518" y="7"/>
                  </a:lnTo>
                  <a:lnTo>
                    <a:pt x="514" y="6"/>
                  </a:lnTo>
                  <a:lnTo>
                    <a:pt x="510" y="4"/>
                  </a:lnTo>
                  <a:lnTo>
                    <a:pt x="506" y="3"/>
                  </a:lnTo>
                  <a:lnTo>
                    <a:pt x="502" y="1"/>
                  </a:lnTo>
                  <a:lnTo>
                    <a:pt x="498"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4" name="Freeform 37"/>
            <p:cNvSpPr>
              <a:spLocks/>
            </p:cNvSpPr>
            <p:nvPr/>
          </p:nvSpPr>
          <p:spPr bwMode="auto">
            <a:xfrm>
              <a:off x="1360" y="1429"/>
              <a:ext cx="771" cy="398"/>
            </a:xfrm>
            <a:custGeom>
              <a:avLst/>
              <a:gdLst>
                <a:gd name="T0" fmla="*/ 29 w 771"/>
                <a:gd name="T1" fmla="*/ 205 h 398"/>
                <a:gd name="T2" fmla="*/ 53 w 771"/>
                <a:gd name="T3" fmla="*/ 199 h 398"/>
                <a:gd name="T4" fmla="*/ 74 w 771"/>
                <a:gd name="T5" fmla="*/ 189 h 398"/>
                <a:gd name="T6" fmla="*/ 92 w 771"/>
                <a:gd name="T7" fmla="*/ 176 h 398"/>
                <a:gd name="T8" fmla="*/ 107 w 771"/>
                <a:gd name="T9" fmla="*/ 162 h 398"/>
                <a:gd name="T10" fmla="*/ 121 w 771"/>
                <a:gd name="T11" fmla="*/ 146 h 398"/>
                <a:gd name="T12" fmla="*/ 134 w 771"/>
                <a:gd name="T13" fmla="*/ 130 h 398"/>
                <a:gd name="T14" fmla="*/ 147 w 771"/>
                <a:gd name="T15" fmla="*/ 114 h 398"/>
                <a:gd name="T16" fmla="*/ 162 w 771"/>
                <a:gd name="T17" fmla="*/ 99 h 398"/>
                <a:gd name="T18" fmla="*/ 178 w 771"/>
                <a:gd name="T19" fmla="*/ 86 h 398"/>
                <a:gd name="T20" fmla="*/ 199 w 771"/>
                <a:gd name="T21" fmla="*/ 73 h 398"/>
                <a:gd name="T22" fmla="*/ 222 w 771"/>
                <a:gd name="T23" fmla="*/ 64 h 398"/>
                <a:gd name="T24" fmla="*/ 253 w 771"/>
                <a:gd name="T25" fmla="*/ 53 h 398"/>
                <a:gd name="T26" fmla="*/ 290 w 771"/>
                <a:gd name="T27" fmla="*/ 42 h 398"/>
                <a:gd name="T28" fmla="*/ 330 w 771"/>
                <a:gd name="T29" fmla="*/ 30 h 398"/>
                <a:gd name="T30" fmla="*/ 372 w 771"/>
                <a:gd name="T31" fmla="*/ 19 h 398"/>
                <a:gd name="T32" fmla="*/ 413 w 771"/>
                <a:gd name="T33" fmla="*/ 10 h 398"/>
                <a:gd name="T34" fmla="*/ 450 w 771"/>
                <a:gd name="T35" fmla="*/ 3 h 398"/>
                <a:gd name="T36" fmla="*/ 482 w 771"/>
                <a:gd name="T37" fmla="*/ 0 h 398"/>
                <a:gd name="T38" fmla="*/ 506 w 771"/>
                <a:gd name="T39" fmla="*/ 1 h 398"/>
                <a:gd name="T40" fmla="*/ 521 w 771"/>
                <a:gd name="T41" fmla="*/ 7 h 398"/>
                <a:gd name="T42" fmla="*/ 540 w 771"/>
                <a:gd name="T43" fmla="*/ 32 h 398"/>
                <a:gd name="T44" fmla="*/ 552 w 771"/>
                <a:gd name="T45" fmla="*/ 54 h 398"/>
                <a:gd name="T46" fmla="*/ 564 w 771"/>
                <a:gd name="T47" fmla="*/ 78 h 398"/>
                <a:gd name="T48" fmla="*/ 576 w 771"/>
                <a:gd name="T49" fmla="*/ 104 h 398"/>
                <a:gd name="T50" fmla="*/ 587 w 771"/>
                <a:gd name="T51" fmla="*/ 131 h 398"/>
                <a:gd name="T52" fmla="*/ 598 w 771"/>
                <a:gd name="T53" fmla="*/ 158 h 398"/>
                <a:gd name="T54" fmla="*/ 611 w 771"/>
                <a:gd name="T55" fmla="*/ 185 h 398"/>
                <a:gd name="T56" fmla="*/ 624 w 771"/>
                <a:gd name="T57" fmla="*/ 211 h 398"/>
                <a:gd name="T58" fmla="*/ 640 w 771"/>
                <a:gd name="T59" fmla="*/ 237 h 398"/>
                <a:gd name="T60" fmla="*/ 656 w 771"/>
                <a:gd name="T61" fmla="*/ 260 h 398"/>
                <a:gd name="T62" fmla="*/ 674 w 771"/>
                <a:gd name="T63" fmla="*/ 277 h 398"/>
                <a:gd name="T64" fmla="*/ 684 w 771"/>
                <a:gd name="T65" fmla="*/ 282 h 398"/>
                <a:gd name="T66" fmla="*/ 693 w 771"/>
                <a:gd name="T67" fmla="*/ 283 h 398"/>
                <a:gd name="T68" fmla="*/ 701 w 771"/>
                <a:gd name="T69" fmla="*/ 281 h 398"/>
                <a:gd name="T70" fmla="*/ 709 w 771"/>
                <a:gd name="T71" fmla="*/ 279 h 398"/>
                <a:gd name="T72" fmla="*/ 717 w 771"/>
                <a:gd name="T73" fmla="*/ 276 h 398"/>
                <a:gd name="T74" fmla="*/ 725 w 771"/>
                <a:gd name="T75" fmla="*/ 275 h 398"/>
                <a:gd name="T76" fmla="*/ 733 w 771"/>
                <a:gd name="T77" fmla="*/ 276 h 398"/>
                <a:gd name="T78" fmla="*/ 741 w 771"/>
                <a:gd name="T79" fmla="*/ 281 h 398"/>
                <a:gd name="T80" fmla="*/ 750 w 771"/>
                <a:gd name="T81" fmla="*/ 291 h 398"/>
                <a:gd name="T82" fmla="*/ 760 w 771"/>
                <a:gd name="T83" fmla="*/ 307 h 398"/>
                <a:gd name="T84" fmla="*/ 763 w 771"/>
                <a:gd name="T85" fmla="*/ 315 h 398"/>
                <a:gd name="T86" fmla="*/ 764 w 771"/>
                <a:gd name="T87" fmla="*/ 324 h 398"/>
                <a:gd name="T88" fmla="*/ 765 w 771"/>
                <a:gd name="T89" fmla="*/ 333 h 398"/>
                <a:gd name="T90" fmla="*/ 765 w 771"/>
                <a:gd name="T91" fmla="*/ 342 h 398"/>
                <a:gd name="T92" fmla="*/ 765 w 771"/>
                <a:gd name="T93" fmla="*/ 351 h 398"/>
                <a:gd name="T94" fmla="*/ 765 w 771"/>
                <a:gd name="T95" fmla="*/ 361 h 398"/>
                <a:gd name="T96" fmla="*/ 765 w 771"/>
                <a:gd name="T97" fmla="*/ 370 h 398"/>
                <a:gd name="T98" fmla="*/ 766 w 771"/>
                <a:gd name="T99" fmla="*/ 379 h 398"/>
                <a:gd name="T100" fmla="*/ 767 w 771"/>
                <a:gd name="T101" fmla="*/ 388 h 398"/>
                <a:gd name="T102" fmla="*/ 770 w 771"/>
                <a:gd name="T103" fmla="*/ 397 h 3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1"/>
                <a:gd name="T157" fmla="*/ 0 h 398"/>
                <a:gd name="T158" fmla="*/ 771 w 771"/>
                <a:gd name="T159" fmla="*/ 398 h 3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1" h="398">
                  <a:moveTo>
                    <a:pt x="0" y="208"/>
                  </a:moveTo>
                  <a:lnTo>
                    <a:pt x="20" y="206"/>
                  </a:lnTo>
                  <a:lnTo>
                    <a:pt x="29" y="205"/>
                  </a:lnTo>
                  <a:lnTo>
                    <a:pt x="38" y="203"/>
                  </a:lnTo>
                  <a:lnTo>
                    <a:pt x="46" y="201"/>
                  </a:lnTo>
                  <a:lnTo>
                    <a:pt x="53" y="199"/>
                  </a:lnTo>
                  <a:lnTo>
                    <a:pt x="60" y="195"/>
                  </a:lnTo>
                  <a:lnTo>
                    <a:pt x="67" y="192"/>
                  </a:lnTo>
                  <a:lnTo>
                    <a:pt x="74" y="189"/>
                  </a:lnTo>
                  <a:lnTo>
                    <a:pt x="80" y="185"/>
                  </a:lnTo>
                  <a:lnTo>
                    <a:pt x="86" y="181"/>
                  </a:lnTo>
                  <a:lnTo>
                    <a:pt x="92" y="176"/>
                  </a:lnTo>
                  <a:lnTo>
                    <a:pt x="97" y="171"/>
                  </a:lnTo>
                  <a:lnTo>
                    <a:pt x="102" y="167"/>
                  </a:lnTo>
                  <a:lnTo>
                    <a:pt x="107" y="162"/>
                  </a:lnTo>
                  <a:lnTo>
                    <a:pt x="112" y="157"/>
                  </a:lnTo>
                  <a:lnTo>
                    <a:pt x="116" y="151"/>
                  </a:lnTo>
                  <a:lnTo>
                    <a:pt x="121" y="146"/>
                  </a:lnTo>
                  <a:lnTo>
                    <a:pt x="125" y="141"/>
                  </a:lnTo>
                  <a:lnTo>
                    <a:pt x="130" y="135"/>
                  </a:lnTo>
                  <a:lnTo>
                    <a:pt x="134" y="130"/>
                  </a:lnTo>
                  <a:lnTo>
                    <a:pt x="138" y="125"/>
                  </a:lnTo>
                  <a:lnTo>
                    <a:pt x="143" y="119"/>
                  </a:lnTo>
                  <a:lnTo>
                    <a:pt x="147" y="114"/>
                  </a:lnTo>
                  <a:lnTo>
                    <a:pt x="152" y="109"/>
                  </a:lnTo>
                  <a:lnTo>
                    <a:pt x="156" y="104"/>
                  </a:lnTo>
                  <a:lnTo>
                    <a:pt x="162" y="99"/>
                  </a:lnTo>
                  <a:lnTo>
                    <a:pt x="166" y="95"/>
                  </a:lnTo>
                  <a:lnTo>
                    <a:pt x="172" y="90"/>
                  </a:lnTo>
                  <a:lnTo>
                    <a:pt x="178" y="86"/>
                  </a:lnTo>
                  <a:lnTo>
                    <a:pt x="183" y="82"/>
                  </a:lnTo>
                  <a:lnTo>
                    <a:pt x="190" y="78"/>
                  </a:lnTo>
                  <a:lnTo>
                    <a:pt x="199" y="73"/>
                  </a:lnTo>
                  <a:lnTo>
                    <a:pt x="206" y="71"/>
                  </a:lnTo>
                  <a:lnTo>
                    <a:pt x="213" y="67"/>
                  </a:lnTo>
                  <a:lnTo>
                    <a:pt x="222" y="64"/>
                  </a:lnTo>
                  <a:lnTo>
                    <a:pt x="231" y="61"/>
                  </a:lnTo>
                  <a:lnTo>
                    <a:pt x="242" y="57"/>
                  </a:lnTo>
                  <a:lnTo>
                    <a:pt x="253" y="53"/>
                  </a:lnTo>
                  <a:lnTo>
                    <a:pt x="264" y="50"/>
                  </a:lnTo>
                  <a:lnTo>
                    <a:pt x="277" y="46"/>
                  </a:lnTo>
                  <a:lnTo>
                    <a:pt x="290" y="42"/>
                  </a:lnTo>
                  <a:lnTo>
                    <a:pt x="303" y="38"/>
                  </a:lnTo>
                  <a:lnTo>
                    <a:pt x="316" y="34"/>
                  </a:lnTo>
                  <a:lnTo>
                    <a:pt x="330" y="30"/>
                  </a:lnTo>
                  <a:lnTo>
                    <a:pt x="344" y="26"/>
                  </a:lnTo>
                  <a:lnTo>
                    <a:pt x="358" y="23"/>
                  </a:lnTo>
                  <a:lnTo>
                    <a:pt x="372" y="19"/>
                  </a:lnTo>
                  <a:lnTo>
                    <a:pt x="386" y="16"/>
                  </a:lnTo>
                  <a:lnTo>
                    <a:pt x="399" y="13"/>
                  </a:lnTo>
                  <a:lnTo>
                    <a:pt x="413" y="10"/>
                  </a:lnTo>
                  <a:lnTo>
                    <a:pt x="426" y="7"/>
                  </a:lnTo>
                  <a:lnTo>
                    <a:pt x="438" y="5"/>
                  </a:lnTo>
                  <a:lnTo>
                    <a:pt x="450" y="3"/>
                  </a:lnTo>
                  <a:lnTo>
                    <a:pt x="462" y="2"/>
                  </a:lnTo>
                  <a:lnTo>
                    <a:pt x="472" y="1"/>
                  </a:lnTo>
                  <a:lnTo>
                    <a:pt x="482" y="0"/>
                  </a:lnTo>
                  <a:lnTo>
                    <a:pt x="491" y="0"/>
                  </a:lnTo>
                  <a:lnTo>
                    <a:pt x="500" y="0"/>
                  </a:lnTo>
                  <a:lnTo>
                    <a:pt x="506" y="1"/>
                  </a:lnTo>
                  <a:lnTo>
                    <a:pt x="512" y="3"/>
                  </a:lnTo>
                  <a:lnTo>
                    <a:pt x="517" y="5"/>
                  </a:lnTo>
                  <a:lnTo>
                    <a:pt x="521" y="7"/>
                  </a:lnTo>
                  <a:lnTo>
                    <a:pt x="530" y="19"/>
                  </a:lnTo>
                  <a:lnTo>
                    <a:pt x="535" y="25"/>
                  </a:lnTo>
                  <a:lnTo>
                    <a:pt x="540" y="32"/>
                  </a:lnTo>
                  <a:lnTo>
                    <a:pt x="544" y="39"/>
                  </a:lnTo>
                  <a:lnTo>
                    <a:pt x="548" y="47"/>
                  </a:lnTo>
                  <a:lnTo>
                    <a:pt x="552" y="54"/>
                  </a:lnTo>
                  <a:lnTo>
                    <a:pt x="556" y="62"/>
                  </a:lnTo>
                  <a:lnTo>
                    <a:pt x="560" y="70"/>
                  </a:lnTo>
                  <a:lnTo>
                    <a:pt x="564" y="78"/>
                  </a:lnTo>
                  <a:lnTo>
                    <a:pt x="568" y="87"/>
                  </a:lnTo>
                  <a:lnTo>
                    <a:pt x="572" y="95"/>
                  </a:lnTo>
                  <a:lnTo>
                    <a:pt x="576" y="104"/>
                  </a:lnTo>
                  <a:lnTo>
                    <a:pt x="579" y="113"/>
                  </a:lnTo>
                  <a:lnTo>
                    <a:pt x="583" y="122"/>
                  </a:lnTo>
                  <a:lnTo>
                    <a:pt x="587" y="131"/>
                  </a:lnTo>
                  <a:lnTo>
                    <a:pt x="591" y="140"/>
                  </a:lnTo>
                  <a:lnTo>
                    <a:pt x="595" y="149"/>
                  </a:lnTo>
                  <a:lnTo>
                    <a:pt x="598" y="158"/>
                  </a:lnTo>
                  <a:lnTo>
                    <a:pt x="603" y="167"/>
                  </a:lnTo>
                  <a:lnTo>
                    <a:pt x="607" y="176"/>
                  </a:lnTo>
                  <a:lnTo>
                    <a:pt x="611" y="185"/>
                  </a:lnTo>
                  <a:lnTo>
                    <a:pt x="615" y="194"/>
                  </a:lnTo>
                  <a:lnTo>
                    <a:pt x="620" y="203"/>
                  </a:lnTo>
                  <a:lnTo>
                    <a:pt x="624" y="211"/>
                  </a:lnTo>
                  <a:lnTo>
                    <a:pt x="629" y="220"/>
                  </a:lnTo>
                  <a:lnTo>
                    <a:pt x="634" y="228"/>
                  </a:lnTo>
                  <a:lnTo>
                    <a:pt x="640" y="237"/>
                  </a:lnTo>
                  <a:lnTo>
                    <a:pt x="645" y="245"/>
                  </a:lnTo>
                  <a:lnTo>
                    <a:pt x="650" y="252"/>
                  </a:lnTo>
                  <a:lnTo>
                    <a:pt x="656" y="260"/>
                  </a:lnTo>
                  <a:lnTo>
                    <a:pt x="663" y="267"/>
                  </a:lnTo>
                  <a:lnTo>
                    <a:pt x="670" y="274"/>
                  </a:lnTo>
                  <a:lnTo>
                    <a:pt x="674" y="277"/>
                  </a:lnTo>
                  <a:lnTo>
                    <a:pt x="677" y="279"/>
                  </a:lnTo>
                  <a:lnTo>
                    <a:pt x="681" y="281"/>
                  </a:lnTo>
                  <a:lnTo>
                    <a:pt x="684" y="282"/>
                  </a:lnTo>
                  <a:lnTo>
                    <a:pt x="687" y="283"/>
                  </a:lnTo>
                  <a:lnTo>
                    <a:pt x="690" y="283"/>
                  </a:lnTo>
                  <a:lnTo>
                    <a:pt x="693" y="283"/>
                  </a:lnTo>
                  <a:lnTo>
                    <a:pt x="696" y="283"/>
                  </a:lnTo>
                  <a:lnTo>
                    <a:pt x="698" y="282"/>
                  </a:lnTo>
                  <a:lnTo>
                    <a:pt x="701" y="281"/>
                  </a:lnTo>
                  <a:lnTo>
                    <a:pt x="704" y="281"/>
                  </a:lnTo>
                  <a:lnTo>
                    <a:pt x="707" y="280"/>
                  </a:lnTo>
                  <a:lnTo>
                    <a:pt x="709" y="279"/>
                  </a:lnTo>
                  <a:lnTo>
                    <a:pt x="712" y="278"/>
                  </a:lnTo>
                  <a:lnTo>
                    <a:pt x="714" y="277"/>
                  </a:lnTo>
                  <a:lnTo>
                    <a:pt x="717" y="276"/>
                  </a:lnTo>
                  <a:lnTo>
                    <a:pt x="720" y="275"/>
                  </a:lnTo>
                  <a:lnTo>
                    <a:pt x="722" y="275"/>
                  </a:lnTo>
                  <a:lnTo>
                    <a:pt x="725" y="275"/>
                  </a:lnTo>
                  <a:lnTo>
                    <a:pt x="727" y="275"/>
                  </a:lnTo>
                  <a:lnTo>
                    <a:pt x="730" y="275"/>
                  </a:lnTo>
                  <a:lnTo>
                    <a:pt x="733" y="276"/>
                  </a:lnTo>
                  <a:lnTo>
                    <a:pt x="736" y="277"/>
                  </a:lnTo>
                  <a:lnTo>
                    <a:pt x="738" y="279"/>
                  </a:lnTo>
                  <a:lnTo>
                    <a:pt x="741" y="281"/>
                  </a:lnTo>
                  <a:lnTo>
                    <a:pt x="744" y="284"/>
                  </a:lnTo>
                  <a:lnTo>
                    <a:pt x="747" y="287"/>
                  </a:lnTo>
                  <a:lnTo>
                    <a:pt x="750" y="291"/>
                  </a:lnTo>
                  <a:lnTo>
                    <a:pt x="754" y="296"/>
                  </a:lnTo>
                  <a:lnTo>
                    <a:pt x="758" y="302"/>
                  </a:lnTo>
                  <a:lnTo>
                    <a:pt x="760" y="307"/>
                  </a:lnTo>
                  <a:lnTo>
                    <a:pt x="761" y="310"/>
                  </a:lnTo>
                  <a:lnTo>
                    <a:pt x="762" y="313"/>
                  </a:lnTo>
                  <a:lnTo>
                    <a:pt x="763" y="315"/>
                  </a:lnTo>
                  <a:lnTo>
                    <a:pt x="764" y="318"/>
                  </a:lnTo>
                  <a:lnTo>
                    <a:pt x="764" y="321"/>
                  </a:lnTo>
                  <a:lnTo>
                    <a:pt x="764" y="324"/>
                  </a:lnTo>
                  <a:lnTo>
                    <a:pt x="765" y="327"/>
                  </a:lnTo>
                  <a:lnTo>
                    <a:pt x="765" y="330"/>
                  </a:lnTo>
                  <a:lnTo>
                    <a:pt x="765" y="333"/>
                  </a:lnTo>
                  <a:lnTo>
                    <a:pt x="765" y="336"/>
                  </a:lnTo>
                  <a:lnTo>
                    <a:pt x="765" y="339"/>
                  </a:lnTo>
                  <a:lnTo>
                    <a:pt x="765" y="342"/>
                  </a:lnTo>
                  <a:lnTo>
                    <a:pt x="765" y="345"/>
                  </a:lnTo>
                  <a:lnTo>
                    <a:pt x="765" y="349"/>
                  </a:lnTo>
                  <a:lnTo>
                    <a:pt x="765" y="351"/>
                  </a:lnTo>
                  <a:lnTo>
                    <a:pt x="765" y="355"/>
                  </a:lnTo>
                  <a:lnTo>
                    <a:pt x="765" y="358"/>
                  </a:lnTo>
                  <a:lnTo>
                    <a:pt x="765" y="361"/>
                  </a:lnTo>
                  <a:lnTo>
                    <a:pt x="765" y="364"/>
                  </a:lnTo>
                  <a:lnTo>
                    <a:pt x="765" y="367"/>
                  </a:lnTo>
                  <a:lnTo>
                    <a:pt x="765" y="370"/>
                  </a:lnTo>
                  <a:lnTo>
                    <a:pt x="765" y="373"/>
                  </a:lnTo>
                  <a:lnTo>
                    <a:pt x="765" y="376"/>
                  </a:lnTo>
                  <a:lnTo>
                    <a:pt x="766" y="379"/>
                  </a:lnTo>
                  <a:lnTo>
                    <a:pt x="766" y="382"/>
                  </a:lnTo>
                  <a:lnTo>
                    <a:pt x="766" y="385"/>
                  </a:lnTo>
                  <a:lnTo>
                    <a:pt x="767" y="388"/>
                  </a:lnTo>
                  <a:lnTo>
                    <a:pt x="768" y="391"/>
                  </a:lnTo>
                  <a:lnTo>
                    <a:pt x="768" y="393"/>
                  </a:lnTo>
                  <a:lnTo>
                    <a:pt x="770" y="39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5" name="Freeform 38"/>
            <p:cNvSpPr>
              <a:spLocks/>
            </p:cNvSpPr>
            <p:nvPr/>
          </p:nvSpPr>
          <p:spPr bwMode="auto">
            <a:xfrm>
              <a:off x="1159" y="2014"/>
              <a:ext cx="226" cy="332"/>
            </a:xfrm>
            <a:custGeom>
              <a:avLst/>
              <a:gdLst>
                <a:gd name="T0" fmla="*/ 0 w 226"/>
                <a:gd name="T1" fmla="*/ 0 h 332"/>
                <a:gd name="T2" fmla="*/ 12 w 226"/>
                <a:gd name="T3" fmla="*/ 21 h 332"/>
                <a:gd name="T4" fmla="*/ 19 w 226"/>
                <a:gd name="T5" fmla="*/ 31 h 332"/>
                <a:gd name="T6" fmla="*/ 26 w 226"/>
                <a:gd name="T7" fmla="*/ 41 h 332"/>
                <a:gd name="T8" fmla="*/ 34 w 226"/>
                <a:gd name="T9" fmla="*/ 50 h 332"/>
                <a:gd name="T10" fmla="*/ 42 w 226"/>
                <a:gd name="T11" fmla="*/ 59 h 332"/>
                <a:gd name="T12" fmla="*/ 50 w 226"/>
                <a:gd name="T13" fmla="*/ 68 h 332"/>
                <a:gd name="T14" fmla="*/ 59 w 226"/>
                <a:gd name="T15" fmla="*/ 77 h 332"/>
                <a:gd name="T16" fmla="*/ 67 w 226"/>
                <a:gd name="T17" fmla="*/ 85 h 332"/>
                <a:gd name="T18" fmla="*/ 76 w 226"/>
                <a:gd name="T19" fmla="*/ 94 h 332"/>
                <a:gd name="T20" fmla="*/ 85 w 226"/>
                <a:gd name="T21" fmla="*/ 102 h 332"/>
                <a:gd name="T22" fmla="*/ 93 w 226"/>
                <a:gd name="T23" fmla="*/ 110 h 332"/>
                <a:gd name="T24" fmla="*/ 103 w 226"/>
                <a:gd name="T25" fmla="*/ 119 h 332"/>
                <a:gd name="T26" fmla="*/ 111 w 226"/>
                <a:gd name="T27" fmla="*/ 127 h 332"/>
                <a:gd name="T28" fmla="*/ 120 w 226"/>
                <a:gd name="T29" fmla="*/ 136 h 332"/>
                <a:gd name="T30" fmla="*/ 129 w 226"/>
                <a:gd name="T31" fmla="*/ 144 h 332"/>
                <a:gd name="T32" fmla="*/ 138 w 226"/>
                <a:gd name="T33" fmla="*/ 153 h 332"/>
                <a:gd name="T34" fmla="*/ 146 w 226"/>
                <a:gd name="T35" fmla="*/ 162 h 332"/>
                <a:gd name="T36" fmla="*/ 155 w 226"/>
                <a:gd name="T37" fmla="*/ 172 h 332"/>
                <a:gd name="T38" fmla="*/ 163 w 226"/>
                <a:gd name="T39" fmla="*/ 181 h 332"/>
                <a:gd name="T40" fmla="*/ 171 w 226"/>
                <a:gd name="T41" fmla="*/ 191 h 332"/>
                <a:gd name="T42" fmla="*/ 178 w 226"/>
                <a:gd name="T43" fmla="*/ 201 h 332"/>
                <a:gd name="T44" fmla="*/ 185 w 226"/>
                <a:gd name="T45" fmla="*/ 212 h 332"/>
                <a:gd name="T46" fmla="*/ 191 w 226"/>
                <a:gd name="T47" fmla="*/ 223 h 332"/>
                <a:gd name="T48" fmla="*/ 198 w 226"/>
                <a:gd name="T49" fmla="*/ 234 h 332"/>
                <a:gd name="T50" fmla="*/ 203 w 226"/>
                <a:gd name="T51" fmla="*/ 246 h 332"/>
                <a:gd name="T52" fmla="*/ 209 w 226"/>
                <a:gd name="T53" fmla="*/ 258 h 332"/>
                <a:gd name="T54" fmla="*/ 213 w 226"/>
                <a:gd name="T55" fmla="*/ 272 h 332"/>
                <a:gd name="T56" fmla="*/ 217 w 226"/>
                <a:gd name="T57" fmla="*/ 285 h 332"/>
                <a:gd name="T58" fmla="*/ 220 w 226"/>
                <a:gd name="T59" fmla="*/ 300 h 332"/>
                <a:gd name="T60" fmla="*/ 223 w 226"/>
                <a:gd name="T61" fmla="*/ 315 h 332"/>
                <a:gd name="T62" fmla="*/ 225 w 226"/>
                <a:gd name="T63" fmla="*/ 331 h 3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332"/>
                <a:gd name="T98" fmla="*/ 226 w 226"/>
                <a:gd name="T99" fmla="*/ 332 h 3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332">
                  <a:moveTo>
                    <a:pt x="0" y="0"/>
                  </a:moveTo>
                  <a:lnTo>
                    <a:pt x="12" y="21"/>
                  </a:lnTo>
                  <a:lnTo>
                    <a:pt x="19" y="31"/>
                  </a:lnTo>
                  <a:lnTo>
                    <a:pt x="26" y="41"/>
                  </a:lnTo>
                  <a:lnTo>
                    <a:pt x="34" y="50"/>
                  </a:lnTo>
                  <a:lnTo>
                    <a:pt x="42" y="59"/>
                  </a:lnTo>
                  <a:lnTo>
                    <a:pt x="50" y="68"/>
                  </a:lnTo>
                  <a:lnTo>
                    <a:pt x="59" y="77"/>
                  </a:lnTo>
                  <a:lnTo>
                    <a:pt x="67" y="85"/>
                  </a:lnTo>
                  <a:lnTo>
                    <a:pt x="76" y="94"/>
                  </a:lnTo>
                  <a:lnTo>
                    <a:pt x="85" y="102"/>
                  </a:lnTo>
                  <a:lnTo>
                    <a:pt x="93" y="110"/>
                  </a:lnTo>
                  <a:lnTo>
                    <a:pt x="103" y="119"/>
                  </a:lnTo>
                  <a:lnTo>
                    <a:pt x="111" y="127"/>
                  </a:lnTo>
                  <a:lnTo>
                    <a:pt x="120" y="136"/>
                  </a:lnTo>
                  <a:lnTo>
                    <a:pt x="129" y="144"/>
                  </a:lnTo>
                  <a:lnTo>
                    <a:pt x="138" y="153"/>
                  </a:lnTo>
                  <a:lnTo>
                    <a:pt x="146" y="162"/>
                  </a:lnTo>
                  <a:lnTo>
                    <a:pt x="155" y="172"/>
                  </a:lnTo>
                  <a:lnTo>
                    <a:pt x="163" y="181"/>
                  </a:lnTo>
                  <a:lnTo>
                    <a:pt x="171" y="191"/>
                  </a:lnTo>
                  <a:lnTo>
                    <a:pt x="178" y="201"/>
                  </a:lnTo>
                  <a:lnTo>
                    <a:pt x="185" y="212"/>
                  </a:lnTo>
                  <a:lnTo>
                    <a:pt x="191" y="223"/>
                  </a:lnTo>
                  <a:lnTo>
                    <a:pt x="198" y="234"/>
                  </a:lnTo>
                  <a:lnTo>
                    <a:pt x="203" y="246"/>
                  </a:lnTo>
                  <a:lnTo>
                    <a:pt x="209" y="258"/>
                  </a:lnTo>
                  <a:lnTo>
                    <a:pt x="213" y="272"/>
                  </a:lnTo>
                  <a:lnTo>
                    <a:pt x="217" y="285"/>
                  </a:lnTo>
                  <a:lnTo>
                    <a:pt x="220" y="300"/>
                  </a:lnTo>
                  <a:lnTo>
                    <a:pt x="223" y="315"/>
                  </a:lnTo>
                  <a:lnTo>
                    <a:pt x="225" y="331"/>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6" name="Freeform 39"/>
            <p:cNvSpPr>
              <a:spLocks/>
            </p:cNvSpPr>
            <p:nvPr/>
          </p:nvSpPr>
          <p:spPr bwMode="auto">
            <a:xfrm>
              <a:off x="1538" y="1767"/>
              <a:ext cx="359" cy="566"/>
            </a:xfrm>
            <a:custGeom>
              <a:avLst/>
              <a:gdLst>
                <a:gd name="T0" fmla="*/ 13 w 359"/>
                <a:gd name="T1" fmla="*/ 472 h 566"/>
                <a:gd name="T2" fmla="*/ 30 w 359"/>
                <a:gd name="T3" fmla="*/ 485 h 566"/>
                <a:gd name="T4" fmla="*/ 50 w 359"/>
                <a:gd name="T5" fmla="*/ 498 h 566"/>
                <a:gd name="T6" fmla="*/ 73 w 359"/>
                <a:gd name="T7" fmla="*/ 511 h 566"/>
                <a:gd name="T8" fmla="*/ 97 w 359"/>
                <a:gd name="T9" fmla="*/ 524 h 566"/>
                <a:gd name="T10" fmla="*/ 122 w 359"/>
                <a:gd name="T11" fmla="*/ 535 h 566"/>
                <a:gd name="T12" fmla="*/ 149 w 359"/>
                <a:gd name="T13" fmla="*/ 546 h 566"/>
                <a:gd name="T14" fmla="*/ 176 w 359"/>
                <a:gd name="T15" fmla="*/ 554 h 566"/>
                <a:gd name="T16" fmla="*/ 202 w 359"/>
                <a:gd name="T17" fmla="*/ 560 h 566"/>
                <a:gd name="T18" fmla="*/ 228 w 359"/>
                <a:gd name="T19" fmla="*/ 564 h 566"/>
                <a:gd name="T20" fmla="*/ 253 w 359"/>
                <a:gd name="T21" fmla="*/ 564 h 566"/>
                <a:gd name="T22" fmla="*/ 277 w 359"/>
                <a:gd name="T23" fmla="*/ 561 h 566"/>
                <a:gd name="T24" fmla="*/ 298 w 359"/>
                <a:gd name="T25" fmla="*/ 555 h 566"/>
                <a:gd name="T26" fmla="*/ 316 w 359"/>
                <a:gd name="T27" fmla="*/ 543 h 566"/>
                <a:gd name="T28" fmla="*/ 331 w 359"/>
                <a:gd name="T29" fmla="*/ 528 h 566"/>
                <a:gd name="T30" fmla="*/ 343 w 359"/>
                <a:gd name="T31" fmla="*/ 507 h 566"/>
                <a:gd name="T32" fmla="*/ 349 w 359"/>
                <a:gd name="T33" fmla="*/ 489 h 566"/>
                <a:gd name="T34" fmla="*/ 352 w 359"/>
                <a:gd name="T35" fmla="*/ 477 h 566"/>
                <a:gd name="T36" fmla="*/ 354 w 359"/>
                <a:gd name="T37" fmla="*/ 465 h 566"/>
                <a:gd name="T38" fmla="*/ 356 w 359"/>
                <a:gd name="T39" fmla="*/ 453 h 566"/>
                <a:gd name="T40" fmla="*/ 357 w 359"/>
                <a:gd name="T41" fmla="*/ 441 h 566"/>
                <a:gd name="T42" fmla="*/ 358 w 359"/>
                <a:gd name="T43" fmla="*/ 429 h 566"/>
                <a:gd name="T44" fmla="*/ 357 w 359"/>
                <a:gd name="T45" fmla="*/ 417 h 566"/>
                <a:gd name="T46" fmla="*/ 356 w 359"/>
                <a:gd name="T47" fmla="*/ 405 h 566"/>
                <a:gd name="T48" fmla="*/ 355 w 359"/>
                <a:gd name="T49" fmla="*/ 392 h 566"/>
                <a:gd name="T50" fmla="*/ 353 w 359"/>
                <a:gd name="T51" fmla="*/ 380 h 566"/>
                <a:gd name="T52" fmla="*/ 350 w 359"/>
                <a:gd name="T53" fmla="*/ 369 h 566"/>
                <a:gd name="T54" fmla="*/ 347 w 359"/>
                <a:gd name="T55" fmla="*/ 357 h 566"/>
                <a:gd name="T56" fmla="*/ 343 w 359"/>
                <a:gd name="T57" fmla="*/ 345 h 566"/>
                <a:gd name="T58" fmla="*/ 339 w 359"/>
                <a:gd name="T59" fmla="*/ 335 h 566"/>
                <a:gd name="T60" fmla="*/ 334 w 359"/>
                <a:gd name="T61" fmla="*/ 324 h 566"/>
                <a:gd name="T62" fmla="*/ 322 w 359"/>
                <a:gd name="T63" fmla="*/ 303 h 566"/>
                <a:gd name="T64" fmla="*/ 310 w 359"/>
                <a:gd name="T65" fmla="*/ 285 h 566"/>
                <a:gd name="T66" fmla="*/ 296 w 359"/>
                <a:gd name="T67" fmla="*/ 264 h 566"/>
                <a:gd name="T68" fmla="*/ 280 w 359"/>
                <a:gd name="T69" fmla="*/ 241 h 566"/>
                <a:gd name="T70" fmla="*/ 261 w 359"/>
                <a:gd name="T71" fmla="*/ 216 h 566"/>
                <a:gd name="T72" fmla="*/ 241 w 359"/>
                <a:gd name="T73" fmla="*/ 191 h 566"/>
                <a:gd name="T74" fmla="*/ 220 w 359"/>
                <a:gd name="T75" fmla="*/ 165 h 566"/>
                <a:gd name="T76" fmla="*/ 198 w 359"/>
                <a:gd name="T77" fmla="*/ 139 h 566"/>
                <a:gd name="T78" fmla="*/ 176 w 359"/>
                <a:gd name="T79" fmla="*/ 113 h 566"/>
                <a:gd name="T80" fmla="*/ 154 w 359"/>
                <a:gd name="T81" fmla="*/ 89 h 566"/>
                <a:gd name="T82" fmla="*/ 133 w 359"/>
                <a:gd name="T83" fmla="*/ 67 h 566"/>
                <a:gd name="T84" fmla="*/ 113 w 359"/>
                <a:gd name="T85" fmla="*/ 47 h 566"/>
                <a:gd name="T86" fmla="*/ 94 w 359"/>
                <a:gd name="T87" fmla="*/ 29 h 566"/>
                <a:gd name="T88" fmla="*/ 76 w 359"/>
                <a:gd name="T89" fmla="*/ 15 h 566"/>
                <a:gd name="T90" fmla="*/ 60 w 359"/>
                <a:gd name="T91" fmla="*/ 5 h 566"/>
                <a:gd name="T92" fmla="*/ 47 w 359"/>
                <a:gd name="T93" fmla="*/ 0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9"/>
                <a:gd name="T142" fmla="*/ 0 h 566"/>
                <a:gd name="T143" fmla="*/ 359 w 359"/>
                <a:gd name="T144" fmla="*/ 566 h 5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9" h="566">
                  <a:moveTo>
                    <a:pt x="0" y="460"/>
                  </a:moveTo>
                  <a:lnTo>
                    <a:pt x="13" y="472"/>
                  </a:lnTo>
                  <a:lnTo>
                    <a:pt x="21" y="478"/>
                  </a:lnTo>
                  <a:lnTo>
                    <a:pt x="30" y="485"/>
                  </a:lnTo>
                  <a:lnTo>
                    <a:pt x="40" y="491"/>
                  </a:lnTo>
                  <a:lnTo>
                    <a:pt x="50" y="498"/>
                  </a:lnTo>
                  <a:lnTo>
                    <a:pt x="61" y="505"/>
                  </a:lnTo>
                  <a:lnTo>
                    <a:pt x="73" y="511"/>
                  </a:lnTo>
                  <a:lnTo>
                    <a:pt x="84" y="518"/>
                  </a:lnTo>
                  <a:lnTo>
                    <a:pt x="97" y="524"/>
                  </a:lnTo>
                  <a:lnTo>
                    <a:pt x="110" y="530"/>
                  </a:lnTo>
                  <a:lnTo>
                    <a:pt x="122" y="535"/>
                  </a:lnTo>
                  <a:lnTo>
                    <a:pt x="136" y="541"/>
                  </a:lnTo>
                  <a:lnTo>
                    <a:pt x="149" y="546"/>
                  </a:lnTo>
                  <a:lnTo>
                    <a:pt x="162" y="550"/>
                  </a:lnTo>
                  <a:lnTo>
                    <a:pt x="176" y="554"/>
                  </a:lnTo>
                  <a:lnTo>
                    <a:pt x="189" y="557"/>
                  </a:lnTo>
                  <a:lnTo>
                    <a:pt x="202" y="560"/>
                  </a:lnTo>
                  <a:lnTo>
                    <a:pt x="216" y="563"/>
                  </a:lnTo>
                  <a:lnTo>
                    <a:pt x="228" y="564"/>
                  </a:lnTo>
                  <a:lnTo>
                    <a:pt x="241" y="565"/>
                  </a:lnTo>
                  <a:lnTo>
                    <a:pt x="253" y="564"/>
                  </a:lnTo>
                  <a:lnTo>
                    <a:pt x="265" y="563"/>
                  </a:lnTo>
                  <a:lnTo>
                    <a:pt x="277" y="561"/>
                  </a:lnTo>
                  <a:lnTo>
                    <a:pt x="288" y="559"/>
                  </a:lnTo>
                  <a:lnTo>
                    <a:pt x="298" y="555"/>
                  </a:lnTo>
                  <a:lnTo>
                    <a:pt x="307" y="550"/>
                  </a:lnTo>
                  <a:lnTo>
                    <a:pt x="316" y="543"/>
                  </a:lnTo>
                  <a:lnTo>
                    <a:pt x="324" y="536"/>
                  </a:lnTo>
                  <a:lnTo>
                    <a:pt x="331" y="528"/>
                  </a:lnTo>
                  <a:lnTo>
                    <a:pt x="337" y="518"/>
                  </a:lnTo>
                  <a:lnTo>
                    <a:pt x="343" y="507"/>
                  </a:lnTo>
                  <a:lnTo>
                    <a:pt x="347" y="495"/>
                  </a:lnTo>
                  <a:lnTo>
                    <a:pt x="349" y="489"/>
                  </a:lnTo>
                  <a:lnTo>
                    <a:pt x="350" y="483"/>
                  </a:lnTo>
                  <a:lnTo>
                    <a:pt x="352" y="477"/>
                  </a:lnTo>
                  <a:lnTo>
                    <a:pt x="353" y="471"/>
                  </a:lnTo>
                  <a:lnTo>
                    <a:pt x="354" y="465"/>
                  </a:lnTo>
                  <a:lnTo>
                    <a:pt x="355" y="459"/>
                  </a:lnTo>
                  <a:lnTo>
                    <a:pt x="356" y="453"/>
                  </a:lnTo>
                  <a:lnTo>
                    <a:pt x="357" y="447"/>
                  </a:lnTo>
                  <a:lnTo>
                    <a:pt x="357" y="441"/>
                  </a:lnTo>
                  <a:lnTo>
                    <a:pt x="358" y="435"/>
                  </a:lnTo>
                  <a:lnTo>
                    <a:pt x="358" y="429"/>
                  </a:lnTo>
                  <a:lnTo>
                    <a:pt x="358" y="423"/>
                  </a:lnTo>
                  <a:lnTo>
                    <a:pt x="357" y="417"/>
                  </a:lnTo>
                  <a:lnTo>
                    <a:pt x="357" y="411"/>
                  </a:lnTo>
                  <a:lnTo>
                    <a:pt x="356" y="405"/>
                  </a:lnTo>
                  <a:lnTo>
                    <a:pt x="356" y="399"/>
                  </a:lnTo>
                  <a:lnTo>
                    <a:pt x="355" y="392"/>
                  </a:lnTo>
                  <a:lnTo>
                    <a:pt x="354" y="386"/>
                  </a:lnTo>
                  <a:lnTo>
                    <a:pt x="353" y="380"/>
                  </a:lnTo>
                  <a:lnTo>
                    <a:pt x="352" y="375"/>
                  </a:lnTo>
                  <a:lnTo>
                    <a:pt x="350" y="369"/>
                  </a:lnTo>
                  <a:lnTo>
                    <a:pt x="349" y="363"/>
                  </a:lnTo>
                  <a:lnTo>
                    <a:pt x="347" y="357"/>
                  </a:lnTo>
                  <a:lnTo>
                    <a:pt x="345" y="351"/>
                  </a:lnTo>
                  <a:lnTo>
                    <a:pt x="343" y="345"/>
                  </a:lnTo>
                  <a:lnTo>
                    <a:pt x="341" y="340"/>
                  </a:lnTo>
                  <a:lnTo>
                    <a:pt x="339" y="335"/>
                  </a:lnTo>
                  <a:lnTo>
                    <a:pt x="336" y="329"/>
                  </a:lnTo>
                  <a:lnTo>
                    <a:pt x="334" y="324"/>
                  </a:lnTo>
                  <a:lnTo>
                    <a:pt x="331" y="319"/>
                  </a:lnTo>
                  <a:lnTo>
                    <a:pt x="322" y="303"/>
                  </a:lnTo>
                  <a:lnTo>
                    <a:pt x="317" y="295"/>
                  </a:lnTo>
                  <a:lnTo>
                    <a:pt x="310" y="285"/>
                  </a:lnTo>
                  <a:lnTo>
                    <a:pt x="304" y="275"/>
                  </a:lnTo>
                  <a:lnTo>
                    <a:pt x="296" y="264"/>
                  </a:lnTo>
                  <a:lnTo>
                    <a:pt x="288" y="253"/>
                  </a:lnTo>
                  <a:lnTo>
                    <a:pt x="280" y="241"/>
                  </a:lnTo>
                  <a:lnTo>
                    <a:pt x="270" y="229"/>
                  </a:lnTo>
                  <a:lnTo>
                    <a:pt x="261" y="216"/>
                  </a:lnTo>
                  <a:lnTo>
                    <a:pt x="251" y="204"/>
                  </a:lnTo>
                  <a:lnTo>
                    <a:pt x="241" y="191"/>
                  </a:lnTo>
                  <a:lnTo>
                    <a:pt x="231" y="178"/>
                  </a:lnTo>
                  <a:lnTo>
                    <a:pt x="220" y="165"/>
                  </a:lnTo>
                  <a:lnTo>
                    <a:pt x="209" y="152"/>
                  </a:lnTo>
                  <a:lnTo>
                    <a:pt x="198" y="139"/>
                  </a:lnTo>
                  <a:lnTo>
                    <a:pt x="188" y="126"/>
                  </a:lnTo>
                  <a:lnTo>
                    <a:pt x="176" y="113"/>
                  </a:lnTo>
                  <a:lnTo>
                    <a:pt x="166" y="101"/>
                  </a:lnTo>
                  <a:lnTo>
                    <a:pt x="154" y="89"/>
                  </a:lnTo>
                  <a:lnTo>
                    <a:pt x="144" y="78"/>
                  </a:lnTo>
                  <a:lnTo>
                    <a:pt x="133" y="67"/>
                  </a:lnTo>
                  <a:lnTo>
                    <a:pt x="123" y="56"/>
                  </a:lnTo>
                  <a:lnTo>
                    <a:pt x="113" y="47"/>
                  </a:lnTo>
                  <a:lnTo>
                    <a:pt x="103" y="37"/>
                  </a:lnTo>
                  <a:lnTo>
                    <a:pt x="94" y="29"/>
                  </a:lnTo>
                  <a:lnTo>
                    <a:pt x="84" y="22"/>
                  </a:lnTo>
                  <a:lnTo>
                    <a:pt x="76" y="15"/>
                  </a:lnTo>
                  <a:lnTo>
                    <a:pt x="68" y="10"/>
                  </a:lnTo>
                  <a:lnTo>
                    <a:pt x="60" y="5"/>
                  </a:lnTo>
                  <a:lnTo>
                    <a:pt x="53" y="2"/>
                  </a:lnTo>
                  <a:lnTo>
                    <a:pt x="47"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7" name="Freeform 40"/>
            <p:cNvSpPr>
              <a:spLocks/>
            </p:cNvSpPr>
            <p:nvPr/>
          </p:nvSpPr>
          <p:spPr bwMode="auto">
            <a:xfrm>
              <a:off x="2009" y="1944"/>
              <a:ext cx="156" cy="307"/>
            </a:xfrm>
            <a:custGeom>
              <a:avLst/>
              <a:gdLst>
                <a:gd name="T0" fmla="*/ 2 w 156"/>
                <a:gd name="T1" fmla="*/ 0 h 307"/>
                <a:gd name="T2" fmla="*/ 0 w 156"/>
                <a:gd name="T3" fmla="*/ 11 h 307"/>
                <a:gd name="T4" fmla="*/ 0 w 156"/>
                <a:gd name="T5" fmla="*/ 17 h 307"/>
                <a:gd name="T6" fmla="*/ 1 w 156"/>
                <a:gd name="T7" fmla="*/ 22 h 307"/>
                <a:gd name="T8" fmla="*/ 3 w 156"/>
                <a:gd name="T9" fmla="*/ 28 h 307"/>
                <a:gd name="T10" fmla="*/ 5 w 156"/>
                <a:gd name="T11" fmla="*/ 32 h 307"/>
                <a:gd name="T12" fmla="*/ 9 w 156"/>
                <a:gd name="T13" fmla="*/ 38 h 307"/>
                <a:gd name="T14" fmla="*/ 12 w 156"/>
                <a:gd name="T15" fmla="*/ 42 h 307"/>
                <a:gd name="T16" fmla="*/ 17 w 156"/>
                <a:gd name="T17" fmla="*/ 47 h 307"/>
                <a:gd name="T18" fmla="*/ 21 w 156"/>
                <a:gd name="T19" fmla="*/ 52 h 307"/>
                <a:gd name="T20" fmla="*/ 27 w 156"/>
                <a:gd name="T21" fmla="*/ 57 h 307"/>
                <a:gd name="T22" fmla="*/ 33 w 156"/>
                <a:gd name="T23" fmla="*/ 61 h 307"/>
                <a:gd name="T24" fmla="*/ 39 w 156"/>
                <a:gd name="T25" fmla="*/ 66 h 307"/>
                <a:gd name="T26" fmla="*/ 45 w 156"/>
                <a:gd name="T27" fmla="*/ 70 h 307"/>
                <a:gd name="T28" fmla="*/ 51 w 156"/>
                <a:gd name="T29" fmla="*/ 75 h 307"/>
                <a:gd name="T30" fmla="*/ 58 w 156"/>
                <a:gd name="T31" fmla="*/ 80 h 307"/>
                <a:gd name="T32" fmla="*/ 65 w 156"/>
                <a:gd name="T33" fmla="*/ 84 h 307"/>
                <a:gd name="T34" fmla="*/ 72 w 156"/>
                <a:gd name="T35" fmla="*/ 88 h 307"/>
                <a:gd name="T36" fmla="*/ 79 w 156"/>
                <a:gd name="T37" fmla="*/ 93 h 307"/>
                <a:gd name="T38" fmla="*/ 85 w 156"/>
                <a:gd name="T39" fmla="*/ 98 h 307"/>
                <a:gd name="T40" fmla="*/ 92 w 156"/>
                <a:gd name="T41" fmla="*/ 103 h 307"/>
                <a:gd name="T42" fmla="*/ 99 w 156"/>
                <a:gd name="T43" fmla="*/ 108 h 307"/>
                <a:gd name="T44" fmla="*/ 105 w 156"/>
                <a:gd name="T45" fmla="*/ 112 h 307"/>
                <a:gd name="T46" fmla="*/ 111 w 156"/>
                <a:gd name="T47" fmla="*/ 118 h 307"/>
                <a:gd name="T48" fmla="*/ 117 w 156"/>
                <a:gd name="T49" fmla="*/ 123 h 307"/>
                <a:gd name="T50" fmla="*/ 122 w 156"/>
                <a:gd name="T51" fmla="*/ 128 h 307"/>
                <a:gd name="T52" fmla="*/ 127 w 156"/>
                <a:gd name="T53" fmla="*/ 134 h 307"/>
                <a:gd name="T54" fmla="*/ 132 w 156"/>
                <a:gd name="T55" fmla="*/ 140 h 307"/>
                <a:gd name="T56" fmla="*/ 136 w 156"/>
                <a:gd name="T57" fmla="*/ 146 h 307"/>
                <a:gd name="T58" fmla="*/ 139 w 156"/>
                <a:gd name="T59" fmla="*/ 152 h 307"/>
                <a:gd name="T60" fmla="*/ 142 w 156"/>
                <a:gd name="T61" fmla="*/ 158 h 307"/>
                <a:gd name="T62" fmla="*/ 144 w 156"/>
                <a:gd name="T63" fmla="*/ 165 h 307"/>
                <a:gd name="T64" fmla="*/ 147 w 156"/>
                <a:gd name="T65" fmla="*/ 177 h 307"/>
                <a:gd name="T66" fmla="*/ 149 w 156"/>
                <a:gd name="T67" fmla="*/ 183 h 307"/>
                <a:gd name="T68" fmla="*/ 150 w 156"/>
                <a:gd name="T69" fmla="*/ 188 h 307"/>
                <a:gd name="T70" fmla="*/ 151 w 156"/>
                <a:gd name="T71" fmla="*/ 193 h 307"/>
                <a:gd name="T72" fmla="*/ 152 w 156"/>
                <a:gd name="T73" fmla="*/ 198 h 307"/>
                <a:gd name="T74" fmla="*/ 153 w 156"/>
                <a:gd name="T75" fmla="*/ 203 h 307"/>
                <a:gd name="T76" fmla="*/ 154 w 156"/>
                <a:gd name="T77" fmla="*/ 207 h 307"/>
                <a:gd name="T78" fmla="*/ 154 w 156"/>
                <a:gd name="T79" fmla="*/ 212 h 307"/>
                <a:gd name="T80" fmla="*/ 155 w 156"/>
                <a:gd name="T81" fmla="*/ 216 h 307"/>
                <a:gd name="T82" fmla="*/ 155 w 156"/>
                <a:gd name="T83" fmla="*/ 220 h 307"/>
                <a:gd name="T84" fmla="*/ 155 w 156"/>
                <a:gd name="T85" fmla="*/ 224 h 307"/>
                <a:gd name="T86" fmla="*/ 155 w 156"/>
                <a:gd name="T87" fmla="*/ 228 h 307"/>
                <a:gd name="T88" fmla="*/ 155 w 156"/>
                <a:gd name="T89" fmla="*/ 231 h 307"/>
                <a:gd name="T90" fmla="*/ 154 w 156"/>
                <a:gd name="T91" fmla="*/ 235 h 307"/>
                <a:gd name="T92" fmla="*/ 154 w 156"/>
                <a:gd name="T93" fmla="*/ 238 h 307"/>
                <a:gd name="T94" fmla="*/ 153 w 156"/>
                <a:gd name="T95" fmla="*/ 242 h 307"/>
                <a:gd name="T96" fmla="*/ 152 w 156"/>
                <a:gd name="T97" fmla="*/ 246 h 307"/>
                <a:gd name="T98" fmla="*/ 150 w 156"/>
                <a:gd name="T99" fmla="*/ 249 h 307"/>
                <a:gd name="T100" fmla="*/ 149 w 156"/>
                <a:gd name="T101" fmla="*/ 253 h 307"/>
                <a:gd name="T102" fmla="*/ 147 w 156"/>
                <a:gd name="T103" fmla="*/ 256 h 307"/>
                <a:gd name="T104" fmla="*/ 145 w 156"/>
                <a:gd name="T105" fmla="*/ 260 h 307"/>
                <a:gd name="T106" fmla="*/ 143 w 156"/>
                <a:gd name="T107" fmla="*/ 264 h 307"/>
                <a:gd name="T108" fmla="*/ 140 w 156"/>
                <a:gd name="T109" fmla="*/ 268 h 307"/>
                <a:gd name="T110" fmla="*/ 137 w 156"/>
                <a:gd name="T111" fmla="*/ 272 h 307"/>
                <a:gd name="T112" fmla="*/ 134 w 156"/>
                <a:gd name="T113" fmla="*/ 276 h 307"/>
                <a:gd name="T114" fmla="*/ 130 w 156"/>
                <a:gd name="T115" fmla="*/ 281 h 307"/>
                <a:gd name="T116" fmla="*/ 127 w 156"/>
                <a:gd name="T117" fmla="*/ 285 h 307"/>
                <a:gd name="T118" fmla="*/ 123 w 156"/>
                <a:gd name="T119" fmla="*/ 290 h 307"/>
                <a:gd name="T120" fmla="*/ 118 w 156"/>
                <a:gd name="T121" fmla="*/ 295 h 307"/>
                <a:gd name="T122" fmla="*/ 113 w 156"/>
                <a:gd name="T123" fmla="*/ 300 h 307"/>
                <a:gd name="T124" fmla="*/ 109 w 156"/>
                <a:gd name="T125" fmla="*/ 306 h 3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6"/>
                <a:gd name="T190" fmla="*/ 0 h 307"/>
                <a:gd name="T191" fmla="*/ 156 w 156"/>
                <a:gd name="T192" fmla="*/ 307 h 3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6" h="307">
                  <a:moveTo>
                    <a:pt x="2" y="0"/>
                  </a:moveTo>
                  <a:lnTo>
                    <a:pt x="0" y="11"/>
                  </a:lnTo>
                  <a:lnTo>
                    <a:pt x="0" y="17"/>
                  </a:lnTo>
                  <a:lnTo>
                    <a:pt x="1" y="22"/>
                  </a:lnTo>
                  <a:lnTo>
                    <a:pt x="3" y="28"/>
                  </a:lnTo>
                  <a:lnTo>
                    <a:pt x="5" y="32"/>
                  </a:lnTo>
                  <a:lnTo>
                    <a:pt x="9" y="38"/>
                  </a:lnTo>
                  <a:lnTo>
                    <a:pt x="12" y="42"/>
                  </a:lnTo>
                  <a:lnTo>
                    <a:pt x="17" y="47"/>
                  </a:lnTo>
                  <a:lnTo>
                    <a:pt x="21" y="52"/>
                  </a:lnTo>
                  <a:lnTo>
                    <a:pt x="27" y="57"/>
                  </a:lnTo>
                  <a:lnTo>
                    <a:pt x="33" y="61"/>
                  </a:lnTo>
                  <a:lnTo>
                    <a:pt x="39" y="66"/>
                  </a:lnTo>
                  <a:lnTo>
                    <a:pt x="45" y="70"/>
                  </a:lnTo>
                  <a:lnTo>
                    <a:pt x="51" y="75"/>
                  </a:lnTo>
                  <a:lnTo>
                    <a:pt x="58" y="80"/>
                  </a:lnTo>
                  <a:lnTo>
                    <a:pt x="65" y="84"/>
                  </a:lnTo>
                  <a:lnTo>
                    <a:pt x="72" y="88"/>
                  </a:lnTo>
                  <a:lnTo>
                    <a:pt x="79" y="93"/>
                  </a:lnTo>
                  <a:lnTo>
                    <a:pt x="85" y="98"/>
                  </a:lnTo>
                  <a:lnTo>
                    <a:pt x="92" y="103"/>
                  </a:lnTo>
                  <a:lnTo>
                    <a:pt x="99" y="108"/>
                  </a:lnTo>
                  <a:lnTo>
                    <a:pt x="105" y="112"/>
                  </a:lnTo>
                  <a:lnTo>
                    <a:pt x="111" y="118"/>
                  </a:lnTo>
                  <a:lnTo>
                    <a:pt x="117" y="123"/>
                  </a:lnTo>
                  <a:lnTo>
                    <a:pt x="122" y="128"/>
                  </a:lnTo>
                  <a:lnTo>
                    <a:pt x="127" y="134"/>
                  </a:lnTo>
                  <a:lnTo>
                    <a:pt x="132" y="140"/>
                  </a:lnTo>
                  <a:lnTo>
                    <a:pt x="136" y="146"/>
                  </a:lnTo>
                  <a:lnTo>
                    <a:pt x="139" y="152"/>
                  </a:lnTo>
                  <a:lnTo>
                    <a:pt x="142" y="158"/>
                  </a:lnTo>
                  <a:lnTo>
                    <a:pt x="144" y="165"/>
                  </a:lnTo>
                  <a:lnTo>
                    <a:pt x="147" y="177"/>
                  </a:lnTo>
                  <a:lnTo>
                    <a:pt x="149" y="183"/>
                  </a:lnTo>
                  <a:lnTo>
                    <a:pt x="150" y="188"/>
                  </a:lnTo>
                  <a:lnTo>
                    <a:pt x="151" y="193"/>
                  </a:lnTo>
                  <a:lnTo>
                    <a:pt x="152" y="198"/>
                  </a:lnTo>
                  <a:lnTo>
                    <a:pt x="153" y="203"/>
                  </a:lnTo>
                  <a:lnTo>
                    <a:pt x="154" y="207"/>
                  </a:lnTo>
                  <a:lnTo>
                    <a:pt x="154" y="212"/>
                  </a:lnTo>
                  <a:lnTo>
                    <a:pt x="155" y="216"/>
                  </a:lnTo>
                  <a:lnTo>
                    <a:pt x="155" y="220"/>
                  </a:lnTo>
                  <a:lnTo>
                    <a:pt x="155" y="224"/>
                  </a:lnTo>
                  <a:lnTo>
                    <a:pt x="155" y="228"/>
                  </a:lnTo>
                  <a:lnTo>
                    <a:pt x="155" y="231"/>
                  </a:lnTo>
                  <a:lnTo>
                    <a:pt x="154" y="235"/>
                  </a:lnTo>
                  <a:lnTo>
                    <a:pt x="154" y="238"/>
                  </a:lnTo>
                  <a:lnTo>
                    <a:pt x="153" y="242"/>
                  </a:lnTo>
                  <a:lnTo>
                    <a:pt x="152" y="246"/>
                  </a:lnTo>
                  <a:lnTo>
                    <a:pt x="150" y="249"/>
                  </a:lnTo>
                  <a:lnTo>
                    <a:pt x="149" y="253"/>
                  </a:lnTo>
                  <a:lnTo>
                    <a:pt x="147" y="256"/>
                  </a:lnTo>
                  <a:lnTo>
                    <a:pt x="145" y="260"/>
                  </a:lnTo>
                  <a:lnTo>
                    <a:pt x="143" y="264"/>
                  </a:lnTo>
                  <a:lnTo>
                    <a:pt x="140" y="268"/>
                  </a:lnTo>
                  <a:lnTo>
                    <a:pt x="137" y="272"/>
                  </a:lnTo>
                  <a:lnTo>
                    <a:pt x="134" y="276"/>
                  </a:lnTo>
                  <a:lnTo>
                    <a:pt x="130" y="281"/>
                  </a:lnTo>
                  <a:lnTo>
                    <a:pt x="127" y="285"/>
                  </a:lnTo>
                  <a:lnTo>
                    <a:pt x="123" y="290"/>
                  </a:lnTo>
                  <a:lnTo>
                    <a:pt x="118" y="295"/>
                  </a:lnTo>
                  <a:lnTo>
                    <a:pt x="113" y="300"/>
                  </a:lnTo>
                  <a:lnTo>
                    <a:pt x="109" y="30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8" name="Freeform 41"/>
            <p:cNvSpPr>
              <a:spLocks/>
            </p:cNvSpPr>
            <p:nvPr/>
          </p:nvSpPr>
          <p:spPr bwMode="auto">
            <a:xfrm>
              <a:off x="2153" y="1932"/>
              <a:ext cx="535" cy="213"/>
            </a:xfrm>
            <a:custGeom>
              <a:avLst/>
              <a:gdLst>
                <a:gd name="T0" fmla="*/ 0 w 535"/>
                <a:gd name="T1" fmla="*/ 212 h 213"/>
                <a:gd name="T2" fmla="*/ 9 w 535"/>
                <a:gd name="T3" fmla="*/ 188 h 213"/>
                <a:gd name="T4" fmla="*/ 16 w 535"/>
                <a:gd name="T5" fmla="*/ 176 h 213"/>
                <a:gd name="T6" fmla="*/ 25 w 535"/>
                <a:gd name="T7" fmla="*/ 165 h 213"/>
                <a:gd name="T8" fmla="*/ 35 w 535"/>
                <a:gd name="T9" fmla="*/ 154 h 213"/>
                <a:gd name="T10" fmla="*/ 47 w 535"/>
                <a:gd name="T11" fmla="*/ 144 h 213"/>
                <a:gd name="T12" fmla="*/ 60 w 535"/>
                <a:gd name="T13" fmla="*/ 134 h 213"/>
                <a:gd name="T14" fmla="*/ 75 w 535"/>
                <a:gd name="T15" fmla="*/ 124 h 213"/>
                <a:gd name="T16" fmla="*/ 90 w 535"/>
                <a:gd name="T17" fmla="*/ 114 h 213"/>
                <a:gd name="T18" fmla="*/ 107 w 535"/>
                <a:gd name="T19" fmla="*/ 105 h 213"/>
                <a:gd name="T20" fmla="*/ 124 w 535"/>
                <a:gd name="T21" fmla="*/ 96 h 213"/>
                <a:gd name="T22" fmla="*/ 142 w 535"/>
                <a:gd name="T23" fmla="*/ 88 h 213"/>
                <a:gd name="T24" fmla="*/ 161 w 535"/>
                <a:gd name="T25" fmla="*/ 80 h 213"/>
                <a:gd name="T26" fmla="*/ 181 w 535"/>
                <a:gd name="T27" fmla="*/ 72 h 213"/>
                <a:gd name="T28" fmla="*/ 201 w 535"/>
                <a:gd name="T29" fmla="*/ 65 h 213"/>
                <a:gd name="T30" fmla="*/ 221 w 535"/>
                <a:gd name="T31" fmla="*/ 58 h 213"/>
                <a:gd name="T32" fmla="*/ 242 w 535"/>
                <a:gd name="T33" fmla="*/ 51 h 213"/>
                <a:gd name="T34" fmla="*/ 263 w 535"/>
                <a:gd name="T35" fmla="*/ 45 h 213"/>
                <a:gd name="T36" fmla="*/ 285 w 535"/>
                <a:gd name="T37" fmla="*/ 39 h 213"/>
                <a:gd name="T38" fmla="*/ 306 w 535"/>
                <a:gd name="T39" fmla="*/ 34 h 213"/>
                <a:gd name="T40" fmla="*/ 327 w 535"/>
                <a:gd name="T41" fmla="*/ 28 h 213"/>
                <a:gd name="T42" fmla="*/ 347 w 535"/>
                <a:gd name="T43" fmla="*/ 24 h 213"/>
                <a:gd name="T44" fmla="*/ 368 w 535"/>
                <a:gd name="T45" fmla="*/ 20 h 213"/>
                <a:gd name="T46" fmla="*/ 388 w 535"/>
                <a:gd name="T47" fmla="*/ 16 h 213"/>
                <a:gd name="T48" fmla="*/ 407 w 535"/>
                <a:gd name="T49" fmla="*/ 12 h 213"/>
                <a:gd name="T50" fmla="*/ 426 w 535"/>
                <a:gd name="T51" fmla="*/ 9 h 213"/>
                <a:gd name="T52" fmla="*/ 445 w 535"/>
                <a:gd name="T53" fmla="*/ 7 h 213"/>
                <a:gd name="T54" fmla="*/ 462 w 535"/>
                <a:gd name="T55" fmla="*/ 4 h 213"/>
                <a:gd name="T56" fmla="*/ 478 w 535"/>
                <a:gd name="T57" fmla="*/ 3 h 213"/>
                <a:gd name="T58" fmla="*/ 494 w 535"/>
                <a:gd name="T59" fmla="*/ 1 h 213"/>
                <a:gd name="T60" fmla="*/ 508 w 535"/>
                <a:gd name="T61" fmla="*/ 0 h 213"/>
                <a:gd name="T62" fmla="*/ 521 w 535"/>
                <a:gd name="T63" fmla="*/ 0 h 213"/>
                <a:gd name="T64" fmla="*/ 523 w 535"/>
                <a:gd name="T65" fmla="*/ 6 h 213"/>
                <a:gd name="T66" fmla="*/ 524 w 535"/>
                <a:gd name="T67" fmla="*/ 8 h 213"/>
                <a:gd name="T68" fmla="*/ 525 w 535"/>
                <a:gd name="T69" fmla="*/ 11 h 213"/>
                <a:gd name="T70" fmla="*/ 526 w 535"/>
                <a:gd name="T71" fmla="*/ 14 h 213"/>
                <a:gd name="T72" fmla="*/ 527 w 535"/>
                <a:gd name="T73" fmla="*/ 17 h 213"/>
                <a:gd name="T74" fmla="*/ 527 w 535"/>
                <a:gd name="T75" fmla="*/ 20 h 213"/>
                <a:gd name="T76" fmla="*/ 528 w 535"/>
                <a:gd name="T77" fmla="*/ 23 h 213"/>
                <a:gd name="T78" fmla="*/ 529 w 535"/>
                <a:gd name="T79" fmla="*/ 26 h 213"/>
                <a:gd name="T80" fmla="*/ 529 w 535"/>
                <a:gd name="T81" fmla="*/ 28 h 213"/>
                <a:gd name="T82" fmla="*/ 530 w 535"/>
                <a:gd name="T83" fmla="*/ 32 h 213"/>
                <a:gd name="T84" fmla="*/ 531 w 535"/>
                <a:gd name="T85" fmla="*/ 34 h 213"/>
                <a:gd name="T86" fmla="*/ 531 w 535"/>
                <a:gd name="T87" fmla="*/ 37 h 213"/>
                <a:gd name="T88" fmla="*/ 531 w 535"/>
                <a:gd name="T89" fmla="*/ 40 h 213"/>
                <a:gd name="T90" fmla="*/ 532 w 535"/>
                <a:gd name="T91" fmla="*/ 43 h 213"/>
                <a:gd name="T92" fmla="*/ 533 w 535"/>
                <a:gd name="T93" fmla="*/ 46 h 213"/>
                <a:gd name="T94" fmla="*/ 533 w 535"/>
                <a:gd name="T95" fmla="*/ 49 h 213"/>
                <a:gd name="T96" fmla="*/ 533 w 535"/>
                <a:gd name="T97" fmla="*/ 52 h 213"/>
                <a:gd name="T98" fmla="*/ 533 w 535"/>
                <a:gd name="T99" fmla="*/ 55 h 213"/>
                <a:gd name="T100" fmla="*/ 533 w 535"/>
                <a:gd name="T101" fmla="*/ 58 h 213"/>
                <a:gd name="T102" fmla="*/ 534 w 535"/>
                <a:gd name="T103" fmla="*/ 61 h 213"/>
                <a:gd name="T104" fmla="*/ 534 w 535"/>
                <a:gd name="T105" fmla="*/ 64 h 213"/>
                <a:gd name="T106" fmla="*/ 534 w 535"/>
                <a:gd name="T107" fmla="*/ 67 h 213"/>
                <a:gd name="T108" fmla="*/ 534 w 535"/>
                <a:gd name="T109" fmla="*/ 70 h 213"/>
                <a:gd name="T110" fmla="*/ 534 w 535"/>
                <a:gd name="T111" fmla="*/ 73 h 213"/>
                <a:gd name="T112" fmla="*/ 534 w 535"/>
                <a:gd name="T113" fmla="*/ 76 h 213"/>
                <a:gd name="T114" fmla="*/ 534 w 535"/>
                <a:gd name="T115" fmla="*/ 79 h 213"/>
                <a:gd name="T116" fmla="*/ 533 w 535"/>
                <a:gd name="T117" fmla="*/ 82 h 213"/>
                <a:gd name="T118" fmla="*/ 533 w 535"/>
                <a:gd name="T119" fmla="*/ 85 h 213"/>
                <a:gd name="T120" fmla="*/ 533 w 535"/>
                <a:gd name="T121" fmla="*/ 88 h 213"/>
                <a:gd name="T122" fmla="*/ 533 w 535"/>
                <a:gd name="T123" fmla="*/ 91 h 213"/>
                <a:gd name="T124" fmla="*/ 533 w 535"/>
                <a:gd name="T125" fmla="*/ 94 h 2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5"/>
                <a:gd name="T190" fmla="*/ 0 h 213"/>
                <a:gd name="T191" fmla="*/ 535 w 535"/>
                <a:gd name="T192" fmla="*/ 213 h 2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5" h="213">
                  <a:moveTo>
                    <a:pt x="0" y="212"/>
                  </a:moveTo>
                  <a:lnTo>
                    <a:pt x="9" y="188"/>
                  </a:lnTo>
                  <a:lnTo>
                    <a:pt x="16" y="176"/>
                  </a:lnTo>
                  <a:lnTo>
                    <a:pt x="25" y="165"/>
                  </a:lnTo>
                  <a:lnTo>
                    <a:pt x="35" y="154"/>
                  </a:lnTo>
                  <a:lnTo>
                    <a:pt x="47" y="144"/>
                  </a:lnTo>
                  <a:lnTo>
                    <a:pt x="60" y="134"/>
                  </a:lnTo>
                  <a:lnTo>
                    <a:pt x="75" y="124"/>
                  </a:lnTo>
                  <a:lnTo>
                    <a:pt x="90" y="114"/>
                  </a:lnTo>
                  <a:lnTo>
                    <a:pt x="107" y="105"/>
                  </a:lnTo>
                  <a:lnTo>
                    <a:pt x="124" y="96"/>
                  </a:lnTo>
                  <a:lnTo>
                    <a:pt x="142" y="88"/>
                  </a:lnTo>
                  <a:lnTo>
                    <a:pt x="161" y="80"/>
                  </a:lnTo>
                  <a:lnTo>
                    <a:pt x="181" y="72"/>
                  </a:lnTo>
                  <a:lnTo>
                    <a:pt x="201" y="65"/>
                  </a:lnTo>
                  <a:lnTo>
                    <a:pt x="221" y="58"/>
                  </a:lnTo>
                  <a:lnTo>
                    <a:pt x="242" y="51"/>
                  </a:lnTo>
                  <a:lnTo>
                    <a:pt x="263" y="45"/>
                  </a:lnTo>
                  <a:lnTo>
                    <a:pt x="285" y="39"/>
                  </a:lnTo>
                  <a:lnTo>
                    <a:pt x="306" y="34"/>
                  </a:lnTo>
                  <a:lnTo>
                    <a:pt x="327" y="28"/>
                  </a:lnTo>
                  <a:lnTo>
                    <a:pt x="347" y="24"/>
                  </a:lnTo>
                  <a:lnTo>
                    <a:pt x="368" y="20"/>
                  </a:lnTo>
                  <a:lnTo>
                    <a:pt x="388" y="16"/>
                  </a:lnTo>
                  <a:lnTo>
                    <a:pt x="407" y="12"/>
                  </a:lnTo>
                  <a:lnTo>
                    <a:pt x="426" y="9"/>
                  </a:lnTo>
                  <a:lnTo>
                    <a:pt x="445" y="7"/>
                  </a:lnTo>
                  <a:lnTo>
                    <a:pt x="462" y="4"/>
                  </a:lnTo>
                  <a:lnTo>
                    <a:pt x="478" y="3"/>
                  </a:lnTo>
                  <a:lnTo>
                    <a:pt x="494" y="1"/>
                  </a:lnTo>
                  <a:lnTo>
                    <a:pt x="508" y="0"/>
                  </a:lnTo>
                  <a:lnTo>
                    <a:pt x="521" y="0"/>
                  </a:lnTo>
                  <a:lnTo>
                    <a:pt x="523" y="6"/>
                  </a:lnTo>
                  <a:lnTo>
                    <a:pt x="524" y="8"/>
                  </a:lnTo>
                  <a:lnTo>
                    <a:pt x="525" y="11"/>
                  </a:lnTo>
                  <a:lnTo>
                    <a:pt x="526" y="14"/>
                  </a:lnTo>
                  <a:lnTo>
                    <a:pt x="527" y="17"/>
                  </a:lnTo>
                  <a:lnTo>
                    <a:pt x="527" y="20"/>
                  </a:lnTo>
                  <a:lnTo>
                    <a:pt x="528" y="23"/>
                  </a:lnTo>
                  <a:lnTo>
                    <a:pt x="529" y="26"/>
                  </a:lnTo>
                  <a:lnTo>
                    <a:pt x="529" y="28"/>
                  </a:lnTo>
                  <a:lnTo>
                    <a:pt x="530" y="32"/>
                  </a:lnTo>
                  <a:lnTo>
                    <a:pt x="531" y="34"/>
                  </a:lnTo>
                  <a:lnTo>
                    <a:pt x="531" y="37"/>
                  </a:lnTo>
                  <a:lnTo>
                    <a:pt x="531" y="40"/>
                  </a:lnTo>
                  <a:lnTo>
                    <a:pt x="532" y="43"/>
                  </a:lnTo>
                  <a:lnTo>
                    <a:pt x="533" y="46"/>
                  </a:lnTo>
                  <a:lnTo>
                    <a:pt x="533" y="49"/>
                  </a:lnTo>
                  <a:lnTo>
                    <a:pt x="533" y="52"/>
                  </a:lnTo>
                  <a:lnTo>
                    <a:pt x="533" y="55"/>
                  </a:lnTo>
                  <a:lnTo>
                    <a:pt x="533" y="58"/>
                  </a:lnTo>
                  <a:lnTo>
                    <a:pt x="534" y="61"/>
                  </a:lnTo>
                  <a:lnTo>
                    <a:pt x="534" y="64"/>
                  </a:lnTo>
                  <a:lnTo>
                    <a:pt x="534" y="67"/>
                  </a:lnTo>
                  <a:lnTo>
                    <a:pt x="534" y="70"/>
                  </a:lnTo>
                  <a:lnTo>
                    <a:pt x="534" y="73"/>
                  </a:lnTo>
                  <a:lnTo>
                    <a:pt x="534" y="76"/>
                  </a:lnTo>
                  <a:lnTo>
                    <a:pt x="534" y="79"/>
                  </a:lnTo>
                  <a:lnTo>
                    <a:pt x="533" y="82"/>
                  </a:lnTo>
                  <a:lnTo>
                    <a:pt x="533" y="85"/>
                  </a:lnTo>
                  <a:lnTo>
                    <a:pt x="533" y="88"/>
                  </a:lnTo>
                  <a:lnTo>
                    <a:pt x="533" y="91"/>
                  </a:lnTo>
                  <a:lnTo>
                    <a:pt x="533" y="94"/>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9" name="Freeform 42"/>
            <p:cNvSpPr>
              <a:spLocks/>
            </p:cNvSpPr>
            <p:nvPr/>
          </p:nvSpPr>
          <p:spPr bwMode="auto">
            <a:xfrm>
              <a:off x="2840" y="894"/>
              <a:ext cx="332" cy="973"/>
            </a:xfrm>
            <a:custGeom>
              <a:avLst/>
              <a:gdLst>
                <a:gd name="T0" fmla="*/ 208 w 332"/>
                <a:gd name="T1" fmla="*/ 12 h 973"/>
                <a:gd name="T2" fmla="*/ 190 w 332"/>
                <a:gd name="T3" fmla="*/ 30 h 973"/>
                <a:gd name="T4" fmla="*/ 179 w 332"/>
                <a:gd name="T5" fmla="*/ 52 h 973"/>
                <a:gd name="T6" fmla="*/ 175 w 332"/>
                <a:gd name="T7" fmla="*/ 77 h 973"/>
                <a:gd name="T8" fmla="*/ 175 w 332"/>
                <a:gd name="T9" fmla="*/ 105 h 973"/>
                <a:gd name="T10" fmla="*/ 176 w 332"/>
                <a:gd name="T11" fmla="*/ 134 h 973"/>
                <a:gd name="T12" fmla="*/ 178 w 332"/>
                <a:gd name="T13" fmla="*/ 163 h 973"/>
                <a:gd name="T14" fmla="*/ 178 w 332"/>
                <a:gd name="T15" fmla="*/ 192 h 973"/>
                <a:gd name="T16" fmla="*/ 174 w 332"/>
                <a:gd name="T17" fmla="*/ 219 h 973"/>
                <a:gd name="T18" fmla="*/ 164 w 332"/>
                <a:gd name="T19" fmla="*/ 244 h 973"/>
                <a:gd name="T20" fmla="*/ 148 w 332"/>
                <a:gd name="T21" fmla="*/ 264 h 973"/>
                <a:gd name="T22" fmla="*/ 138 w 332"/>
                <a:gd name="T23" fmla="*/ 272 h 973"/>
                <a:gd name="T24" fmla="*/ 126 w 332"/>
                <a:gd name="T25" fmla="*/ 280 h 973"/>
                <a:gd name="T26" fmla="*/ 114 w 332"/>
                <a:gd name="T27" fmla="*/ 289 h 973"/>
                <a:gd name="T28" fmla="*/ 102 w 332"/>
                <a:gd name="T29" fmla="*/ 298 h 973"/>
                <a:gd name="T30" fmla="*/ 91 w 332"/>
                <a:gd name="T31" fmla="*/ 308 h 973"/>
                <a:gd name="T32" fmla="*/ 82 w 332"/>
                <a:gd name="T33" fmla="*/ 318 h 973"/>
                <a:gd name="T34" fmla="*/ 76 w 332"/>
                <a:gd name="T35" fmla="*/ 331 h 973"/>
                <a:gd name="T36" fmla="*/ 73 w 332"/>
                <a:gd name="T37" fmla="*/ 344 h 973"/>
                <a:gd name="T38" fmla="*/ 75 w 332"/>
                <a:gd name="T39" fmla="*/ 360 h 973"/>
                <a:gd name="T40" fmla="*/ 82 w 332"/>
                <a:gd name="T41" fmla="*/ 377 h 973"/>
                <a:gd name="T42" fmla="*/ 94 w 332"/>
                <a:gd name="T43" fmla="*/ 395 h 973"/>
                <a:gd name="T44" fmla="*/ 104 w 332"/>
                <a:gd name="T45" fmla="*/ 406 h 973"/>
                <a:gd name="T46" fmla="*/ 114 w 332"/>
                <a:gd name="T47" fmla="*/ 415 h 973"/>
                <a:gd name="T48" fmla="*/ 125 w 332"/>
                <a:gd name="T49" fmla="*/ 423 h 973"/>
                <a:gd name="T50" fmla="*/ 134 w 332"/>
                <a:gd name="T51" fmla="*/ 432 h 973"/>
                <a:gd name="T52" fmla="*/ 143 w 332"/>
                <a:gd name="T53" fmla="*/ 441 h 973"/>
                <a:gd name="T54" fmla="*/ 150 w 332"/>
                <a:gd name="T55" fmla="*/ 452 h 973"/>
                <a:gd name="T56" fmla="*/ 154 w 332"/>
                <a:gd name="T57" fmla="*/ 464 h 973"/>
                <a:gd name="T58" fmla="*/ 156 w 332"/>
                <a:gd name="T59" fmla="*/ 480 h 973"/>
                <a:gd name="T60" fmla="*/ 155 w 332"/>
                <a:gd name="T61" fmla="*/ 500 h 973"/>
                <a:gd name="T62" fmla="*/ 151 w 332"/>
                <a:gd name="T63" fmla="*/ 518 h 973"/>
                <a:gd name="T64" fmla="*/ 148 w 332"/>
                <a:gd name="T65" fmla="*/ 537 h 973"/>
                <a:gd name="T66" fmla="*/ 144 w 332"/>
                <a:gd name="T67" fmla="*/ 562 h 973"/>
                <a:gd name="T68" fmla="*/ 138 w 332"/>
                <a:gd name="T69" fmla="*/ 590 h 973"/>
                <a:gd name="T70" fmla="*/ 133 w 332"/>
                <a:gd name="T71" fmla="*/ 621 h 973"/>
                <a:gd name="T72" fmla="*/ 127 w 332"/>
                <a:gd name="T73" fmla="*/ 652 h 973"/>
                <a:gd name="T74" fmla="*/ 121 w 332"/>
                <a:gd name="T75" fmla="*/ 680 h 973"/>
                <a:gd name="T76" fmla="*/ 116 w 332"/>
                <a:gd name="T77" fmla="*/ 706 h 973"/>
                <a:gd name="T78" fmla="*/ 112 w 332"/>
                <a:gd name="T79" fmla="*/ 726 h 973"/>
                <a:gd name="T80" fmla="*/ 108 w 332"/>
                <a:gd name="T81" fmla="*/ 739 h 973"/>
                <a:gd name="T82" fmla="*/ 96 w 332"/>
                <a:gd name="T83" fmla="*/ 750 h 973"/>
                <a:gd name="T84" fmla="*/ 83 w 332"/>
                <a:gd name="T85" fmla="*/ 757 h 973"/>
                <a:gd name="T86" fmla="*/ 70 w 332"/>
                <a:gd name="T87" fmla="*/ 760 h 973"/>
                <a:gd name="T88" fmla="*/ 57 w 332"/>
                <a:gd name="T89" fmla="*/ 761 h 973"/>
                <a:gd name="T90" fmla="*/ 46 w 332"/>
                <a:gd name="T91" fmla="*/ 761 h 973"/>
                <a:gd name="T92" fmla="*/ 35 w 332"/>
                <a:gd name="T93" fmla="*/ 761 h 973"/>
                <a:gd name="T94" fmla="*/ 25 w 332"/>
                <a:gd name="T95" fmla="*/ 763 h 973"/>
                <a:gd name="T96" fmla="*/ 17 w 332"/>
                <a:gd name="T97" fmla="*/ 768 h 973"/>
                <a:gd name="T98" fmla="*/ 10 w 332"/>
                <a:gd name="T99" fmla="*/ 777 h 973"/>
                <a:gd name="T100" fmla="*/ 4 w 332"/>
                <a:gd name="T101" fmla="*/ 792 h 973"/>
                <a:gd name="T102" fmla="*/ 0 w 332"/>
                <a:gd name="T103" fmla="*/ 814 h 973"/>
                <a:gd name="T104" fmla="*/ 6 w 332"/>
                <a:gd name="T105" fmla="*/ 851 h 973"/>
                <a:gd name="T106" fmla="*/ 24 w 332"/>
                <a:gd name="T107" fmla="*/ 877 h 973"/>
                <a:gd name="T108" fmla="*/ 52 w 332"/>
                <a:gd name="T109" fmla="*/ 900 h 973"/>
                <a:gd name="T110" fmla="*/ 87 w 332"/>
                <a:gd name="T111" fmla="*/ 921 h 973"/>
                <a:gd name="T112" fmla="*/ 127 w 332"/>
                <a:gd name="T113" fmla="*/ 939 h 973"/>
                <a:gd name="T114" fmla="*/ 169 w 332"/>
                <a:gd name="T115" fmla="*/ 953 h 973"/>
                <a:gd name="T116" fmla="*/ 212 w 332"/>
                <a:gd name="T117" fmla="*/ 964 h 973"/>
                <a:gd name="T118" fmla="*/ 253 w 332"/>
                <a:gd name="T119" fmla="*/ 970 h 973"/>
                <a:gd name="T120" fmla="*/ 291 w 332"/>
                <a:gd name="T121" fmla="*/ 972 h 973"/>
                <a:gd name="T122" fmla="*/ 322 w 332"/>
                <a:gd name="T123" fmla="*/ 969 h 9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2"/>
                <a:gd name="T187" fmla="*/ 0 h 973"/>
                <a:gd name="T188" fmla="*/ 332 w 332"/>
                <a:gd name="T189" fmla="*/ 973 h 9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2" h="973">
                  <a:moveTo>
                    <a:pt x="236" y="0"/>
                  </a:moveTo>
                  <a:lnTo>
                    <a:pt x="216" y="7"/>
                  </a:lnTo>
                  <a:lnTo>
                    <a:pt x="208" y="12"/>
                  </a:lnTo>
                  <a:lnTo>
                    <a:pt x="201" y="18"/>
                  </a:lnTo>
                  <a:lnTo>
                    <a:pt x="194" y="24"/>
                  </a:lnTo>
                  <a:lnTo>
                    <a:pt x="190" y="30"/>
                  </a:lnTo>
                  <a:lnTo>
                    <a:pt x="185" y="37"/>
                  </a:lnTo>
                  <a:lnTo>
                    <a:pt x="182" y="44"/>
                  </a:lnTo>
                  <a:lnTo>
                    <a:pt x="179" y="52"/>
                  </a:lnTo>
                  <a:lnTo>
                    <a:pt x="177" y="60"/>
                  </a:lnTo>
                  <a:lnTo>
                    <a:pt x="176" y="68"/>
                  </a:lnTo>
                  <a:lnTo>
                    <a:pt x="175" y="77"/>
                  </a:lnTo>
                  <a:lnTo>
                    <a:pt x="174" y="86"/>
                  </a:lnTo>
                  <a:lnTo>
                    <a:pt x="174" y="95"/>
                  </a:lnTo>
                  <a:lnTo>
                    <a:pt x="175" y="105"/>
                  </a:lnTo>
                  <a:lnTo>
                    <a:pt x="175" y="114"/>
                  </a:lnTo>
                  <a:lnTo>
                    <a:pt x="176" y="124"/>
                  </a:lnTo>
                  <a:lnTo>
                    <a:pt x="176" y="134"/>
                  </a:lnTo>
                  <a:lnTo>
                    <a:pt x="177" y="144"/>
                  </a:lnTo>
                  <a:lnTo>
                    <a:pt x="178" y="153"/>
                  </a:lnTo>
                  <a:lnTo>
                    <a:pt x="178" y="163"/>
                  </a:lnTo>
                  <a:lnTo>
                    <a:pt x="179" y="173"/>
                  </a:lnTo>
                  <a:lnTo>
                    <a:pt x="179" y="182"/>
                  </a:lnTo>
                  <a:lnTo>
                    <a:pt x="178" y="192"/>
                  </a:lnTo>
                  <a:lnTo>
                    <a:pt x="178" y="201"/>
                  </a:lnTo>
                  <a:lnTo>
                    <a:pt x="176" y="210"/>
                  </a:lnTo>
                  <a:lnTo>
                    <a:pt x="174" y="219"/>
                  </a:lnTo>
                  <a:lnTo>
                    <a:pt x="172" y="228"/>
                  </a:lnTo>
                  <a:lnTo>
                    <a:pt x="168" y="236"/>
                  </a:lnTo>
                  <a:lnTo>
                    <a:pt x="164" y="244"/>
                  </a:lnTo>
                  <a:lnTo>
                    <a:pt x="159" y="252"/>
                  </a:lnTo>
                  <a:lnTo>
                    <a:pt x="154" y="259"/>
                  </a:lnTo>
                  <a:lnTo>
                    <a:pt x="148" y="264"/>
                  </a:lnTo>
                  <a:lnTo>
                    <a:pt x="144" y="267"/>
                  </a:lnTo>
                  <a:lnTo>
                    <a:pt x="141" y="270"/>
                  </a:lnTo>
                  <a:lnTo>
                    <a:pt x="138" y="272"/>
                  </a:lnTo>
                  <a:lnTo>
                    <a:pt x="134" y="275"/>
                  </a:lnTo>
                  <a:lnTo>
                    <a:pt x="130" y="278"/>
                  </a:lnTo>
                  <a:lnTo>
                    <a:pt x="126" y="280"/>
                  </a:lnTo>
                  <a:lnTo>
                    <a:pt x="122" y="283"/>
                  </a:lnTo>
                  <a:lnTo>
                    <a:pt x="118" y="286"/>
                  </a:lnTo>
                  <a:lnTo>
                    <a:pt x="114" y="289"/>
                  </a:lnTo>
                  <a:lnTo>
                    <a:pt x="110" y="292"/>
                  </a:lnTo>
                  <a:lnTo>
                    <a:pt x="106" y="295"/>
                  </a:lnTo>
                  <a:lnTo>
                    <a:pt x="102" y="298"/>
                  </a:lnTo>
                  <a:lnTo>
                    <a:pt x="98" y="301"/>
                  </a:lnTo>
                  <a:lnTo>
                    <a:pt x="94" y="304"/>
                  </a:lnTo>
                  <a:lnTo>
                    <a:pt x="91" y="308"/>
                  </a:lnTo>
                  <a:lnTo>
                    <a:pt x="88" y="311"/>
                  </a:lnTo>
                  <a:lnTo>
                    <a:pt x="85" y="315"/>
                  </a:lnTo>
                  <a:lnTo>
                    <a:pt x="82" y="318"/>
                  </a:lnTo>
                  <a:lnTo>
                    <a:pt x="80" y="322"/>
                  </a:lnTo>
                  <a:lnTo>
                    <a:pt x="78" y="326"/>
                  </a:lnTo>
                  <a:lnTo>
                    <a:pt x="76" y="331"/>
                  </a:lnTo>
                  <a:lnTo>
                    <a:pt x="75" y="335"/>
                  </a:lnTo>
                  <a:lnTo>
                    <a:pt x="74" y="340"/>
                  </a:lnTo>
                  <a:lnTo>
                    <a:pt x="73" y="344"/>
                  </a:lnTo>
                  <a:lnTo>
                    <a:pt x="74" y="349"/>
                  </a:lnTo>
                  <a:lnTo>
                    <a:pt x="74" y="354"/>
                  </a:lnTo>
                  <a:lnTo>
                    <a:pt x="75" y="360"/>
                  </a:lnTo>
                  <a:lnTo>
                    <a:pt x="77" y="365"/>
                  </a:lnTo>
                  <a:lnTo>
                    <a:pt x="79" y="371"/>
                  </a:lnTo>
                  <a:lnTo>
                    <a:pt x="82" y="377"/>
                  </a:lnTo>
                  <a:lnTo>
                    <a:pt x="88" y="386"/>
                  </a:lnTo>
                  <a:lnTo>
                    <a:pt x="91" y="391"/>
                  </a:lnTo>
                  <a:lnTo>
                    <a:pt x="94" y="395"/>
                  </a:lnTo>
                  <a:lnTo>
                    <a:pt x="97" y="398"/>
                  </a:lnTo>
                  <a:lnTo>
                    <a:pt x="101" y="402"/>
                  </a:lnTo>
                  <a:lnTo>
                    <a:pt x="104" y="406"/>
                  </a:lnTo>
                  <a:lnTo>
                    <a:pt x="108" y="409"/>
                  </a:lnTo>
                  <a:lnTo>
                    <a:pt x="111" y="412"/>
                  </a:lnTo>
                  <a:lnTo>
                    <a:pt x="114" y="415"/>
                  </a:lnTo>
                  <a:lnTo>
                    <a:pt x="118" y="418"/>
                  </a:lnTo>
                  <a:lnTo>
                    <a:pt x="122" y="420"/>
                  </a:lnTo>
                  <a:lnTo>
                    <a:pt x="125" y="423"/>
                  </a:lnTo>
                  <a:lnTo>
                    <a:pt x="128" y="426"/>
                  </a:lnTo>
                  <a:lnTo>
                    <a:pt x="131" y="429"/>
                  </a:lnTo>
                  <a:lnTo>
                    <a:pt x="134" y="432"/>
                  </a:lnTo>
                  <a:lnTo>
                    <a:pt x="137" y="435"/>
                  </a:lnTo>
                  <a:lnTo>
                    <a:pt x="140" y="438"/>
                  </a:lnTo>
                  <a:lnTo>
                    <a:pt x="143" y="441"/>
                  </a:lnTo>
                  <a:lnTo>
                    <a:pt x="145" y="444"/>
                  </a:lnTo>
                  <a:lnTo>
                    <a:pt x="148" y="448"/>
                  </a:lnTo>
                  <a:lnTo>
                    <a:pt x="150" y="452"/>
                  </a:lnTo>
                  <a:lnTo>
                    <a:pt x="152" y="456"/>
                  </a:lnTo>
                  <a:lnTo>
                    <a:pt x="153" y="460"/>
                  </a:lnTo>
                  <a:lnTo>
                    <a:pt x="154" y="464"/>
                  </a:lnTo>
                  <a:lnTo>
                    <a:pt x="155" y="470"/>
                  </a:lnTo>
                  <a:lnTo>
                    <a:pt x="156" y="475"/>
                  </a:lnTo>
                  <a:lnTo>
                    <a:pt x="156" y="480"/>
                  </a:lnTo>
                  <a:lnTo>
                    <a:pt x="156" y="486"/>
                  </a:lnTo>
                  <a:lnTo>
                    <a:pt x="156" y="493"/>
                  </a:lnTo>
                  <a:lnTo>
                    <a:pt x="155" y="500"/>
                  </a:lnTo>
                  <a:lnTo>
                    <a:pt x="154" y="507"/>
                  </a:lnTo>
                  <a:lnTo>
                    <a:pt x="152" y="514"/>
                  </a:lnTo>
                  <a:lnTo>
                    <a:pt x="151" y="518"/>
                  </a:lnTo>
                  <a:lnTo>
                    <a:pt x="150" y="524"/>
                  </a:lnTo>
                  <a:lnTo>
                    <a:pt x="149" y="530"/>
                  </a:lnTo>
                  <a:lnTo>
                    <a:pt x="148" y="537"/>
                  </a:lnTo>
                  <a:lnTo>
                    <a:pt x="146" y="545"/>
                  </a:lnTo>
                  <a:lnTo>
                    <a:pt x="145" y="553"/>
                  </a:lnTo>
                  <a:lnTo>
                    <a:pt x="144" y="562"/>
                  </a:lnTo>
                  <a:lnTo>
                    <a:pt x="142" y="571"/>
                  </a:lnTo>
                  <a:lnTo>
                    <a:pt x="140" y="580"/>
                  </a:lnTo>
                  <a:lnTo>
                    <a:pt x="138" y="590"/>
                  </a:lnTo>
                  <a:lnTo>
                    <a:pt x="136" y="600"/>
                  </a:lnTo>
                  <a:lnTo>
                    <a:pt x="135" y="610"/>
                  </a:lnTo>
                  <a:lnTo>
                    <a:pt x="133" y="621"/>
                  </a:lnTo>
                  <a:lnTo>
                    <a:pt x="131" y="631"/>
                  </a:lnTo>
                  <a:lnTo>
                    <a:pt x="129" y="641"/>
                  </a:lnTo>
                  <a:lnTo>
                    <a:pt x="127" y="652"/>
                  </a:lnTo>
                  <a:lnTo>
                    <a:pt x="125" y="662"/>
                  </a:lnTo>
                  <a:lnTo>
                    <a:pt x="123" y="671"/>
                  </a:lnTo>
                  <a:lnTo>
                    <a:pt x="121" y="680"/>
                  </a:lnTo>
                  <a:lnTo>
                    <a:pt x="120" y="690"/>
                  </a:lnTo>
                  <a:lnTo>
                    <a:pt x="118" y="698"/>
                  </a:lnTo>
                  <a:lnTo>
                    <a:pt x="116" y="706"/>
                  </a:lnTo>
                  <a:lnTo>
                    <a:pt x="114" y="714"/>
                  </a:lnTo>
                  <a:lnTo>
                    <a:pt x="113" y="720"/>
                  </a:lnTo>
                  <a:lnTo>
                    <a:pt x="112" y="726"/>
                  </a:lnTo>
                  <a:lnTo>
                    <a:pt x="110" y="731"/>
                  </a:lnTo>
                  <a:lnTo>
                    <a:pt x="109" y="736"/>
                  </a:lnTo>
                  <a:lnTo>
                    <a:pt x="108" y="739"/>
                  </a:lnTo>
                  <a:lnTo>
                    <a:pt x="107" y="741"/>
                  </a:lnTo>
                  <a:lnTo>
                    <a:pt x="106" y="743"/>
                  </a:lnTo>
                  <a:lnTo>
                    <a:pt x="96" y="750"/>
                  </a:lnTo>
                  <a:lnTo>
                    <a:pt x="92" y="753"/>
                  </a:lnTo>
                  <a:lnTo>
                    <a:pt x="87" y="755"/>
                  </a:lnTo>
                  <a:lnTo>
                    <a:pt x="83" y="757"/>
                  </a:lnTo>
                  <a:lnTo>
                    <a:pt x="78" y="758"/>
                  </a:lnTo>
                  <a:lnTo>
                    <a:pt x="74" y="759"/>
                  </a:lnTo>
                  <a:lnTo>
                    <a:pt x="70" y="760"/>
                  </a:lnTo>
                  <a:lnTo>
                    <a:pt x="65" y="761"/>
                  </a:lnTo>
                  <a:lnTo>
                    <a:pt x="61" y="761"/>
                  </a:lnTo>
                  <a:lnTo>
                    <a:pt x="57" y="761"/>
                  </a:lnTo>
                  <a:lnTo>
                    <a:pt x="53" y="761"/>
                  </a:lnTo>
                  <a:lnTo>
                    <a:pt x="49" y="761"/>
                  </a:lnTo>
                  <a:lnTo>
                    <a:pt x="46" y="761"/>
                  </a:lnTo>
                  <a:lnTo>
                    <a:pt x="42" y="761"/>
                  </a:lnTo>
                  <a:lnTo>
                    <a:pt x="38" y="761"/>
                  </a:lnTo>
                  <a:lnTo>
                    <a:pt x="35" y="761"/>
                  </a:lnTo>
                  <a:lnTo>
                    <a:pt x="32" y="762"/>
                  </a:lnTo>
                  <a:lnTo>
                    <a:pt x="28" y="762"/>
                  </a:lnTo>
                  <a:lnTo>
                    <a:pt x="25" y="763"/>
                  </a:lnTo>
                  <a:lnTo>
                    <a:pt x="22" y="764"/>
                  </a:lnTo>
                  <a:lnTo>
                    <a:pt x="20" y="766"/>
                  </a:lnTo>
                  <a:lnTo>
                    <a:pt x="17" y="768"/>
                  </a:lnTo>
                  <a:lnTo>
                    <a:pt x="14" y="770"/>
                  </a:lnTo>
                  <a:lnTo>
                    <a:pt x="12" y="773"/>
                  </a:lnTo>
                  <a:lnTo>
                    <a:pt x="10" y="777"/>
                  </a:lnTo>
                  <a:lnTo>
                    <a:pt x="8" y="781"/>
                  </a:lnTo>
                  <a:lnTo>
                    <a:pt x="6" y="786"/>
                  </a:lnTo>
                  <a:lnTo>
                    <a:pt x="4" y="792"/>
                  </a:lnTo>
                  <a:lnTo>
                    <a:pt x="2" y="798"/>
                  </a:lnTo>
                  <a:lnTo>
                    <a:pt x="1" y="805"/>
                  </a:lnTo>
                  <a:lnTo>
                    <a:pt x="0" y="814"/>
                  </a:lnTo>
                  <a:lnTo>
                    <a:pt x="0" y="832"/>
                  </a:lnTo>
                  <a:lnTo>
                    <a:pt x="2" y="842"/>
                  </a:lnTo>
                  <a:lnTo>
                    <a:pt x="6" y="851"/>
                  </a:lnTo>
                  <a:lnTo>
                    <a:pt x="11" y="860"/>
                  </a:lnTo>
                  <a:lnTo>
                    <a:pt x="17" y="868"/>
                  </a:lnTo>
                  <a:lnTo>
                    <a:pt x="24" y="877"/>
                  </a:lnTo>
                  <a:lnTo>
                    <a:pt x="33" y="885"/>
                  </a:lnTo>
                  <a:lnTo>
                    <a:pt x="42" y="893"/>
                  </a:lnTo>
                  <a:lnTo>
                    <a:pt x="52" y="900"/>
                  </a:lnTo>
                  <a:lnTo>
                    <a:pt x="63" y="908"/>
                  </a:lnTo>
                  <a:lnTo>
                    <a:pt x="75" y="914"/>
                  </a:lnTo>
                  <a:lnTo>
                    <a:pt x="87" y="921"/>
                  </a:lnTo>
                  <a:lnTo>
                    <a:pt x="100" y="927"/>
                  </a:lnTo>
                  <a:lnTo>
                    <a:pt x="113" y="933"/>
                  </a:lnTo>
                  <a:lnTo>
                    <a:pt x="127" y="939"/>
                  </a:lnTo>
                  <a:lnTo>
                    <a:pt x="141" y="944"/>
                  </a:lnTo>
                  <a:lnTo>
                    <a:pt x="155" y="949"/>
                  </a:lnTo>
                  <a:lnTo>
                    <a:pt x="169" y="953"/>
                  </a:lnTo>
                  <a:lnTo>
                    <a:pt x="184" y="957"/>
                  </a:lnTo>
                  <a:lnTo>
                    <a:pt x="198" y="960"/>
                  </a:lnTo>
                  <a:lnTo>
                    <a:pt x="212" y="964"/>
                  </a:lnTo>
                  <a:lnTo>
                    <a:pt x="226" y="966"/>
                  </a:lnTo>
                  <a:lnTo>
                    <a:pt x="240" y="968"/>
                  </a:lnTo>
                  <a:lnTo>
                    <a:pt x="253" y="970"/>
                  </a:lnTo>
                  <a:lnTo>
                    <a:pt x="266" y="971"/>
                  </a:lnTo>
                  <a:lnTo>
                    <a:pt x="279" y="972"/>
                  </a:lnTo>
                  <a:lnTo>
                    <a:pt x="291" y="972"/>
                  </a:lnTo>
                  <a:lnTo>
                    <a:pt x="302" y="972"/>
                  </a:lnTo>
                  <a:lnTo>
                    <a:pt x="312" y="971"/>
                  </a:lnTo>
                  <a:lnTo>
                    <a:pt x="322" y="969"/>
                  </a:lnTo>
                  <a:lnTo>
                    <a:pt x="331" y="96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0" name="Freeform 43"/>
            <p:cNvSpPr>
              <a:spLocks/>
            </p:cNvSpPr>
            <p:nvPr/>
          </p:nvSpPr>
          <p:spPr bwMode="auto">
            <a:xfrm>
              <a:off x="2669" y="940"/>
              <a:ext cx="148" cy="214"/>
            </a:xfrm>
            <a:custGeom>
              <a:avLst/>
              <a:gdLst>
                <a:gd name="T0" fmla="*/ 76 w 148"/>
                <a:gd name="T1" fmla="*/ 213 h 214"/>
                <a:gd name="T2" fmla="*/ 80 w 148"/>
                <a:gd name="T3" fmla="*/ 198 h 214"/>
                <a:gd name="T4" fmla="*/ 81 w 148"/>
                <a:gd name="T5" fmla="*/ 192 h 214"/>
                <a:gd name="T6" fmla="*/ 81 w 148"/>
                <a:gd name="T7" fmla="*/ 185 h 214"/>
                <a:gd name="T8" fmla="*/ 80 w 148"/>
                <a:gd name="T9" fmla="*/ 178 h 214"/>
                <a:gd name="T10" fmla="*/ 78 w 148"/>
                <a:gd name="T11" fmla="*/ 172 h 214"/>
                <a:gd name="T12" fmla="*/ 76 w 148"/>
                <a:gd name="T13" fmla="*/ 166 h 214"/>
                <a:gd name="T14" fmla="*/ 73 w 148"/>
                <a:gd name="T15" fmla="*/ 161 h 214"/>
                <a:gd name="T16" fmla="*/ 70 w 148"/>
                <a:gd name="T17" fmla="*/ 155 h 214"/>
                <a:gd name="T18" fmla="*/ 67 w 148"/>
                <a:gd name="T19" fmla="*/ 150 h 214"/>
                <a:gd name="T20" fmla="*/ 63 w 148"/>
                <a:gd name="T21" fmla="*/ 144 h 214"/>
                <a:gd name="T22" fmla="*/ 59 w 148"/>
                <a:gd name="T23" fmla="*/ 139 h 214"/>
                <a:gd name="T24" fmla="*/ 54 w 148"/>
                <a:gd name="T25" fmla="*/ 134 h 214"/>
                <a:gd name="T26" fmla="*/ 50 w 148"/>
                <a:gd name="T27" fmla="*/ 129 h 214"/>
                <a:gd name="T28" fmla="*/ 45 w 148"/>
                <a:gd name="T29" fmla="*/ 124 h 214"/>
                <a:gd name="T30" fmla="*/ 40 w 148"/>
                <a:gd name="T31" fmla="*/ 119 h 214"/>
                <a:gd name="T32" fmla="*/ 35 w 148"/>
                <a:gd name="T33" fmla="*/ 114 h 214"/>
                <a:gd name="T34" fmla="*/ 31 w 148"/>
                <a:gd name="T35" fmla="*/ 108 h 214"/>
                <a:gd name="T36" fmla="*/ 26 w 148"/>
                <a:gd name="T37" fmla="*/ 103 h 214"/>
                <a:gd name="T38" fmla="*/ 22 w 148"/>
                <a:gd name="T39" fmla="*/ 98 h 214"/>
                <a:gd name="T40" fmla="*/ 17 w 148"/>
                <a:gd name="T41" fmla="*/ 93 h 214"/>
                <a:gd name="T42" fmla="*/ 14 w 148"/>
                <a:gd name="T43" fmla="*/ 88 h 214"/>
                <a:gd name="T44" fmla="*/ 10 w 148"/>
                <a:gd name="T45" fmla="*/ 82 h 214"/>
                <a:gd name="T46" fmla="*/ 7 w 148"/>
                <a:gd name="T47" fmla="*/ 76 h 214"/>
                <a:gd name="T48" fmla="*/ 5 w 148"/>
                <a:gd name="T49" fmla="*/ 71 h 214"/>
                <a:gd name="T50" fmla="*/ 3 w 148"/>
                <a:gd name="T51" fmla="*/ 65 h 214"/>
                <a:gd name="T52" fmla="*/ 1 w 148"/>
                <a:gd name="T53" fmla="*/ 59 h 214"/>
                <a:gd name="T54" fmla="*/ 0 w 148"/>
                <a:gd name="T55" fmla="*/ 52 h 214"/>
                <a:gd name="T56" fmla="*/ 0 w 148"/>
                <a:gd name="T57" fmla="*/ 46 h 214"/>
                <a:gd name="T58" fmla="*/ 1 w 148"/>
                <a:gd name="T59" fmla="*/ 39 h 214"/>
                <a:gd name="T60" fmla="*/ 2 w 148"/>
                <a:gd name="T61" fmla="*/ 32 h 214"/>
                <a:gd name="T62" fmla="*/ 5 w 148"/>
                <a:gd name="T63" fmla="*/ 24 h 214"/>
                <a:gd name="T64" fmla="*/ 13 w 148"/>
                <a:gd name="T65" fmla="*/ 22 h 214"/>
                <a:gd name="T66" fmla="*/ 18 w 148"/>
                <a:gd name="T67" fmla="*/ 21 h 214"/>
                <a:gd name="T68" fmla="*/ 22 w 148"/>
                <a:gd name="T69" fmla="*/ 20 h 214"/>
                <a:gd name="T70" fmla="*/ 27 w 148"/>
                <a:gd name="T71" fmla="*/ 18 h 214"/>
                <a:gd name="T72" fmla="*/ 31 w 148"/>
                <a:gd name="T73" fmla="*/ 17 h 214"/>
                <a:gd name="T74" fmla="*/ 35 w 148"/>
                <a:gd name="T75" fmla="*/ 16 h 214"/>
                <a:gd name="T76" fmla="*/ 40 w 148"/>
                <a:gd name="T77" fmla="*/ 15 h 214"/>
                <a:gd name="T78" fmla="*/ 44 w 148"/>
                <a:gd name="T79" fmla="*/ 14 h 214"/>
                <a:gd name="T80" fmla="*/ 49 w 148"/>
                <a:gd name="T81" fmla="*/ 12 h 214"/>
                <a:gd name="T82" fmla="*/ 53 w 148"/>
                <a:gd name="T83" fmla="*/ 11 h 214"/>
                <a:gd name="T84" fmla="*/ 57 w 148"/>
                <a:gd name="T85" fmla="*/ 10 h 214"/>
                <a:gd name="T86" fmla="*/ 62 w 148"/>
                <a:gd name="T87" fmla="*/ 9 h 214"/>
                <a:gd name="T88" fmla="*/ 66 w 148"/>
                <a:gd name="T89" fmla="*/ 8 h 214"/>
                <a:gd name="T90" fmla="*/ 71 w 148"/>
                <a:gd name="T91" fmla="*/ 7 h 214"/>
                <a:gd name="T92" fmla="*/ 75 w 148"/>
                <a:gd name="T93" fmla="*/ 6 h 214"/>
                <a:gd name="T94" fmla="*/ 79 w 148"/>
                <a:gd name="T95" fmla="*/ 5 h 214"/>
                <a:gd name="T96" fmla="*/ 84 w 148"/>
                <a:gd name="T97" fmla="*/ 4 h 214"/>
                <a:gd name="T98" fmla="*/ 88 w 148"/>
                <a:gd name="T99" fmla="*/ 3 h 214"/>
                <a:gd name="T100" fmla="*/ 93 w 148"/>
                <a:gd name="T101" fmla="*/ 2 h 214"/>
                <a:gd name="T102" fmla="*/ 97 w 148"/>
                <a:gd name="T103" fmla="*/ 2 h 214"/>
                <a:gd name="T104" fmla="*/ 101 w 148"/>
                <a:gd name="T105" fmla="*/ 1 h 214"/>
                <a:gd name="T106" fmla="*/ 106 w 148"/>
                <a:gd name="T107" fmla="*/ 1 h 214"/>
                <a:gd name="T108" fmla="*/ 111 w 148"/>
                <a:gd name="T109" fmla="*/ 0 h 214"/>
                <a:gd name="T110" fmla="*/ 115 w 148"/>
                <a:gd name="T111" fmla="*/ 0 h 214"/>
                <a:gd name="T112" fmla="*/ 119 w 148"/>
                <a:gd name="T113" fmla="*/ 0 h 214"/>
                <a:gd name="T114" fmla="*/ 124 w 148"/>
                <a:gd name="T115" fmla="*/ 0 h 214"/>
                <a:gd name="T116" fmla="*/ 129 w 148"/>
                <a:gd name="T117" fmla="*/ 0 h 214"/>
                <a:gd name="T118" fmla="*/ 133 w 148"/>
                <a:gd name="T119" fmla="*/ 0 h 214"/>
                <a:gd name="T120" fmla="*/ 138 w 148"/>
                <a:gd name="T121" fmla="*/ 0 h 214"/>
                <a:gd name="T122" fmla="*/ 142 w 148"/>
                <a:gd name="T123" fmla="*/ 0 h 214"/>
                <a:gd name="T124" fmla="*/ 147 w 148"/>
                <a:gd name="T125" fmla="*/ 1 h 2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214"/>
                <a:gd name="T191" fmla="*/ 148 w 148"/>
                <a:gd name="T192" fmla="*/ 214 h 2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214">
                  <a:moveTo>
                    <a:pt x="76" y="213"/>
                  </a:moveTo>
                  <a:lnTo>
                    <a:pt x="80" y="198"/>
                  </a:lnTo>
                  <a:lnTo>
                    <a:pt x="81" y="192"/>
                  </a:lnTo>
                  <a:lnTo>
                    <a:pt x="81" y="185"/>
                  </a:lnTo>
                  <a:lnTo>
                    <a:pt x="80" y="178"/>
                  </a:lnTo>
                  <a:lnTo>
                    <a:pt x="78" y="172"/>
                  </a:lnTo>
                  <a:lnTo>
                    <a:pt x="76" y="166"/>
                  </a:lnTo>
                  <a:lnTo>
                    <a:pt x="73" y="161"/>
                  </a:lnTo>
                  <a:lnTo>
                    <a:pt x="70" y="155"/>
                  </a:lnTo>
                  <a:lnTo>
                    <a:pt x="67" y="150"/>
                  </a:lnTo>
                  <a:lnTo>
                    <a:pt x="63" y="144"/>
                  </a:lnTo>
                  <a:lnTo>
                    <a:pt x="59" y="139"/>
                  </a:lnTo>
                  <a:lnTo>
                    <a:pt x="54" y="134"/>
                  </a:lnTo>
                  <a:lnTo>
                    <a:pt x="50" y="129"/>
                  </a:lnTo>
                  <a:lnTo>
                    <a:pt x="45" y="124"/>
                  </a:lnTo>
                  <a:lnTo>
                    <a:pt x="40" y="119"/>
                  </a:lnTo>
                  <a:lnTo>
                    <a:pt x="35" y="114"/>
                  </a:lnTo>
                  <a:lnTo>
                    <a:pt x="31" y="108"/>
                  </a:lnTo>
                  <a:lnTo>
                    <a:pt x="26" y="103"/>
                  </a:lnTo>
                  <a:lnTo>
                    <a:pt x="22" y="98"/>
                  </a:lnTo>
                  <a:lnTo>
                    <a:pt x="17" y="93"/>
                  </a:lnTo>
                  <a:lnTo>
                    <a:pt x="14" y="88"/>
                  </a:lnTo>
                  <a:lnTo>
                    <a:pt x="10" y="82"/>
                  </a:lnTo>
                  <a:lnTo>
                    <a:pt x="7" y="76"/>
                  </a:lnTo>
                  <a:lnTo>
                    <a:pt x="5" y="71"/>
                  </a:lnTo>
                  <a:lnTo>
                    <a:pt x="3" y="65"/>
                  </a:lnTo>
                  <a:lnTo>
                    <a:pt x="1" y="59"/>
                  </a:lnTo>
                  <a:lnTo>
                    <a:pt x="0" y="52"/>
                  </a:lnTo>
                  <a:lnTo>
                    <a:pt x="0" y="46"/>
                  </a:lnTo>
                  <a:lnTo>
                    <a:pt x="1" y="39"/>
                  </a:lnTo>
                  <a:lnTo>
                    <a:pt x="2" y="32"/>
                  </a:lnTo>
                  <a:lnTo>
                    <a:pt x="5" y="24"/>
                  </a:lnTo>
                  <a:lnTo>
                    <a:pt x="13" y="22"/>
                  </a:lnTo>
                  <a:lnTo>
                    <a:pt x="18" y="21"/>
                  </a:lnTo>
                  <a:lnTo>
                    <a:pt x="22" y="20"/>
                  </a:lnTo>
                  <a:lnTo>
                    <a:pt x="27" y="18"/>
                  </a:lnTo>
                  <a:lnTo>
                    <a:pt x="31" y="17"/>
                  </a:lnTo>
                  <a:lnTo>
                    <a:pt x="35" y="16"/>
                  </a:lnTo>
                  <a:lnTo>
                    <a:pt x="40" y="15"/>
                  </a:lnTo>
                  <a:lnTo>
                    <a:pt x="44" y="14"/>
                  </a:lnTo>
                  <a:lnTo>
                    <a:pt x="49" y="12"/>
                  </a:lnTo>
                  <a:lnTo>
                    <a:pt x="53" y="11"/>
                  </a:lnTo>
                  <a:lnTo>
                    <a:pt x="57" y="10"/>
                  </a:lnTo>
                  <a:lnTo>
                    <a:pt x="62" y="9"/>
                  </a:lnTo>
                  <a:lnTo>
                    <a:pt x="66" y="8"/>
                  </a:lnTo>
                  <a:lnTo>
                    <a:pt x="71" y="7"/>
                  </a:lnTo>
                  <a:lnTo>
                    <a:pt x="75" y="6"/>
                  </a:lnTo>
                  <a:lnTo>
                    <a:pt x="79" y="5"/>
                  </a:lnTo>
                  <a:lnTo>
                    <a:pt x="84" y="4"/>
                  </a:lnTo>
                  <a:lnTo>
                    <a:pt x="88" y="3"/>
                  </a:lnTo>
                  <a:lnTo>
                    <a:pt x="93" y="2"/>
                  </a:lnTo>
                  <a:lnTo>
                    <a:pt x="97" y="2"/>
                  </a:lnTo>
                  <a:lnTo>
                    <a:pt x="101" y="1"/>
                  </a:lnTo>
                  <a:lnTo>
                    <a:pt x="106" y="1"/>
                  </a:lnTo>
                  <a:lnTo>
                    <a:pt x="111" y="0"/>
                  </a:lnTo>
                  <a:lnTo>
                    <a:pt x="115" y="0"/>
                  </a:lnTo>
                  <a:lnTo>
                    <a:pt x="119" y="0"/>
                  </a:lnTo>
                  <a:lnTo>
                    <a:pt x="124" y="0"/>
                  </a:lnTo>
                  <a:lnTo>
                    <a:pt x="129" y="0"/>
                  </a:lnTo>
                  <a:lnTo>
                    <a:pt x="133" y="0"/>
                  </a:lnTo>
                  <a:lnTo>
                    <a:pt x="138" y="0"/>
                  </a:lnTo>
                  <a:lnTo>
                    <a:pt x="142" y="0"/>
                  </a:lnTo>
                  <a:lnTo>
                    <a:pt x="147" y="1"/>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1" name="Freeform 44"/>
            <p:cNvSpPr>
              <a:spLocks/>
            </p:cNvSpPr>
            <p:nvPr/>
          </p:nvSpPr>
          <p:spPr bwMode="auto">
            <a:xfrm>
              <a:off x="2295" y="2737"/>
              <a:ext cx="709" cy="270"/>
            </a:xfrm>
            <a:custGeom>
              <a:avLst/>
              <a:gdLst>
                <a:gd name="T0" fmla="*/ 699 w 709"/>
                <a:gd name="T1" fmla="*/ 269 h 270"/>
                <a:gd name="T2" fmla="*/ 707 w 709"/>
                <a:gd name="T3" fmla="*/ 231 h 270"/>
                <a:gd name="T4" fmla="*/ 708 w 709"/>
                <a:gd name="T5" fmla="*/ 215 h 270"/>
                <a:gd name="T6" fmla="*/ 707 w 709"/>
                <a:gd name="T7" fmla="*/ 200 h 270"/>
                <a:gd name="T8" fmla="*/ 705 w 709"/>
                <a:gd name="T9" fmla="*/ 187 h 270"/>
                <a:gd name="T10" fmla="*/ 700 w 709"/>
                <a:gd name="T11" fmla="*/ 175 h 270"/>
                <a:gd name="T12" fmla="*/ 693 w 709"/>
                <a:gd name="T13" fmla="*/ 165 h 270"/>
                <a:gd name="T14" fmla="*/ 685 w 709"/>
                <a:gd name="T15" fmla="*/ 155 h 270"/>
                <a:gd name="T16" fmla="*/ 676 w 709"/>
                <a:gd name="T17" fmla="*/ 147 h 270"/>
                <a:gd name="T18" fmla="*/ 665 w 709"/>
                <a:gd name="T19" fmla="*/ 140 h 270"/>
                <a:gd name="T20" fmla="*/ 653 w 709"/>
                <a:gd name="T21" fmla="*/ 134 h 270"/>
                <a:gd name="T22" fmla="*/ 639 w 709"/>
                <a:gd name="T23" fmla="*/ 129 h 270"/>
                <a:gd name="T24" fmla="*/ 625 w 709"/>
                <a:gd name="T25" fmla="*/ 125 h 270"/>
                <a:gd name="T26" fmla="*/ 610 w 709"/>
                <a:gd name="T27" fmla="*/ 121 h 270"/>
                <a:gd name="T28" fmla="*/ 594 w 709"/>
                <a:gd name="T29" fmla="*/ 118 h 270"/>
                <a:gd name="T30" fmla="*/ 578 w 709"/>
                <a:gd name="T31" fmla="*/ 116 h 270"/>
                <a:gd name="T32" fmla="*/ 561 w 709"/>
                <a:gd name="T33" fmla="*/ 114 h 270"/>
                <a:gd name="T34" fmla="*/ 544 w 709"/>
                <a:gd name="T35" fmla="*/ 113 h 270"/>
                <a:gd name="T36" fmla="*/ 526 w 709"/>
                <a:gd name="T37" fmla="*/ 112 h 270"/>
                <a:gd name="T38" fmla="*/ 509 w 709"/>
                <a:gd name="T39" fmla="*/ 111 h 270"/>
                <a:gd name="T40" fmla="*/ 491 w 709"/>
                <a:gd name="T41" fmla="*/ 110 h 270"/>
                <a:gd name="T42" fmla="*/ 473 w 709"/>
                <a:gd name="T43" fmla="*/ 110 h 270"/>
                <a:gd name="T44" fmla="*/ 456 w 709"/>
                <a:gd name="T45" fmla="*/ 109 h 270"/>
                <a:gd name="T46" fmla="*/ 439 w 709"/>
                <a:gd name="T47" fmla="*/ 109 h 270"/>
                <a:gd name="T48" fmla="*/ 423 w 709"/>
                <a:gd name="T49" fmla="*/ 108 h 270"/>
                <a:gd name="T50" fmla="*/ 407 w 709"/>
                <a:gd name="T51" fmla="*/ 107 h 270"/>
                <a:gd name="T52" fmla="*/ 392 w 709"/>
                <a:gd name="T53" fmla="*/ 105 h 270"/>
                <a:gd name="T54" fmla="*/ 377 w 709"/>
                <a:gd name="T55" fmla="*/ 104 h 270"/>
                <a:gd name="T56" fmla="*/ 364 w 709"/>
                <a:gd name="T57" fmla="*/ 101 h 270"/>
                <a:gd name="T58" fmla="*/ 352 w 709"/>
                <a:gd name="T59" fmla="*/ 99 h 270"/>
                <a:gd name="T60" fmla="*/ 341 w 709"/>
                <a:gd name="T61" fmla="*/ 95 h 270"/>
                <a:gd name="T62" fmla="*/ 331 w 709"/>
                <a:gd name="T63" fmla="*/ 91 h 270"/>
                <a:gd name="T64" fmla="*/ 315 w 709"/>
                <a:gd name="T65" fmla="*/ 83 h 270"/>
                <a:gd name="T66" fmla="*/ 307 w 709"/>
                <a:gd name="T67" fmla="*/ 79 h 270"/>
                <a:gd name="T68" fmla="*/ 298 w 709"/>
                <a:gd name="T69" fmla="*/ 75 h 270"/>
                <a:gd name="T70" fmla="*/ 289 w 709"/>
                <a:gd name="T71" fmla="*/ 70 h 270"/>
                <a:gd name="T72" fmla="*/ 279 w 709"/>
                <a:gd name="T73" fmla="*/ 65 h 270"/>
                <a:gd name="T74" fmla="*/ 269 w 709"/>
                <a:gd name="T75" fmla="*/ 61 h 270"/>
                <a:gd name="T76" fmla="*/ 259 w 709"/>
                <a:gd name="T77" fmla="*/ 56 h 270"/>
                <a:gd name="T78" fmla="*/ 249 w 709"/>
                <a:gd name="T79" fmla="*/ 52 h 270"/>
                <a:gd name="T80" fmla="*/ 238 w 709"/>
                <a:gd name="T81" fmla="*/ 47 h 270"/>
                <a:gd name="T82" fmla="*/ 227 w 709"/>
                <a:gd name="T83" fmla="*/ 43 h 270"/>
                <a:gd name="T84" fmla="*/ 216 w 709"/>
                <a:gd name="T85" fmla="*/ 38 h 270"/>
                <a:gd name="T86" fmla="*/ 205 w 709"/>
                <a:gd name="T87" fmla="*/ 34 h 270"/>
                <a:gd name="T88" fmla="*/ 194 w 709"/>
                <a:gd name="T89" fmla="*/ 30 h 270"/>
                <a:gd name="T90" fmla="*/ 183 w 709"/>
                <a:gd name="T91" fmla="*/ 26 h 270"/>
                <a:gd name="T92" fmla="*/ 171 w 709"/>
                <a:gd name="T93" fmla="*/ 22 h 270"/>
                <a:gd name="T94" fmla="*/ 160 w 709"/>
                <a:gd name="T95" fmla="*/ 19 h 270"/>
                <a:gd name="T96" fmla="*/ 149 w 709"/>
                <a:gd name="T97" fmla="*/ 15 h 270"/>
                <a:gd name="T98" fmla="*/ 137 w 709"/>
                <a:gd name="T99" fmla="*/ 12 h 270"/>
                <a:gd name="T100" fmla="*/ 126 w 709"/>
                <a:gd name="T101" fmla="*/ 9 h 270"/>
                <a:gd name="T102" fmla="*/ 114 w 709"/>
                <a:gd name="T103" fmla="*/ 7 h 270"/>
                <a:gd name="T104" fmla="*/ 103 w 709"/>
                <a:gd name="T105" fmla="*/ 5 h 270"/>
                <a:gd name="T106" fmla="*/ 92 w 709"/>
                <a:gd name="T107" fmla="*/ 3 h 270"/>
                <a:gd name="T108" fmla="*/ 81 w 709"/>
                <a:gd name="T109" fmla="*/ 1 h 270"/>
                <a:gd name="T110" fmla="*/ 70 w 709"/>
                <a:gd name="T111" fmla="*/ 1 h 270"/>
                <a:gd name="T112" fmla="*/ 59 w 709"/>
                <a:gd name="T113" fmla="*/ 0 h 270"/>
                <a:gd name="T114" fmla="*/ 49 w 709"/>
                <a:gd name="T115" fmla="*/ 0 h 270"/>
                <a:gd name="T116" fmla="*/ 39 w 709"/>
                <a:gd name="T117" fmla="*/ 1 h 270"/>
                <a:gd name="T118" fmla="*/ 28 w 709"/>
                <a:gd name="T119" fmla="*/ 2 h 270"/>
                <a:gd name="T120" fmla="*/ 19 w 709"/>
                <a:gd name="T121" fmla="*/ 3 h 270"/>
                <a:gd name="T122" fmla="*/ 9 w 709"/>
                <a:gd name="T123" fmla="*/ 5 h 270"/>
                <a:gd name="T124" fmla="*/ 0 w 709"/>
                <a:gd name="T125" fmla="*/ 9 h 2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9"/>
                <a:gd name="T190" fmla="*/ 0 h 270"/>
                <a:gd name="T191" fmla="*/ 709 w 709"/>
                <a:gd name="T192" fmla="*/ 270 h 2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9" h="270">
                  <a:moveTo>
                    <a:pt x="699" y="269"/>
                  </a:moveTo>
                  <a:lnTo>
                    <a:pt x="707" y="231"/>
                  </a:lnTo>
                  <a:lnTo>
                    <a:pt x="708" y="215"/>
                  </a:lnTo>
                  <a:lnTo>
                    <a:pt x="707" y="200"/>
                  </a:lnTo>
                  <a:lnTo>
                    <a:pt x="705" y="187"/>
                  </a:lnTo>
                  <a:lnTo>
                    <a:pt x="700" y="175"/>
                  </a:lnTo>
                  <a:lnTo>
                    <a:pt x="693" y="165"/>
                  </a:lnTo>
                  <a:lnTo>
                    <a:pt x="685" y="155"/>
                  </a:lnTo>
                  <a:lnTo>
                    <a:pt x="676" y="147"/>
                  </a:lnTo>
                  <a:lnTo>
                    <a:pt x="665" y="140"/>
                  </a:lnTo>
                  <a:lnTo>
                    <a:pt x="653" y="134"/>
                  </a:lnTo>
                  <a:lnTo>
                    <a:pt x="639" y="129"/>
                  </a:lnTo>
                  <a:lnTo>
                    <a:pt x="625" y="125"/>
                  </a:lnTo>
                  <a:lnTo>
                    <a:pt x="610" y="121"/>
                  </a:lnTo>
                  <a:lnTo>
                    <a:pt x="594" y="118"/>
                  </a:lnTo>
                  <a:lnTo>
                    <a:pt x="578" y="116"/>
                  </a:lnTo>
                  <a:lnTo>
                    <a:pt x="561" y="114"/>
                  </a:lnTo>
                  <a:lnTo>
                    <a:pt x="544" y="113"/>
                  </a:lnTo>
                  <a:lnTo>
                    <a:pt x="526" y="112"/>
                  </a:lnTo>
                  <a:lnTo>
                    <a:pt x="509" y="111"/>
                  </a:lnTo>
                  <a:lnTo>
                    <a:pt x="491" y="110"/>
                  </a:lnTo>
                  <a:lnTo>
                    <a:pt x="473" y="110"/>
                  </a:lnTo>
                  <a:lnTo>
                    <a:pt x="456" y="109"/>
                  </a:lnTo>
                  <a:lnTo>
                    <a:pt x="439" y="109"/>
                  </a:lnTo>
                  <a:lnTo>
                    <a:pt x="423" y="108"/>
                  </a:lnTo>
                  <a:lnTo>
                    <a:pt x="407" y="107"/>
                  </a:lnTo>
                  <a:lnTo>
                    <a:pt x="392" y="105"/>
                  </a:lnTo>
                  <a:lnTo>
                    <a:pt x="377" y="104"/>
                  </a:lnTo>
                  <a:lnTo>
                    <a:pt x="364" y="101"/>
                  </a:lnTo>
                  <a:lnTo>
                    <a:pt x="352" y="99"/>
                  </a:lnTo>
                  <a:lnTo>
                    <a:pt x="341" y="95"/>
                  </a:lnTo>
                  <a:lnTo>
                    <a:pt x="331" y="91"/>
                  </a:lnTo>
                  <a:lnTo>
                    <a:pt x="315" y="83"/>
                  </a:lnTo>
                  <a:lnTo>
                    <a:pt x="307" y="79"/>
                  </a:lnTo>
                  <a:lnTo>
                    <a:pt x="298" y="75"/>
                  </a:lnTo>
                  <a:lnTo>
                    <a:pt x="289" y="70"/>
                  </a:lnTo>
                  <a:lnTo>
                    <a:pt x="279" y="65"/>
                  </a:lnTo>
                  <a:lnTo>
                    <a:pt x="269" y="61"/>
                  </a:lnTo>
                  <a:lnTo>
                    <a:pt x="259" y="56"/>
                  </a:lnTo>
                  <a:lnTo>
                    <a:pt x="249" y="52"/>
                  </a:lnTo>
                  <a:lnTo>
                    <a:pt x="238" y="47"/>
                  </a:lnTo>
                  <a:lnTo>
                    <a:pt x="227" y="43"/>
                  </a:lnTo>
                  <a:lnTo>
                    <a:pt x="216" y="38"/>
                  </a:lnTo>
                  <a:lnTo>
                    <a:pt x="205" y="34"/>
                  </a:lnTo>
                  <a:lnTo>
                    <a:pt x="194" y="30"/>
                  </a:lnTo>
                  <a:lnTo>
                    <a:pt x="183" y="26"/>
                  </a:lnTo>
                  <a:lnTo>
                    <a:pt x="171" y="22"/>
                  </a:lnTo>
                  <a:lnTo>
                    <a:pt x="160" y="19"/>
                  </a:lnTo>
                  <a:lnTo>
                    <a:pt x="149" y="15"/>
                  </a:lnTo>
                  <a:lnTo>
                    <a:pt x="137" y="12"/>
                  </a:lnTo>
                  <a:lnTo>
                    <a:pt x="126" y="9"/>
                  </a:lnTo>
                  <a:lnTo>
                    <a:pt x="114" y="7"/>
                  </a:lnTo>
                  <a:lnTo>
                    <a:pt x="103" y="5"/>
                  </a:lnTo>
                  <a:lnTo>
                    <a:pt x="92" y="3"/>
                  </a:lnTo>
                  <a:lnTo>
                    <a:pt x="81" y="1"/>
                  </a:lnTo>
                  <a:lnTo>
                    <a:pt x="70" y="1"/>
                  </a:lnTo>
                  <a:lnTo>
                    <a:pt x="59" y="0"/>
                  </a:lnTo>
                  <a:lnTo>
                    <a:pt x="49" y="0"/>
                  </a:lnTo>
                  <a:lnTo>
                    <a:pt x="39" y="1"/>
                  </a:lnTo>
                  <a:lnTo>
                    <a:pt x="28" y="2"/>
                  </a:lnTo>
                  <a:lnTo>
                    <a:pt x="19" y="3"/>
                  </a:lnTo>
                  <a:lnTo>
                    <a:pt x="9" y="5"/>
                  </a:lnTo>
                  <a:lnTo>
                    <a:pt x="0" y="9"/>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2" name="Freeform 45"/>
            <p:cNvSpPr>
              <a:spLocks/>
            </p:cNvSpPr>
            <p:nvPr/>
          </p:nvSpPr>
          <p:spPr bwMode="auto">
            <a:xfrm>
              <a:off x="2816" y="2580"/>
              <a:ext cx="806" cy="192"/>
            </a:xfrm>
            <a:custGeom>
              <a:avLst/>
              <a:gdLst>
                <a:gd name="T0" fmla="*/ 12 w 806"/>
                <a:gd name="T1" fmla="*/ 25 h 192"/>
                <a:gd name="T2" fmla="*/ 29 w 806"/>
                <a:gd name="T3" fmla="*/ 39 h 192"/>
                <a:gd name="T4" fmla="*/ 48 w 806"/>
                <a:gd name="T5" fmla="*/ 54 h 192"/>
                <a:gd name="T6" fmla="*/ 71 w 806"/>
                <a:gd name="T7" fmla="*/ 69 h 192"/>
                <a:gd name="T8" fmla="*/ 95 w 806"/>
                <a:gd name="T9" fmla="*/ 85 h 192"/>
                <a:gd name="T10" fmla="*/ 121 w 806"/>
                <a:gd name="T11" fmla="*/ 101 h 192"/>
                <a:gd name="T12" fmla="*/ 149 w 806"/>
                <a:gd name="T13" fmla="*/ 116 h 192"/>
                <a:gd name="T14" fmla="*/ 177 w 806"/>
                <a:gd name="T15" fmla="*/ 132 h 192"/>
                <a:gd name="T16" fmla="*/ 206 w 806"/>
                <a:gd name="T17" fmla="*/ 146 h 192"/>
                <a:gd name="T18" fmla="*/ 234 w 806"/>
                <a:gd name="T19" fmla="*/ 158 h 192"/>
                <a:gd name="T20" fmla="*/ 262 w 806"/>
                <a:gd name="T21" fmla="*/ 170 h 192"/>
                <a:gd name="T22" fmla="*/ 289 w 806"/>
                <a:gd name="T23" fmla="*/ 179 h 192"/>
                <a:gd name="T24" fmla="*/ 315 w 806"/>
                <a:gd name="T25" fmla="*/ 186 h 192"/>
                <a:gd name="T26" fmla="*/ 338 w 806"/>
                <a:gd name="T27" fmla="*/ 190 h 192"/>
                <a:gd name="T28" fmla="*/ 360 w 806"/>
                <a:gd name="T29" fmla="*/ 191 h 192"/>
                <a:gd name="T30" fmla="*/ 378 w 806"/>
                <a:gd name="T31" fmla="*/ 190 h 192"/>
                <a:gd name="T32" fmla="*/ 404 w 806"/>
                <a:gd name="T33" fmla="*/ 180 h 192"/>
                <a:gd name="T34" fmla="*/ 418 w 806"/>
                <a:gd name="T35" fmla="*/ 172 h 192"/>
                <a:gd name="T36" fmla="*/ 429 w 806"/>
                <a:gd name="T37" fmla="*/ 162 h 192"/>
                <a:gd name="T38" fmla="*/ 439 w 806"/>
                <a:gd name="T39" fmla="*/ 150 h 192"/>
                <a:gd name="T40" fmla="*/ 448 w 806"/>
                <a:gd name="T41" fmla="*/ 138 h 192"/>
                <a:gd name="T42" fmla="*/ 456 w 806"/>
                <a:gd name="T43" fmla="*/ 124 h 192"/>
                <a:gd name="T44" fmla="*/ 463 w 806"/>
                <a:gd name="T45" fmla="*/ 111 h 192"/>
                <a:gd name="T46" fmla="*/ 470 w 806"/>
                <a:gd name="T47" fmla="*/ 97 h 192"/>
                <a:gd name="T48" fmla="*/ 478 w 806"/>
                <a:gd name="T49" fmla="*/ 84 h 192"/>
                <a:gd name="T50" fmla="*/ 486 w 806"/>
                <a:gd name="T51" fmla="*/ 71 h 192"/>
                <a:gd name="T52" fmla="*/ 496 w 806"/>
                <a:gd name="T53" fmla="*/ 59 h 192"/>
                <a:gd name="T54" fmla="*/ 508 w 806"/>
                <a:gd name="T55" fmla="*/ 48 h 192"/>
                <a:gd name="T56" fmla="*/ 522 w 806"/>
                <a:gd name="T57" fmla="*/ 38 h 192"/>
                <a:gd name="T58" fmla="*/ 538 w 806"/>
                <a:gd name="T59" fmla="*/ 31 h 192"/>
                <a:gd name="T60" fmla="*/ 557 w 806"/>
                <a:gd name="T61" fmla="*/ 26 h 192"/>
                <a:gd name="T62" fmla="*/ 582 w 806"/>
                <a:gd name="T63" fmla="*/ 22 h 192"/>
                <a:gd name="T64" fmla="*/ 597 w 806"/>
                <a:gd name="T65" fmla="*/ 20 h 192"/>
                <a:gd name="T66" fmla="*/ 612 w 806"/>
                <a:gd name="T67" fmla="*/ 18 h 192"/>
                <a:gd name="T68" fmla="*/ 626 w 806"/>
                <a:gd name="T69" fmla="*/ 16 h 192"/>
                <a:gd name="T70" fmla="*/ 641 w 806"/>
                <a:gd name="T71" fmla="*/ 14 h 192"/>
                <a:gd name="T72" fmla="*/ 656 w 806"/>
                <a:gd name="T73" fmla="*/ 12 h 192"/>
                <a:gd name="T74" fmla="*/ 671 w 806"/>
                <a:gd name="T75" fmla="*/ 10 h 192"/>
                <a:gd name="T76" fmla="*/ 686 w 806"/>
                <a:gd name="T77" fmla="*/ 8 h 192"/>
                <a:gd name="T78" fmla="*/ 701 w 806"/>
                <a:gd name="T79" fmla="*/ 6 h 192"/>
                <a:gd name="T80" fmla="*/ 716 w 806"/>
                <a:gd name="T81" fmla="*/ 5 h 192"/>
                <a:gd name="T82" fmla="*/ 731 w 806"/>
                <a:gd name="T83" fmla="*/ 4 h 192"/>
                <a:gd name="T84" fmla="*/ 746 w 806"/>
                <a:gd name="T85" fmla="*/ 2 h 192"/>
                <a:gd name="T86" fmla="*/ 760 w 806"/>
                <a:gd name="T87" fmla="*/ 1 h 192"/>
                <a:gd name="T88" fmla="*/ 775 w 806"/>
                <a:gd name="T89" fmla="*/ 1 h 192"/>
                <a:gd name="T90" fmla="*/ 790 w 806"/>
                <a:gd name="T91" fmla="*/ 0 h 192"/>
                <a:gd name="T92" fmla="*/ 805 w 806"/>
                <a:gd name="T93" fmla="*/ 0 h 1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6"/>
                <a:gd name="T142" fmla="*/ 0 h 192"/>
                <a:gd name="T143" fmla="*/ 806 w 806"/>
                <a:gd name="T144" fmla="*/ 192 h 1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6" h="192">
                  <a:moveTo>
                    <a:pt x="0" y="12"/>
                  </a:moveTo>
                  <a:lnTo>
                    <a:pt x="12" y="25"/>
                  </a:lnTo>
                  <a:lnTo>
                    <a:pt x="20" y="32"/>
                  </a:lnTo>
                  <a:lnTo>
                    <a:pt x="29" y="39"/>
                  </a:lnTo>
                  <a:lnTo>
                    <a:pt x="38" y="46"/>
                  </a:lnTo>
                  <a:lnTo>
                    <a:pt x="48" y="54"/>
                  </a:lnTo>
                  <a:lnTo>
                    <a:pt x="59" y="61"/>
                  </a:lnTo>
                  <a:lnTo>
                    <a:pt x="71" y="69"/>
                  </a:lnTo>
                  <a:lnTo>
                    <a:pt x="83" y="77"/>
                  </a:lnTo>
                  <a:lnTo>
                    <a:pt x="95" y="85"/>
                  </a:lnTo>
                  <a:lnTo>
                    <a:pt x="108" y="93"/>
                  </a:lnTo>
                  <a:lnTo>
                    <a:pt x="121" y="101"/>
                  </a:lnTo>
                  <a:lnTo>
                    <a:pt x="135" y="109"/>
                  </a:lnTo>
                  <a:lnTo>
                    <a:pt x="149" y="116"/>
                  </a:lnTo>
                  <a:lnTo>
                    <a:pt x="163" y="124"/>
                  </a:lnTo>
                  <a:lnTo>
                    <a:pt x="177" y="132"/>
                  </a:lnTo>
                  <a:lnTo>
                    <a:pt x="191" y="139"/>
                  </a:lnTo>
                  <a:lnTo>
                    <a:pt x="206" y="146"/>
                  </a:lnTo>
                  <a:lnTo>
                    <a:pt x="220" y="152"/>
                  </a:lnTo>
                  <a:lnTo>
                    <a:pt x="234" y="158"/>
                  </a:lnTo>
                  <a:lnTo>
                    <a:pt x="248" y="164"/>
                  </a:lnTo>
                  <a:lnTo>
                    <a:pt x="262" y="170"/>
                  </a:lnTo>
                  <a:lnTo>
                    <a:pt x="276" y="174"/>
                  </a:lnTo>
                  <a:lnTo>
                    <a:pt x="289" y="179"/>
                  </a:lnTo>
                  <a:lnTo>
                    <a:pt x="302" y="182"/>
                  </a:lnTo>
                  <a:lnTo>
                    <a:pt x="315" y="186"/>
                  </a:lnTo>
                  <a:lnTo>
                    <a:pt x="327" y="188"/>
                  </a:lnTo>
                  <a:lnTo>
                    <a:pt x="338" y="190"/>
                  </a:lnTo>
                  <a:lnTo>
                    <a:pt x="350" y="191"/>
                  </a:lnTo>
                  <a:lnTo>
                    <a:pt x="360" y="191"/>
                  </a:lnTo>
                  <a:lnTo>
                    <a:pt x="369" y="191"/>
                  </a:lnTo>
                  <a:lnTo>
                    <a:pt x="378" y="190"/>
                  </a:lnTo>
                  <a:lnTo>
                    <a:pt x="396" y="184"/>
                  </a:lnTo>
                  <a:lnTo>
                    <a:pt x="404" y="180"/>
                  </a:lnTo>
                  <a:lnTo>
                    <a:pt x="411" y="176"/>
                  </a:lnTo>
                  <a:lnTo>
                    <a:pt x="418" y="172"/>
                  </a:lnTo>
                  <a:lnTo>
                    <a:pt x="424" y="167"/>
                  </a:lnTo>
                  <a:lnTo>
                    <a:pt x="429" y="162"/>
                  </a:lnTo>
                  <a:lnTo>
                    <a:pt x="434" y="156"/>
                  </a:lnTo>
                  <a:lnTo>
                    <a:pt x="439" y="150"/>
                  </a:lnTo>
                  <a:lnTo>
                    <a:pt x="444" y="144"/>
                  </a:lnTo>
                  <a:lnTo>
                    <a:pt x="448" y="138"/>
                  </a:lnTo>
                  <a:lnTo>
                    <a:pt x="452" y="131"/>
                  </a:lnTo>
                  <a:lnTo>
                    <a:pt x="456" y="124"/>
                  </a:lnTo>
                  <a:lnTo>
                    <a:pt x="459" y="118"/>
                  </a:lnTo>
                  <a:lnTo>
                    <a:pt x="463" y="111"/>
                  </a:lnTo>
                  <a:lnTo>
                    <a:pt x="466" y="104"/>
                  </a:lnTo>
                  <a:lnTo>
                    <a:pt x="470" y="97"/>
                  </a:lnTo>
                  <a:lnTo>
                    <a:pt x="474" y="90"/>
                  </a:lnTo>
                  <a:lnTo>
                    <a:pt x="478" y="84"/>
                  </a:lnTo>
                  <a:lnTo>
                    <a:pt x="482" y="77"/>
                  </a:lnTo>
                  <a:lnTo>
                    <a:pt x="486" y="71"/>
                  </a:lnTo>
                  <a:lnTo>
                    <a:pt x="491" y="64"/>
                  </a:lnTo>
                  <a:lnTo>
                    <a:pt x="496" y="59"/>
                  </a:lnTo>
                  <a:lnTo>
                    <a:pt x="502" y="53"/>
                  </a:lnTo>
                  <a:lnTo>
                    <a:pt x="508" y="48"/>
                  </a:lnTo>
                  <a:lnTo>
                    <a:pt x="514" y="43"/>
                  </a:lnTo>
                  <a:lnTo>
                    <a:pt x="522" y="38"/>
                  </a:lnTo>
                  <a:lnTo>
                    <a:pt x="529" y="35"/>
                  </a:lnTo>
                  <a:lnTo>
                    <a:pt x="538" y="31"/>
                  </a:lnTo>
                  <a:lnTo>
                    <a:pt x="547" y="28"/>
                  </a:lnTo>
                  <a:lnTo>
                    <a:pt x="557" y="26"/>
                  </a:lnTo>
                  <a:lnTo>
                    <a:pt x="568" y="24"/>
                  </a:lnTo>
                  <a:lnTo>
                    <a:pt x="582" y="22"/>
                  </a:lnTo>
                  <a:lnTo>
                    <a:pt x="590" y="21"/>
                  </a:lnTo>
                  <a:lnTo>
                    <a:pt x="597" y="20"/>
                  </a:lnTo>
                  <a:lnTo>
                    <a:pt x="604" y="19"/>
                  </a:lnTo>
                  <a:lnTo>
                    <a:pt x="612" y="18"/>
                  </a:lnTo>
                  <a:lnTo>
                    <a:pt x="619" y="17"/>
                  </a:lnTo>
                  <a:lnTo>
                    <a:pt x="626" y="16"/>
                  </a:lnTo>
                  <a:lnTo>
                    <a:pt x="634" y="15"/>
                  </a:lnTo>
                  <a:lnTo>
                    <a:pt x="641" y="14"/>
                  </a:lnTo>
                  <a:lnTo>
                    <a:pt x="648" y="13"/>
                  </a:lnTo>
                  <a:lnTo>
                    <a:pt x="656" y="12"/>
                  </a:lnTo>
                  <a:lnTo>
                    <a:pt x="664" y="11"/>
                  </a:lnTo>
                  <a:lnTo>
                    <a:pt x="671" y="10"/>
                  </a:lnTo>
                  <a:lnTo>
                    <a:pt x="678" y="9"/>
                  </a:lnTo>
                  <a:lnTo>
                    <a:pt x="686" y="8"/>
                  </a:lnTo>
                  <a:lnTo>
                    <a:pt x="693" y="7"/>
                  </a:lnTo>
                  <a:lnTo>
                    <a:pt x="701" y="6"/>
                  </a:lnTo>
                  <a:lnTo>
                    <a:pt x="708" y="6"/>
                  </a:lnTo>
                  <a:lnTo>
                    <a:pt x="716" y="5"/>
                  </a:lnTo>
                  <a:lnTo>
                    <a:pt x="723" y="4"/>
                  </a:lnTo>
                  <a:lnTo>
                    <a:pt x="731" y="4"/>
                  </a:lnTo>
                  <a:lnTo>
                    <a:pt x="738" y="3"/>
                  </a:lnTo>
                  <a:lnTo>
                    <a:pt x="746" y="2"/>
                  </a:lnTo>
                  <a:lnTo>
                    <a:pt x="753" y="2"/>
                  </a:lnTo>
                  <a:lnTo>
                    <a:pt x="760" y="1"/>
                  </a:lnTo>
                  <a:lnTo>
                    <a:pt x="768" y="1"/>
                  </a:lnTo>
                  <a:lnTo>
                    <a:pt x="775" y="1"/>
                  </a:lnTo>
                  <a:lnTo>
                    <a:pt x="783" y="0"/>
                  </a:lnTo>
                  <a:lnTo>
                    <a:pt x="790" y="0"/>
                  </a:lnTo>
                  <a:lnTo>
                    <a:pt x="797" y="0"/>
                  </a:lnTo>
                  <a:lnTo>
                    <a:pt x="805"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3" name="Freeform 46"/>
            <p:cNvSpPr>
              <a:spLocks/>
            </p:cNvSpPr>
            <p:nvPr/>
          </p:nvSpPr>
          <p:spPr bwMode="auto">
            <a:xfrm>
              <a:off x="3159" y="2154"/>
              <a:ext cx="676" cy="392"/>
            </a:xfrm>
            <a:custGeom>
              <a:avLst/>
              <a:gdLst>
                <a:gd name="T0" fmla="*/ 0 w 676"/>
                <a:gd name="T1" fmla="*/ 368 h 392"/>
                <a:gd name="T2" fmla="*/ 9 w 676"/>
                <a:gd name="T3" fmla="*/ 346 h 392"/>
                <a:gd name="T4" fmla="*/ 25 w 676"/>
                <a:gd name="T5" fmla="*/ 326 h 392"/>
                <a:gd name="T6" fmla="*/ 48 w 676"/>
                <a:gd name="T7" fmla="*/ 307 h 392"/>
                <a:gd name="T8" fmla="*/ 77 w 676"/>
                <a:gd name="T9" fmla="*/ 290 h 392"/>
                <a:gd name="T10" fmla="*/ 110 w 676"/>
                <a:gd name="T11" fmla="*/ 274 h 392"/>
                <a:gd name="T12" fmla="*/ 147 w 676"/>
                <a:gd name="T13" fmla="*/ 259 h 392"/>
                <a:gd name="T14" fmla="*/ 186 w 676"/>
                <a:gd name="T15" fmla="*/ 245 h 392"/>
                <a:gd name="T16" fmla="*/ 226 w 676"/>
                <a:gd name="T17" fmla="*/ 231 h 392"/>
                <a:gd name="T18" fmla="*/ 267 w 676"/>
                <a:gd name="T19" fmla="*/ 218 h 392"/>
                <a:gd name="T20" fmla="*/ 307 w 676"/>
                <a:gd name="T21" fmla="*/ 206 h 392"/>
                <a:gd name="T22" fmla="*/ 346 w 676"/>
                <a:gd name="T23" fmla="*/ 194 h 392"/>
                <a:gd name="T24" fmla="*/ 381 w 676"/>
                <a:gd name="T25" fmla="*/ 181 h 392"/>
                <a:gd name="T26" fmla="*/ 413 w 676"/>
                <a:gd name="T27" fmla="*/ 169 h 392"/>
                <a:gd name="T28" fmla="*/ 441 w 676"/>
                <a:gd name="T29" fmla="*/ 156 h 392"/>
                <a:gd name="T30" fmla="*/ 462 w 676"/>
                <a:gd name="T31" fmla="*/ 144 h 392"/>
                <a:gd name="T32" fmla="*/ 478 w 676"/>
                <a:gd name="T33" fmla="*/ 130 h 392"/>
                <a:gd name="T34" fmla="*/ 488 w 676"/>
                <a:gd name="T35" fmla="*/ 120 h 392"/>
                <a:gd name="T36" fmla="*/ 497 w 676"/>
                <a:gd name="T37" fmla="*/ 109 h 392"/>
                <a:gd name="T38" fmla="*/ 505 w 676"/>
                <a:gd name="T39" fmla="*/ 99 h 392"/>
                <a:gd name="T40" fmla="*/ 514 w 676"/>
                <a:gd name="T41" fmla="*/ 88 h 392"/>
                <a:gd name="T42" fmla="*/ 522 w 676"/>
                <a:gd name="T43" fmla="*/ 77 h 392"/>
                <a:gd name="T44" fmla="*/ 530 w 676"/>
                <a:gd name="T45" fmla="*/ 67 h 392"/>
                <a:gd name="T46" fmla="*/ 538 w 676"/>
                <a:gd name="T47" fmla="*/ 57 h 392"/>
                <a:gd name="T48" fmla="*/ 547 w 676"/>
                <a:gd name="T49" fmla="*/ 47 h 392"/>
                <a:gd name="T50" fmla="*/ 556 w 676"/>
                <a:gd name="T51" fmla="*/ 38 h 392"/>
                <a:gd name="T52" fmla="*/ 566 w 676"/>
                <a:gd name="T53" fmla="*/ 29 h 392"/>
                <a:gd name="T54" fmla="*/ 577 w 676"/>
                <a:gd name="T55" fmla="*/ 21 h 392"/>
                <a:gd name="T56" fmla="*/ 590 w 676"/>
                <a:gd name="T57" fmla="*/ 14 h 392"/>
                <a:gd name="T58" fmla="*/ 603 w 676"/>
                <a:gd name="T59" fmla="*/ 8 h 392"/>
                <a:gd name="T60" fmla="*/ 619 w 676"/>
                <a:gd name="T61" fmla="*/ 4 h 392"/>
                <a:gd name="T62" fmla="*/ 630 w 676"/>
                <a:gd name="T63" fmla="*/ 1 h 392"/>
                <a:gd name="T64" fmla="*/ 633 w 676"/>
                <a:gd name="T65" fmla="*/ 1 h 392"/>
                <a:gd name="T66" fmla="*/ 636 w 676"/>
                <a:gd name="T67" fmla="*/ 0 h 392"/>
                <a:gd name="T68" fmla="*/ 639 w 676"/>
                <a:gd name="T69" fmla="*/ 0 h 392"/>
                <a:gd name="T70" fmla="*/ 642 w 676"/>
                <a:gd name="T71" fmla="*/ 0 h 392"/>
                <a:gd name="T72" fmla="*/ 645 w 676"/>
                <a:gd name="T73" fmla="*/ 0 h 392"/>
                <a:gd name="T74" fmla="*/ 648 w 676"/>
                <a:gd name="T75" fmla="*/ 0 h 392"/>
                <a:gd name="T76" fmla="*/ 651 w 676"/>
                <a:gd name="T77" fmla="*/ 0 h 392"/>
                <a:gd name="T78" fmla="*/ 654 w 676"/>
                <a:gd name="T79" fmla="*/ 0 h 392"/>
                <a:gd name="T80" fmla="*/ 657 w 676"/>
                <a:gd name="T81" fmla="*/ 0 h 392"/>
                <a:gd name="T82" fmla="*/ 660 w 676"/>
                <a:gd name="T83" fmla="*/ 0 h 392"/>
                <a:gd name="T84" fmla="*/ 663 w 676"/>
                <a:gd name="T85" fmla="*/ 0 h 392"/>
                <a:gd name="T86" fmla="*/ 666 w 676"/>
                <a:gd name="T87" fmla="*/ 0 h 392"/>
                <a:gd name="T88" fmla="*/ 669 w 676"/>
                <a:gd name="T89" fmla="*/ 1 h 392"/>
                <a:gd name="T90" fmla="*/ 671 w 676"/>
                <a:gd name="T91" fmla="*/ 1 h 392"/>
                <a:gd name="T92" fmla="*/ 675 w 676"/>
                <a:gd name="T93" fmla="*/ 2 h 3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6"/>
                <a:gd name="T142" fmla="*/ 0 h 392"/>
                <a:gd name="T143" fmla="*/ 676 w 676"/>
                <a:gd name="T144" fmla="*/ 392 h 3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6" h="392">
                  <a:moveTo>
                    <a:pt x="0" y="391"/>
                  </a:moveTo>
                  <a:lnTo>
                    <a:pt x="0" y="368"/>
                  </a:lnTo>
                  <a:lnTo>
                    <a:pt x="3" y="356"/>
                  </a:lnTo>
                  <a:lnTo>
                    <a:pt x="9" y="346"/>
                  </a:lnTo>
                  <a:lnTo>
                    <a:pt x="16" y="336"/>
                  </a:lnTo>
                  <a:lnTo>
                    <a:pt x="25" y="326"/>
                  </a:lnTo>
                  <a:lnTo>
                    <a:pt x="36" y="316"/>
                  </a:lnTo>
                  <a:lnTo>
                    <a:pt x="48" y="307"/>
                  </a:lnTo>
                  <a:lnTo>
                    <a:pt x="62" y="298"/>
                  </a:lnTo>
                  <a:lnTo>
                    <a:pt x="77" y="290"/>
                  </a:lnTo>
                  <a:lnTo>
                    <a:pt x="93" y="282"/>
                  </a:lnTo>
                  <a:lnTo>
                    <a:pt x="110" y="274"/>
                  </a:lnTo>
                  <a:lnTo>
                    <a:pt x="128" y="266"/>
                  </a:lnTo>
                  <a:lnTo>
                    <a:pt x="147" y="259"/>
                  </a:lnTo>
                  <a:lnTo>
                    <a:pt x="166" y="252"/>
                  </a:lnTo>
                  <a:lnTo>
                    <a:pt x="186" y="245"/>
                  </a:lnTo>
                  <a:lnTo>
                    <a:pt x="206" y="238"/>
                  </a:lnTo>
                  <a:lnTo>
                    <a:pt x="226" y="231"/>
                  </a:lnTo>
                  <a:lnTo>
                    <a:pt x="247" y="225"/>
                  </a:lnTo>
                  <a:lnTo>
                    <a:pt x="267" y="218"/>
                  </a:lnTo>
                  <a:lnTo>
                    <a:pt x="287" y="212"/>
                  </a:lnTo>
                  <a:lnTo>
                    <a:pt x="307" y="206"/>
                  </a:lnTo>
                  <a:lnTo>
                    <a:pt x="327" y="200"/>
                  </a:lnTo>
                  <a:lnTo>
                    <a:pt x="346" y="194"/>
                  </a:lnTo>
                  <a:lnTo>
                    <a:pt x="364" y="188"/>
                  </a:lnTo>
                  <a:lnTo>
                    <a:pt x="381" y="181"/>
                  </a:lnTo>
                  <a:lnTo>
                    <a:pt x="398" y="175"/>
                  </a:lnTo>
                  <a:lnTo>
                    <a:pt x="413" y="169"/>
                  </a:lnTo>
                  <a:lnTo>
                    <a:pt x="427" y="163"/>
                  </a:lnTo>
                  <a:lnTo>
                    <a:pt x="441" y="156"/>
                  </a:lnTo>
                  <a:lnTo>
                    <a:pt x="452" y="150"/>
                  </a:lnTo>
                  <a:lnTo>
                    <a:pt x="462" y="144"/>
                  </a:lnTo>
                  <a:lnTo>
                    <a:pt x="473" y="134"/>
                  </a:lnTo>
                  <a:lnTo>
                    <a:pt x="478" y="130"/>
                  </a:lnTo>
                  <a:lnTo>
                    <a:pt x="483" y="124"/>
                  </a:lnTo>
                  <a:lnTo>
                    <a:pt x="488" y="120"/>
                  </a:lnTo>
                  <a:lnTo>
                    <a:pt x="493" y="114"/>
                  </a:lnTo>
                  <a:lnTo>
                    <a:pt x="497" y="109"/>
                  </a:lnTo>
                  <a:lnTo>
                    <a:pt x="501" y="104"/>
                  </a:lnTo>
                  <a:lnTo>
                    <a:pt x="505" y="99"/>
                  </a:lnTo>
                  <a:lnTo>
                    <a:pt x="510" y="93"/>
                  </a:lnTo>
                  <a:lnTo>
                    <a:pt x="514" y="88"/>
                  </a:lnTo>
                  <a:lnTo>
                    <a:pt x="518" y="83"/>
                  </a:lnTo>
                  <a:lnTo>
                    <a:pt x="522" y="77"/>
                  </a:lnTo>
                  <a:lnTo>
                    <a:pt x="526" y="72"/>
                  </a:lnTo>
                  <a:lnTo>
                    <a:pt x="530" y="67"/>
                  </a:lnTo>
                  <a:lnTo>
                    <a:pt x="534" y="62"/>
                  </a:lnTo>
                  <a:lnTo>
                    <a:pt x="538" y="57"/>
                  </a:lnTo>
                  <a:lnTo>
                    <a:pt x="542" y="52"/>
                  </a:lnTo>
                  <a:lnTo>
                    <a:pt x="547" y="47"/>
                  </a:lnTo>
                  <a:lnTo>
                    <a:pt x="551" y="42"/>
                  </a:lnTo>
                  <a:lnTo>
                    <a:pt x="556" y="38"/>
                  </a:lnTo>
                  <a:lnTo>
                    <a:pt x="561" y="33"/>
                  </a:lnTo>
                  <a:lnTo>
                    <a:pt x="566" y="29"/>
                  </a:lnTo>
                  <a:lnTo>
                    <a:pt x="572" y="25"/>
                  </a:lnTo>
                  <a:lnTo>
                    <a:pt x="577" y="21"/>
                  </a:lnTo>
                  <a:lnTo>
                    <a:pt x="583" y="18"/>
                  </a:lnTo>
                  <a:lnTo>
                    <a:pt x="590" y="14"/>
                  </a:lnTo>
                  <a:lnTo>
                    <a:pt x="597" y="11"/>
                  </a:lnTo>
                  <a:lnTo>
                    <a:pt x="603" y="8"/>
                  </a:lnTo>
                  <a:lnTo>
                    <a:pt x="611" y="6"/>
                  </a:lnTo>
                  <a:lnTo>
                    <a:pt x="619" y="4"/>
                  </a:lnTo>
                  <a:lnTo>
                    <a:pt x="627" y="2"/>
                  </a:lnTo>
                  <a:lnTo>
                    <a:pt x="630" y="1"/>
                  </a:lnTo>
                  <a:lnTo>
                    <a:pt x="631" y="1"/>
                  </a:lnTo>
                  <a:lnTo>
                    <a:pt x="633" y="1"/>
                  </a:lnTo>
                  <a:lnTo>
                    <a:pt x="634" y="0"/>
                  </a:lnTo>
                  <a:lnTo>
                    <a:pt x="636" y="0"/>
                  </a:lnTo>
                  <a:lnTo>
                    <a:pt x="637" y="0"/>
                  </a:lnTo>
                  <a:lnTo>
                    <a:pt x="639" y="0"/>
                  </a:lnTo>
                  <a:lnTo>
                    <a:pt x="640" y="0"/>
                  </a:lnTo>
                  <a:lnTo>
                    <a:pt x="642" y="0"/>
                  </a:lnTo>
                  <a:lnTo>
                    <a:pt x="643" y="0"/>
                  </a:lnTo>
                  <a:lnTo>
                    <a:pt x="645" y="0"/>
                  </a:lnTo>
                  <a:lnTo>
                    <a:pt x="646" y="0"/>
                  </a:lnTo>
                  <a:lnTo>
                    <a:pt x="648" y="0"/>
                  </a:lnTo>
                  <a:lnTo>
                    <a:pt x="649" y="0"/>
                  </a:lnTo>
                  <a:lnTo>
                    <a:pt x="651" y="0"/>
                  </a:lnTo>
                  <a:lnTo>
                    <a:pt x="652" y="0"/>
                  </a:lnTo>
                  <a:lnTo>
                    <a:pt x="654" y="0"/>
                  </a:lnTo>
                  <a:lnTo>
                    <a:pt x="655" y="0"/>
                  </a:lnTo>
                  <a:lnTo>
                    <a:pt x="657" y="0"/>
                  </a:lnTo>
                  <a:lnTo>
                    <a:pt x="658" y="0"/>
                  </a:lnTo>
                  <a:lnTo>
                    <a:pt x="660" y="0"/>
                  </a:lnTo>
                  <a:lnTo>
                    <a:pt x="661" y="0"/>
                  </a:lnTo>
                  <a:lnTo>
                    <a:pt x="663" y="0"/>
                  </a:lnTo>
                  <a:lnTo>
                    <a:pt x="664" y="0"/>
                  </a:lnTo>
                  <a:lnTo>
                    <a:pt x="666" y="0"/>
                  </a:lnTo>
                  <a:lnTo>
                    <a:pt x="667" y="0"/>
                  </a:lnTo>
                  <a:lnTo>
                    <a:pt x="669" y="1"/>
                  </a:lnTo>
                  <a:lnTo>
                    <a:pt x="670" y="1"/>
                  </a:lnTo>
                  <a:lnTo>
                    <a:pt x="671" y="1"/>
                  </a:lnTo>
                  <a:lnTo>
                    <a:pt x="673" y="2"/>
                  </a:lnTo>
                  <a:lnTo>
                    <a:pt x="675" y="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4" name="Freeform 47"/>
            <p:cNvSpPr>
              <a:spLocks/>
            </p:cNvSpPr>
            <p:nvPr/>
          </p:nvSpPr>
          <p:spPr bwMode="auto">
            <a:xfrm>
              <a:off x="3786" y="2291"/>
              <a:ext cx="214" cy="137"/>
            </a:xfrm>
            <a:custGeom>
              <a:avLst/>
              <a:gdLst>
                <a:gd name="T0" fmla="*/ 213 w 214"/>
                <a:gd name="T1" fmla="*/ 7 h 137"/>
                <a:gd name="T2" fmla="*/ 194 w 214"/>
                <a:gd name="T3" fmla="*/ 2 h 137"/>
                <a:gd name="T4" fmla="*/ 184 w 214"/>
                <a:gd name="T5" fmla="*/ 1 h 137"/>
                <a:gd name="T6" fmla="*/ 175 w 214"/>
                <a:gd name="T7" fmla="*/ 1 h 137"/>
                <a:gd name="T8" fmla="*/ 166 w 214"/>
                <a:gd name="T9" fmla="*/ 0 h 137"/>
                <a:gd name="T10" fmla="*/ 156 w 214"/>
                <a:gd name="T11" fmla="*/ 1 h 137"/>
                <a:gd name="T12" fmla="*/ 147 w 214"/>
                <a:gd name="T13" fmla="*/ 1 h 137"/>
                <a:gd name="T14" fmla="*/ 138 w 214"/>
                <a:gd name="T15" fmla="*/ 3 h 137"/>
                <a:gd name="T16" fmla="*/ 130 w 214"/>
                <a:gd name="T17" fmla="*/ 4 h 137"/>
                <a:gd name="T18" fmla="*/ 121 w 214"/>
                <a:gd name="T19" fmla="*/ 7 h 137"/>
                <a:gd name="T20" fmla="*/ 112 w 214"/>
                <a:gd name="T21" fmla="*/ 9 h 137"/>
                <a:gd name="T22" fmla="*/ 104 w 214"/>
                <a:gd name="T23" fmla="*/ 12 h 137"/>
                <a:gd name="T24" fmla="*/ 95 w 214"/>
                <a:gd name="T25" fmla="*/ 15 h 137"/>
                <a:gd name="T26" fmla="*/ 87 w 214"/>
                <a:gd name="T27" fmla="*/ 19 h 137"/>
                <a:gd name="T28" fmla="*/ 80 w 214"/>
                <a:gd name="T29" fmla="*/ 23 h 137"/>
                <a:gd name="T30" fmla="*/ 72 w 214"/>
                <a:gd name="T31" fmla="*/ 27 h 137"/>
                <a:gd name="T32" fmla="*/ 65 w 214"/>
                <a:gd name="T33" fmla="*/ 32 h 137"/>
                <a:gd name="T34" fmla="*/ 58 w 214"/>
                <a:gd name="T35" fmla="*/ 37 h 137"/>
                <a:gd name="T36" fmla="*/ 51 w 214"/>
                <a:gd name="T37" fmla="*/ 43 h 137"/>
                <a:gd name="T38" fmla="*/ 45 w 214"/>
                <a:gd name="T39" fmla="*/ 49 h 137"/>
                <a:gd name="T40" fmla="*/ 39 w 214"/>
                <a:gd name="T41" fmla="*/ 55 h 137"/>
                <a:gd name="T42" fmla="*/ 33 w 214"/>
                <a:gd name="T43" fmla="*/ 61 h 137"/>
                <a:gd name="T44" fmla="*/ 28 w 214"/>
                <a:gd name="T45" fmla="*/ 67 h 137"/>
                <a:gd name="T46" fmla="*/ 23 w 214"/>
                <a:gd name="T47" fmla="*/ 74 h 137"/>
                <a:gd name="T48" fmla="*/ 19 w 214"/>
                <a:gd name="T49" fmla="*/ 81 h 137"/>
                <a:gd name="T50" fmla="*/ 14 w 214"/>
                <a:gd name="T51" fmla="*/ 89 h 137"/>
                <a:gd name="T52" fmla="*/ 11 w 214"/>
                <a:gd name="T53" fmla="*/ 96 h 137"/>
                <a:gd name="T54" fmla="*/ 8 w 214"/>
                <a:gd name="T55" fmla="*/ 104 h 137"/>
                <a:gd name="T56" fmla="*/ 5 w 214"/>
                <a:gd name="T57" fmla="*/ 111 h 137"/>
                <a:gd name="T58" fmla="*/ 3 w 214"/>
                <a:gd name="T59" fmla="*/ 119 h 137"/>
                <a:gd name="T60" fmla="*/ 1 w 214"/>
                <a:gd name="T61" fmla="*/ 128 h 137"/>
                <a:gd name="T62" fmla="*/ 0 w 214"/>
                <a:gd name="T63" fmla="*/ 136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
                <a:gd name="T97" fmla="*/ 0 h 137"/>
                <a:gd name="T98" fmla="*/ 214 w 214"/>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 h="137">
                  <a:moveTo>
                    <a:pt x="213" y="7"/>
                  </a:moveTo>
                  <a:lnTo>
                    <a:pt x="194" y="2"/>
                  </a:lnTo>
                  <a:lnTo>
                    <a:pt x="184" y="1"/>
                  </a:lnTo>
                  <a:lnTo>
                    <a:pt x="175" y="1"/>
                  </a:lnTo>
                  <a:lnTo>
                    <a:pt x="166" y="0"/>
                  </a:lnTo>
                  <a:lnTo>
                    <a:pt x="156" y="1"/>
                  </a:lnTo>
                  <a:lnTo>
                    <a:pt x="147" y="1"/>
                  </a:lnTo>
                  <a:lnTo>
                    <a:pt x="138" y="3"/>
                  </a:lnTo>
                  <a:lnTo>
                    <a:pt x="130" y="4"/>
                  </a:lnTo>
                  <a:lnTo>
                    <a:pt x="121" y="7"/>
                  </a:lnTo>
                  <a:lnTo>
                    <a:pt x="112" y="9"/>
                  </a:lnTo>
                  <a:lnTo>
                    <a:pt x="104" y="12"/>
                  </a:lnTo>
                  <a:lnTo>
                    <a:pt x="95" y="15"/>
                  </a:lnTo>
                  <a:lnTo>
                    <a:pt x="87" y="19"/>
                  </a:lnTo>
                  <a:lnTo>
                    <a:pt x="80" y="23"/>
                  </a:lnTo>
                  <a:lnTo>
                    <a:pt x="72" y="27"/>
                  </a:lnTo>
                  <a:lnTo>
                    <a:pt x="65" y="32"/>
                  </a:lnTo>
                  <a:lnTo>
                    <a:pt x="58" y="37"/>
                  </a:lnTo>
                  <a:lnTo>
                    <a:pt x="51" y="43"/>
                  </a:lnTo>
                  <a:lnTo>
                    <a:pt x="45" y="49"/>
                  </a:lnTo>
                  <a:lnTo>
                    <a:pt x="39" y="55"/>
                  </a:lnTo>
                  <a:lnTo>
                    <a:pt x="33" y="61"/>
                  </a:lnTo>
                  <a:lnTo>
                    <a:pt x="28" y="67"/>
                  </a:lnTo>
                  <a:lnTo>
                    <a:pt x="23" y="74"/>
                  </a:lnTo>
                  <a:lnTo>
                    <a:pt x="19" y="81"/>
                  </a:lnTo>
                  <a:lnTo>
                    <a:pt x="14" y="89"/>
                  </a:lnTo>
                  <a:lnTo>
                    <a:pt x="11" y="96"/>
                  </a:lnTo>
                  <a:lnTo>
                    <a:pt x="8" y="104"/>
                  </a:lnTo>
                  <a:lnTo>
                    <a:pt x="5" y="111"/>
                  </a:lnTo>
                  <a:lnTo>
                    <a:pt x="3" y="119"/>
                  </a:lnTo>
                  <a:lnTo>
                    <a:pt x="1" y="128"/>
                  </a:lnTo>
                  <a:lnTo>
                    <a:pt x="0" y="13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5" name="Freeform 48"/>
            <p:cNvSpPr>
              <a:spLocks/>
            </p:cNvSpPr>
            <p:nvPr/>
          </p:nvSpPr>
          <p:spPr bwMode="auto">
            <a:xfrm>
              <a:off x="3573" y="1484"/>
              <a:ext cx="422" cy="551"/>
            </a:xfrm>
            <a:custGeom>
              <a:avLst/>
              <a:gdLst>
                <a:gd name="T0" fmla="*/ 411 w 422"/>
                <a:gd name="T1" fmla="*/ 27 h 551"/>
                <a:gd name="T2" fmla="*/ 417 w 422"/>
                <a:gd name="T3" fmla="*/ 51 h 551"/>
                <a:gd name="T4" fmla="*/ 421 w 422"/>
                <a:gd name="T5" fmla="*/ 72 h 551"/>
                <a:gd name="T6" fmla="*/ 421 w 422"/>
                <a:gd name="T7" fmla="*/ 90 h 551"/>
                <a:gd name="T8" fmla="*/ 419 w 422"/>
                <a:gd name="T9" fmla="*/ 105 h 551"/>
                <a:gd name="T10" fmla="*/ 415 w 422"/>
                <a:gd name="T11" fmla="*/ 118 h 551"/>
                <a:gd name="T12" fmla="*/ 409 w 422"/>
                <a:gd name="T13" fmla="*/ 130 h 551"/>
                <a:gd name="T14" fmla="*/ 401 w 422"/>
                <a:gd name="T15" fmla="*/ 141 h 551"/>
                <a:gd name="T16" fmla="*/ 393 w 422"/>
                <a:gd name="T17" fmla="*/ 151 h 551"/>
                <a:gd name="T18" fmla="*/ 384 w 422"/>
                <a:gd name="T19" fmla="*/ 161 h 551"/>
                <a:gd name="T20" fmla="*/ 375 w 422"/>
                <a:gd name="T21" fmla="*/ 172 h 551"/>
                <a:gd name="T22" fmla="*/ 365 w 422"/>
                <a:gd name="T23" fmla="*/ 183 h 551"/>
                <a:gd name="T24" fmla="*/ 355 w 422"/>
                <a:gd name="T25" fmla="*/ 196 h 551"/>
                <a:gd name="T26" fmla="*/ 347 w 422"/>
                <a:gd name="T27" fmla="*/ 210 h 551"/>
                <a:gd name="T28" fmla="*/ 339 w 422"/>
                <a:gd name="T29" fmla="*/ 227 h 551"/>
                <a:gd name="T30" fmla="*/ 332 w 422"/>
                <a:gd name="T31" fmla="*/ 247 h 551"/>
                <a:gd name="T32" fmla="*/ 326 w 422"/>
                <a:gd name="T33" fmla="*/ 268 h 551"/>
                <a:gd name="T34" fmla="*/ 324 w 422"/>
                <a:gd name="T35" fmla="*/ 279 h 551"/>
                <a:gd name="T36" fmla="*/ 322 w 422"/>
                <a:gd name="T37" fmla="*/ 288 h 551"/>
                <a:gd name="T38" fmla="*/ 322 w 422"/>
                <a:gd name="T39" fmla="*/ 296 h 551"/>
                <a:gd name="T40" fmla="*/ 321 w 422"/>
                <a:gd name="T41" fmla="*/ 302 h 551"/>
                <a:gd name="T42" fmla="*/ 321 w 422"/>
                <a:gd name="T43" fmla="*/ 307 h 551"/>
                <a:gd name="T44" fmla="*/ 321 w 422"/>
                <a:gd name="T45" fmla="*/ 311 h 551"/>
                <a:gd name="T46" fmla="*/ 321 w 422"/>
                <a:gd name="T47" fmla="*/ 315 h 551"/>
                <a:gd name="T48" fmla="*/ 319 w 422"/>
                <a:gd name="T49" fmla="*/ 319 h 551"/>
                <a:gd name="T50" fmla="*/ 318 w 422"/>
                <a:gd name="T51" fmla="*/ 324 h 551"/>
                <a:gd name="T52" fmla="*/ 315 w 422"/>
                <a:gd name="T53" fmla="*/ 328 h 551"/>
                <a:gd name="T54" fmla="*/ 311 w 422"/>
                <a:gd name="T55" fmla="*/ 334 h 551"/>
                <a:gd name="T56" fmla="*/ 305 w 422"/>
                <a:gd name="T57" fmla="*/ 341 h 551"/>
                <a:gd name="T58" fmla="*/ 299 w 422"/>
                <a:gd name="T59" fmla="*/ 349 h 551"/>
                <a:gd name="T60" fmla="*/ 289 w 422"/>
                <a:gd name="T61" fmla="*/ 360 h 551"/>
                <a:gd name="T62" fmla="*/ 269 w 422"/>
                <a:gd name="T63" fmla="*/ 383 h 551"/>
                <a:gd name="T64" fmla="*/ 254 w 422"/>
                <a:gd name="T65" fmla="*/ 402 h 551"/>
                <a:gd name="T66" fmla="*/ 240 w 422"/>
                <a:gd name="T67" fmla="*/ 421 h 551"/>
                <a:gd name="T68" fmla="*/ 227 w 422"/>
                <a:gd name="T69" fmla="*/ 440 h 551"/>
                <a:gd name="T70" fmla="*/ 213 w 422"/>
                <a:gd name="T71" fmla="*/ 459 h 551"/>
                <a:gd name="T72" fmla="*/ 200 w 422"/>
                <a:gd name="T73" fmla="*/ 478 h 551"/>
                <a:gd name="T74" fmla="*/ 186 w 422"/>
                <a:gd name="T75" fmla="*/ 494 h 551"/>
                <a:gd name="T76" fmla="*/ 171 w 422"/>
                <a:gd name="T77" fmla="*/ 510 h 551"/>
                <a:gd name="T78" fmla="*/ 155 w 422"/>
                <a:gd name="T79" fmla="*/ 523 h 551"/>
                <a:gd name="T80" fmla="*/ 139 w 422"/>
                <a:gd name="T81" fmla="*/ 534 h 551"/>
                <a:gd name="T82" fmla="*/ 121 w 422"/>
                <a:gd name="T83" fmla="*/ 543 h 551"/>
                <a:gd name="T84" fmla="*/ 101 w 422"/>
                <a:gd name="T85" fmla="*/ 548 h 551"/>
                <a:gd name="T86" fmla="*/ 79 w 422"/>
                <a:gd name="T87" fmla="*/ 550 h 551"/>
                <a:gd name="T88" fmla="*/ 55 w 422"/>
                <a:gd name="T89" fmla="*/ 548 h 551"/>
                <a:gd name="T90" fmla="*/ 29 w 422"/>
                <a:gd name="T91" fmla="*/ 541 h 551"/>
                <a:gd name="T92" fmla="*/ 0 w 422"/>
                <a:gd name="T93" fmla="*/ 530 h 5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2"/>
                <a:gd name="T142" fmla="*/ 0 h 551"/>
                <a:gd name="T143" fmla="*/ 422 w 422"/>
                <a:gd name="T144" fmla="*/ 551 h 5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2" h="551">
                  <a:moveTo>
                    <a:pt x="403" y="0"/>
                  </a:moveTo>
                  <a:lnTo>
                    <a:pt x="411" y="27"/>
                  </a:lnTo>
                  <a:lnTo>
                    <a:pt x="415" y="40"/>
                  </a:lnTo>
                  <a:lnTo>
                    <a:pt x="417" y="51"/>
                  </a:lnTo>
                  <a:lnTo>
                    <a:pt x="419" y="62"/>
                  </a:lnTo>
                  <a:lnTo>
                    <a:pt x="421" y="72"/>
                  </a:lnTo>
                  <a:lnTo>
                    <a:pt x="421" y="81"/>
                  </a:lnTo>
                  <a:lnTo>
                    <a:pt x="421" y="90"/>
                  </a:lnTo>
                  <a:lnTo>
                    <a:pt x="420" y="98"/>
                  </a:lnTo>
                  <a:lnTo>
                    <a:pt x="419" y="105"/>
                  </a:lnTo>
                  <a:lnTo>
                    <a:pt x="417" y="112"/>
                  </a:lnTo>
                  <a:lnTo>
                    <a:pt x="415" y="118"/>
                  </a:lnTo>
                  <a:lnTo>
                    <a:pt x="412" y="124"/>
                  </a:lnTo>
                  <a:lnTo>
                    <a:pt x="409" y="130"/>
                  </a:lnTo>
                  <a:lnTo>
                    <a:pt x="405" y="136"/>
                  </a:lnTo>
                  <a:lnTo>
                    <a:pt x="401" y="141"/>
                  </a:lnTo>
                  <a:lnTo>
                    <a:pt x="397" y="146"/>
                  </a:lnTo>
                  <a:lnTo>
                    <a:pt x="393" y="151"/>
                  </a:lnTo>
                  <a:lnTo>
                    <a:pt x="389" y="156"/>
                  </a:lnTo>
                  <a:lnTo>
                    <a:pt x="384" y="161"/>
                  </a:lnTo>
                  <a:lnTo>
                    <a:pt x="379" y="166"/>
                  </a:lnTo>
                  <a:lnTo>
                    <a:pt x="375" y="172"/>
                  </a:lnTo>
                  <a:lnTo>
                    <a:pt x="370" y="177"/>
                  </a:lnTo>
                  <a:lnTo>
                    <a:pt x="365" y="183"/>
                  </a:lnTo>
                  <a:lnTo>
                    <a:pt x="360" y="189"/>
                  </a:lnTo>
                  <a:lnTo>
                    <a:pt x="355" y="196"/>
                  </a:lnTo>
                  <a:lnTo>
                    <a:pt x="351" y="203"/>
                  </a:lnTo>
                  <a:lnTo>
                    <a:pt x="347" y="210"/>
                  </a:lnTo>
                  <a:lnTo>
                    <a:pt x="343" y="219"/>
                  </a:lnTo>
                  <a:lnTo>
                    <a:pt x="339" y="227"/>
                  </a:lnTo>
                  <a:lnTo>
                    <a:pt x="335" y="237"/>
                  </a:lnTo>
                  <a:lnTo>
                    <a:pt x="332" y="247"/>
                  </a:lnTo>
                  <a:lnTo>
                    <a:pt x="327" y="262"/>
                  </a:lnTo>
                  <a:lnTo>
                    <a:pt x="326" y="268"/>
                  </a:lnTo>
                  <a:lnTo>
                    <a:pt x="325" y="274"/>
                  </a:lnTo>
                  <a:lnTo>
                    <a:pt x="324" y="279"/>
                  </a:lnTo>
                  <a:lnTo>
                    <a:pt x="323" y="284"/>
                  </a:lnTo>
                  <a:lnTo>
                    <a:pt x="322" y="288"/>
                  </a:lnTo>
                  <a:lnTo>
                    <a:pt x="322" y="292"/>
                  </a:lnTo>
                  <a:lnTo>
                    <a:pt x="322" y="296"/>
                  </a:lnTo>
                  <a:lnTo>
                    <a:pt x="321" y="299"/>
                  </a:lnTo>
                  <a:lnTo>
                    <a:pt x="321" y="302"/>
                  </a:lnTo>
                  <a:lnTo>
                    <a:pt x="321" y="304"/>
                  </a:lnTo>
                  <a:lnTo>
                    <a:pt x="321" y="307"/>
                  </a:lnTo>
                  <a:lnTo>
                    <a:pt x="321" y="309"/>
                  </a:lnTo>
                  <a:lnTo>
                    <a:pt x="321" y="311"/>
                  </a:lnTo>
                  <a:lnTo>
                    <a:pt x="321" y="314"/>
                  </a:lnTo>
                  <a:lnTo>
                    <a:pt x="321" y="315"/>
                  </a:lnTo>
                  <a:lnTo>
                    <a:pt x="320" y="317"/>
                  </a:lnTo>
                  <a:lnTo>
                    <a:pt x="319" y="319"/>
                  </a:lnTo>
                  <a:lnTo>
                    <a:pt x="319" y="322"/>
                  </a:lnTo>
                  <a:lnTo>
                    <a:pt x="318" y="324"/>
                  </a:lnTo>
                  <a:lnTo>
                    <a:pt x="317" y="326"/>
                  </a:lnTo>
                  <a:lnTo>
                    <a:pt x="315" y="328"/>
                  </a:lnTo>
                  <a:lnTo>
                    <a:pt x="313" y="331"/>
                  </a:lnTo>
                  <a:lnTo>
                    <a:pt x="311" y="334"/>
                  </a:lnTo>
                  <a:lnTo>
                    <a:pt x="309" y="337"/>
                  </a:lnTo>
                  <a:lnTo>
                    <a:pt x="305" y="341"/>
                  </a:lnTo>
                  <a:lnTo>
                    <a:pt x="302" y="345"/>
                  </a:lnTo>
                  <a:lnTo>
                    <a:pt x="299" y="349"/>
                  </a:lnTo>
                  <a:lnTo>
                    <a:pt x="294" y="354"/>
                  </a:lnTo>
                  <a:lnTo>
                    <a:pt x="289" y="360"/>
                  </a:lnTo>
                  <a:lnTo>
                    <a:pt x="284" y="366"/>
                  </a:lnTo>
                  <a:lnTo>
                    <a:pt x="269" y="383"/>
                  </a:lnTo>
                  <a:lnTo>
                    <a:pt x="261" y="393"/>
                  </a:lnTo>
                  <a:lnTo>
                    <a:pt x="254" y="402"/>
                  </a:lnTo>
                  <a:lnTo>
                    <a:pt x="247" y="412"/>
                  </a:lnTo>
                  <a:lnTo>
                    <a:pt x="240" y="421"/>
                  </a:lnTo>
                  <a:lnTo>
                    <a:pt x="233" y="431"/>
                  </a:lnTo>
                  <a:lnTo>
                    <a:pt x="227" y="440"/>
                  </a:lnTo>
                  <a:lnTo>
                    <a:pt x="220" y="450"/>
                  </a:lnTo>
                  <a:lnTo>
                    <a:pt x="213" y="459"/>
                  </a:lnTo>
                  <a:lnTo>
                    <a:pt x="207" y="468"/>
                  </a:lnTo>
                  <a:lnTo>
                    <a:pt x="200" y="478"/>
                  </a:lnTo>
                  <a:lnTo>
                    <a:pt x="193" y="486"/>
                  </a:lnTo>
                  <a:lnTo>
                    <a:pt x="186" y="494"/>
                  </a:lnTo>
                  <a:lnTo>
                    <a:pt x="178" y="502"/>
                  </a:lnTo>
                  <a:lnTo>
                    <a:pt x="171" y="510"/>
                  </a:lnTo>
                  <a:lnTo>
                    <a:pt x="163" y="517"/>
                  </a:lnTo>
                  <a:lnTo>
                    <a:pt x="155" y="523"/>
                  </a:lnTo>
                  <a:lnTo>
                    <a:pt x="147" y="529"/>
                  </a:lnTo>
                  <a:lnTo>
                    <a:pt x="139" y="534"/>
                  </a:lnTo>
                  <a:lnTo>
                    <a:pt x="130" y="539"/>
                  </a:lnTo>
                  <a:lnTo>
                    <a:pt x="121" y="543"/>
                  </a:lnTo>
                  <a:lnTo>
                    <a:pt x="111" y="546"/>
                  </a:lnTo>
                  <a:lnTo>
                    <a:pt x="101" y="548"/>
                  </a:lnTo>
                  <a:lnTo>
                    <a:pt x="90" y="549"/>
                  </a:lnTo>
                  <a:lnTo>
                    <a:pt x="79" y="550"/>
                  </a:lnTo>
                  <a:lnTo>
                    <a:pt x="67" y="549"/>
                  </a:lnTo>
                  <a:lnTo>
                    <a:pt x="55" y="548"/>
                  </a:lnTo>
                  <a:lnTo>
                    <a:pt x="42" y="545"/>
                  </a:lnTo>
                  <a:lnTo>
                    <a:pt x="29" y="541"/>
                  </a:lnTo>
                  <a:lnTo>
                    <a:pt x="15" y="536"/>
                  </a:lnTo>
                  <a:lnTo>
                    <a:pt x="0" y="53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6" name="Freeform 49"/>
            <p:cNvSpPr>
              <a:spLocks/>
            </p:cNvSpPr>
            <p:nvPr/>
          </p:nvSpPr>
          <p:spPr bwMode="auto">
            <a:xfrm>
              <a:off x="2334" y="858"/>
              <a:ext cx="305" cy="851"/>
            </a:xfrm>
            <a:custGeom>
              <a:avLst/>
              <a:gdLst>
                <a:gd name="T0" fmla="*/ 2 w 305"/>
                <a:gd name="T1" fmla="*/ 24 h 851"/>
                <a:gd name="T2" fmla="*/ 0 w 305"/>
                <a:gd name="T3" fmla="*/ 46 h 851"/>
                <a:gd name="T4" fmla="*/ 2 w 305"/>
                <a:gd name="T5" fmla="*/ 67 h 851"/>
                <a:gd name="T6" fmla="*/ 7 w 305"/>
                <a:gd name="T7" fmla="*/ 88 h 851"/>
                <a:gd name="T8" fmla="*/ 14 w 305"/>
                <a:gd name="T9" fmla="*/ 107 h 851"/>
                <a:gd name="T10" fmla="*/ 24 w 305"/>
                <a:gd name="T11" fmla="*/ 126 h 851"/>
                <a:gd name="T12" fmla="*/ 35 w 305"/>
                <a:gd name="T13" fmla="*/ 145 h 851"/>
                <a:gd name="T14" fmla="*/ 47 w 305"/>
                <a:gd name="T15" fmla="*/ 164 h 851"/>
                <a:gd name="T16" fmla="*/ 60 w 305"/>
                <a:gd name="T17" fmla="*/ 182 h 851"/>
                <a:gd name="T18" fmla="*/ 73 w 305"/>
                <a:gd name="T19" fmla="*/ 201 h 851"/>
                <a:gd name="T20" fmla="*/ 86 w 305"/>
                <a:gd name="T21" fmla="*/ 219 h 851"/>
                <a:gd name="T22" fmla="*/ 98 w 305"/>
                <a:gd name="T23" fmla="*/ 238 h 851"/>
                <a:gd name="T24" fmla="*/ 108 w 305"/>
                <a:gd name="T25" fmla="*/ 257 h 851"/>
                <a:gd name="T26" fmla="*/ 117 w 305"/>
                <a:gd name="T27" fmla="*/ 277 h 851"/>
                <a:gd name="T28" fmla="*/ 123 w 305"/>
                <a:gd name="T29" fmla="*/ 297 h 851"/>
                <a:gd name="T30" fmla="*/ 127 w 305"/>
                <a:gd name="T31" fmla="*/ 319 h 851"/>
                <a:gd name="T32" fmla="*/ 132 w 305"/>
                <a:gd name="T33" fmla="*/ 349 h 851"/>
                <a:gd name="T34" fmla="*/ 137 w 305"/>
                <a:gd name="T35" fmla="*/ 367 h 851"/>
                <a:gd name="T36" fmla="*/ 144 w 305"/>
                <a:gd name="T37" fmla="*/ 384 h 851"/>
                <a:gd name="T38" fmla="*/ 151 w 305"/>
                <a:gd name="T39" fmla="*/ 400 h 851"/>
                <a:gd name="T40" fmla="*/ 160 w 305"/>
                <a:gd name="T41" fmla="*/ 414 h 851"/>
                <a:gd name="T42" fmla="*/ 168 w 305"/>
                <a:gd name="T43" fmla="*/ 428 h 851"/>
                <a:gd name="T44" fmla="*/ 178 w 305"/>
                <a:gd name="T45" fmla="*/ 442 h 851"/>
                <a:gd name="T46" fmla="*/ 187 w 305"/>
                <a:gd name="T47" fmla="*/ 456 h 851"/>
                <a:gd name="T48" fmla="*/ 195 w 305"/>
                <a:gd name="T49" fmla="*/ 469 h 851"/>
                <a:gd name="T50" fmla="*/ 203 w 305"/>
                <a:gd name="T51" fmla="*/ 483 h 851"/>
                <a:gd name="T52" fmla="*/ 210 w 305"/>
                <a:gd name="T53" fmla="*/ 498 h 851"/>
                <a:gd name="T54" fmla="*/ 216 w 305"/>
                <a:gd name="T55" fmla="*/ 513 h 851"/>
                <a:gd name="T56" fmla="*/ 220 w 305"/>
                <a:gd name="T57" fmla="*/ 530 h 851"/>
                <a:gd name="T58" fmla="*/ 222 w 305"/>
                <a:gd name="T59" fmla="*/ 548 h 851"/>
                <a:gd name="T60" fmla="*/ 222 w 305"/>
                <a:gd name="T61" fmla="*/ 568 h 851"/>
                <a:gd name="T62" fmla="*/ 220 w 305"/>
                <a:gd name="T63" fmla="*/ 591 h 851"/>
                <a:gd name="T64" fmla="*/ 218 w 305"/>
                <a:gd name="T65" fmla="*/ 603 h 851"/>
                <a:gd name="T66" fmla="*/ 216 w 305"/>
                <a:gd name="T67" fmla="*/ 616 h 851"/>
                <a:gd name="T68" fmla="*/ 214 w 305"/>
                <a:gd name="T69" fmla="*/ 628 h 851"/>
                <a:gd name="T70" fmla="*/ 212 w 305"/>
                <a:gd name="T71" fmla="*/ 640 h 851"/>
                <a:gd name="T72" fmla="*/ 210 w 305"/>
                <a:gd name="T73" fmla="*/ 652 h 851"/>
                <a:gd name="T74" fmla="*/ 208 w 305"/>
                <a:gd name="T75" fmla="*/ 663 h 851"/>
                <a:gd name="T76" fmla="*/ 206 w 305"/>
                <a:gd name="T77" fmla="*/ 675 h 851"/>
                <a:gd name="T78" fmla="*/ 206 w 305"/>
                <a:gd name="T79" fmla="*/ 686 h 851"/>
                <a:gd name="T80" fmla="*/ 205 w 305"/>
                <a:gd name="T81" fmla="*/ 698 h 851"/>
                <a:gd name="T82" fmla="*/ 206 w 305"/>
                <a:gd name="T83" fmla="*/ 710 h 851"/>
                <a:gd name="T84" fmla="*/ 206 w 305"/>
                <a:gd name="T85" fmla="*/ 721 h 851"/>
                <a:gd name="T86" fmla="*/ 208 w 305"/>
                <a:gd name="T87" fmla="*/ 732 h 851"/>
                <a:gd name="T88" fmla="*/ 212 w 305"/>
                <a:gd name="T89" fmla="*/ 744 h 851"/>
                <a:gd name="T90" fmla="*/ 216 w 305"/>
                <a:gd name="T91" fmla="*/ 756 h 851"/>
                <a:gd name="T92" fmla="*/ 222 w 305"/>
                <a:gd name="T93" fmla="*/ 767 h 851"/>
                <a:gd name="T94" fmla="*/ 227 w 305"/>
                <a:gd name="T95" fmla="*/ 776 h 851"/>
                <a:gd name="T96" fmla="*/ 232 w 305"/>
                <a:gd name="T97" fmla="*/ 782 h 851"/>
                <a:gd name="T98" fmla="*/ 237 w 305"/>
                <a:gd name="T99" fmla="*/ 787 h 851"/>
                <a:gd name="T100" fmla="*/ 242 w 305"/>
                <a:gd name="T101" fmla="*/ 792 h 851"/>
                <a:gd name="T102" fmla="*/ 248 w 305"/>
                <a:gd name="T103" fmla="*/ 797 h 851"/>
                <a:gd name="T104" fmla="*/ 254 w 305"/>
                <a:gd name="T105" fmla="*/ 802 h 851"/>
                <a:gd name="T106" fmla="*/ 260 w 305"/>
                <a:gd name="T107" fmla="*/ 806 h 851"/>
                <a:gd name="T108" fmla="*/ 266 w 305"/>
                <a:gd name="T109" fmla="*/ 811 h 851"/>
                <a:gd name="T110" fmla="*/ 272 w 305"/>
                <a:gd name="T111" fmla="*/ 815 h 851"/>
                <a:gd name="T112" fmla="*/ 278 w 305"/>
                <a:gd name="T113" fmla="*/ 820 h 851"/>
                <a:gd name="T114" fmla="*/ 283 w 305"/>
                <a:gd name="T115" fmla="*/ 825 h 851"/>
                <a:gd name="T116" fmla="*/ 288 w 305"/>
                <a:gd name="T117" fmla="*/ 830 h 851"/>
                <a:gd name="T118" fmla="*/ 294 w 305"/>
                <a:gd name="T119" fmla="*/ 835 h 851"/>
                <a:gd name="T120" fmla="*/ 298 w 305"/>
                <a:gd name="T121" fmla="*/ 840 h 851"/>
                <a:gd name="T122" fmla="*/ 302 w 305"/>
                <a:gd name="T123" fmla="*/ 846 h 8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5"/>
                <a:gd name="T187" fmla="*/ 0 h 851"/>
                <a:gd name="T188" fmla="*/ 305 w 305"/>
                <a:gd name="T189" fmla="*/ 851 h 8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5" h="851">
                  <a:moveTo>
                    <a:pt x="9" y="0"/>
                  </a:moveTo>
                  <a:lnTo>
                    <a:pt x="2" y="24"/>
                  </a:lnTo>
                  <a:lnTo>
                    <a:pt x="1" y="35"/>
                  </a:lnTo>
                  <a:lnTo>
                    <a:pt x="0" y="46"/>
                  </a:lnTo>
                  <a:lnTo>
                    <a:pt x="1" y="56"/>
                  </a:lnTo>
                  <a:lnTo>
                    <a:pt x="2" y="67"/>
                  </a:lnTo>
                  <a:lnTo>
                    <a:pt x="4" y="77"/>
                  </a:lnTo>
                  <a:lnTo>
                    <a:pt x="7" y="88"/>
                  </a:lnTo>
                  <a:lnTo>
                    <a:pt x="10" y="98"/>
                  </a:lnTo>
                  <a:lnTo>
                    <a:pt x="14" y="107"/>
                  </a:lnTo>
                  <a:lnTo>
                    <a:pt x="18" y="117"/>
                  </a:lnTo>
                  <a:lnTo>
                    <a:pt x="24" y="126"/>
                  </a:lnTo>
                  <a:lnTo>
                    <a:pt x="29" y="136"/>
                  </a:lnTo>
                  <a:lnTo>
                    <a:pt x="35" y="145"/>
                  </a:lnTo>
                  <a:lnTo>
                    <a:pt x="41" y="155"/>
                  </a:lnTo>
                  <a:lnTo>
                    <a:pt x="47" y="164"/>
                  </a:lnTo>
                  <a:lnTo>
                    <a:pt x="54" y="173"/>
                  </a:lnTo>
                  <a:lnTo>
                    <a:pt x="60" y="182"/>
                  </a:lnTo>
                  <a:lnTo>
                    <a:pt x="67" y="192"/>
                  </a:lnTo>
                  <a:lnTo>
                    <a:pt x="73" y="201"/>
                  </a:lnTo>
                  <a:lnTo>
                    <a:pt x="80" y="210"/>
                  </a:lnTo>
                  <a:lnTo>
                    <a:pt x="86" y="219"/>
                  </a:lnTo>
                  <a:lnTo>
                    <a:pt x="92" y="228"/>
                  </a:lnTo>
                  <a:lnTo>
                    <a:pt x="98" y="238"/>
                  </a:lnTo>
                  <a:lnTo>
                    <a:pt x="103" y="248"/>
                  </a:lnTo>
                  <a:lnTo>
                    <a:pt x="108" y="257"/>
                  </a:lnTo>
                  <a:lnTo>
                    <a:pt x="113" y="267"/>
                  </a:lnTo>
                  <a:lnTo>
                    <a:pt x="117" y="277"/>
                  </a:lnTo>
                  <a:lnTo>
                    <a:pt x="120" y="287"/>
                  </a:lnTo>
                  <a:lnTo>
                    <a:pt x="123" y="297"/>
                  </a:lnTo>
                  <a:lnTo>
                    <a:pt x="125" y="308"/>
                  </a:lnTo>
                  <a:lnTo>
                    <a:pt x="127" y="319"/>
                  </a:lnTo>
                  <a:lnTo>
                    <a:pt x="129" y="340"/>
                  </a:lnTo>
                  <a:lnTo>
                    <a:pt x="132" y="349"/>
                  </a:lnTo>
                  <a:lnTo>
                    <a:pt x="134" y="358"/>
                  </a:lnTo>
                  <a:lnTo>
                    <a:pt x="137" y="367"/>
                  </a:lnTo>
                  <a:lnTo>
                    <a:pt x="140" y="376"/>
                  </a:lnTo>
                  <a:lnTo>
                    <a:pt x="144" y="384"/>
                  </a:lnTo>
                  <a:lnTo>
                    <a:pt x="147" y="392"/>
                  </a:lnTo>
                  <a:lnTo>
                    <a:pt x="151" y="400"/>
                  </a:lnTo>
                  <a:lnTo>
                    <a:pt x="155" y="407"/>
                  </a:lnTo>
                  <a:lnTo>
                    <a:pt x="160" y="414"/>
                  </a:lnTo>
                  <a:lnTo>
                    <a:pt x="164" y="421"/>
                  </a:lnTo>
                  <a:lnTo>
                    <a:pt x="168" y="428"/>
                  </a:lnTo>
                  <a:lnTo>
                    <a:pt x="173" y="435"/>
                  </a:lnTo>
                  <a:lnTo>
                    <a:pt x="178" y="442"/>
                  </a:lnTo>
                  <a:lnTo>
                    <a:pt x="182" y="449"/>
                  </a:lnTo>
                  <a:lnTo>
                    <a:pt x="187" y="456"/>
                  </a:lnTo>
                  <a:lnTo>
                    <a:pt x="191" y="462"/>
                  </a:lnTo>
                  <a:lnTo>
                    <a:pt x="195" y="469"/>
                  </a:lnTo>
                  <a:lnTo>
                    <a:pt x="199" y="476"/>
                  </a:lnTo>
                  <a:lnTo>
                    <a:pt x="203" y="483"/>
                  </a:lnTo>
                  <a:lnTo>
                    <a:pt x="207" y="490"/>
                  </a:lnTo>
                  <a:lnTo>
                    <a:pt x="210" y="498"/>
                  </a:lnTo>
                  <a:lnTo>
                    <a:pt x="213" y="505"/>
                  </a:lnTo>
                  <a:lnTo>
                    <a:pt x="216" y="513"/>
                  </a:lnTo>
                  <a:lnTo>
                    <a:pt x="218" y="521"/>
                  </a:lnTo>
                  <a:lnTo>
                    <a:pt x="220" y="530"/>
                  </a:lnTo>
                  <a:lnTo>
                    <a:pt x="221" y="539"/>
                  </a:lnTo>
                  <a:lnTo>
                    <a:pt x="222" y="548"/>
                  </a:lnTo>
                  <a:lnTo>
                    <a:pt x="222" y="558"/>
                  </a:lnTo>
                  <a:lnTo>
                    <a:pt x="222" y="568"/>
                  </a:lnTo>
                  <a:lnTo>
                    <a:pt x="222" y="578"/>
                  </a:lnTo>
                  <a:lnTo>
                    <a:pt x="220" y="591"/>
                  </a:lnTo>
                  <a:lnTo>
                    <a:pt x="219" y="597"/>
                  </a:lnTo>
                  <a:lnTo>
                    <a:pt x="218" y="603"/>
                  </a:lnTo>
                  <a:lnTo>
                    <a:pt x="217" y="610"/>
                  </a:lnTo>
                  <a:lnTo>
                    <a:pt x="216" y="616"/>
                  </a:lnTo>
                  <a:lnTo>
                    <a:pt x="215" y="622"/>
                  </a:lnTo>
                  <a:lnTo>
                    <a:pt x="214" y="628"/>
                  </a:lnTo>
                  <a:lnTo>
                    <a:pt x="213" y="634"/>
                  </a:lnTo>
                  <a:lnTo>
                    <a:pt x="212" y="640"/>
                  </a:lnTo>
                  <a:lnTo>
                    <a:pt x="210" y="646"/>
                  </a:lnTo>
                  <a:lnTo>
                    <a:pt x="210" y="652"/>
                  </a:lnTo>
                  <a:lnTo>
                    <a:pt x="209" y="658"/>
                  </a:lnTo>
                  <a:lnTo>
                    <a:pt x="208" y="663"/>
                  </a:lnTo>
                  <a:lnTo>
                    <a:pt x="207" y="669"/>
                  </a:lnTo>
                  <a:lnTo>
                    <a:pt x="206" y="675"/>
                  </a:lnTo>
                  <a:lnTo>
                    <a:pt x="206" y="681"/>
                  </a:lnTo>
                  <a:lnTo>
                    <a:pt x="206" y="686"/>
                  </a:lnTo>
                  <a:lnTo>
                    <a:pt x="205" y="692"/>
                  </a:lnTo>
                  <a:lnTo>
                    <a:pt x="205" y="698"/>
                  </a:lnTo>
                  <a:lnTo>
                    <a:pt x="205" y="704"/>
                  </a:lnTo>
                  <a:lnTo>
                    <a:pt x="206" y="710"/>
                  </a:lnTo>
                  <a:lnTo>
                    <a:pt x="206" y="715"/>
                  </a:lnTo>
                  <a:lnTo>
                    <a:pt x="206" y="721"/>
                  </a:lnTo>
                  <a:lnTo>
                    <a:pt x="208" y="727"/>
                  </a:lnTo>
                  <a:lnTo>
                    <a:pt x="208" y="732"/>
                  </a:lnTo>
                  <a:lnTo>
                    <a:pt x="210" y="738"/>
                  </a:lnTo>
                  <a:lnTo>
                    <a:pt x="212" y="744"/>
                  </a:lnTo>
                  <a:lnTo>
                    <a:pt x="214" y="750"/>
                  </a:lnTo>
                  <a:lnTo>
                    <a:pt x="216" y="756"/>
                  </a:lnTo>
                  <a:lnTo>
                    <a:pt x="218" y="761"/>
                  </a:lnTo>
                  <a:lnTo>
                    <a:pt x="222" y="767"/>
                  </a:lnTo>
                  <a:lnTo>
                    <a:pt x="225" y="773"/>
                  </a:lnTo>
                  <a:lnTo>
                    <a:pt x="227" y="776"/>
                  </a:lnTo>
                  <a:lnTo>
                    <a:pt x="230" y="779"/>
                  </a:lnTo>
                  <a:lnTo>
                    <a:pt x="232" y="782"/>
                  </a:lnTo>
                  <a:lnTo>
                    <a:pt x="234" y="784"/>
                  </a:lnTo>
                  <a:lnTo>
                    <a:pt x="237" y="787"/>
                  </a:lnTo>
                  <a:lnTo>
                    <a:pt x="240" y="790"/>
                  </a:lnTo>
                  <a:lnTo>
                    <a:pt x="242" y="792"/>
                  </a:lnTo>
                  <a:lnTo>
                    <a:pt x="245" y="794"/>
                  </a:lnTo>
                  <a:lnTo>
                    <a:pt x="248" y="797"/>
                  </a:lnTo>
                  <a:lnTo>
                    <a:pt x="251" y="799"/>
                  </a:lnTo>
                  <a:lnTo>
                    <a:pt x="254" y="802"/>
                  </a:lnTo>
                  <a:lnTo>
                    <a:pt x="257" y="804"/>
                  </a:lnTo>
                  <a:lnTo>
                    <a:pt x="260" y="806"/>
                  </a:lnTo>
                  <a:lnTo>
                    <a:pt x="263" y="808"/>
                  </a:lnTo>
                  <a:lnTo>
                    <a:pt x="266" y="811"/>
                  </a:lnTo>
                  <a:lnTo>
                    <a:pt x="269" y="813"/>
                  </a:lnTo>
                  <a:lnTo>
                    <a:pt x="272" y="815"/>
                  </a:lnTo>
                  <a:lnTo>
                    <a:pt x="274" y="818"/>
                  </a:lnTo>
                  <a:lnTo>
                    <a:pt x="278" y="820"/>
                  </a:lnTo>
                  <a:lnTo>
                    <a:pt x="280" y="822"/>
                  </a:lnTo>
                  <a:lnTo>
                    <a:pt x="283" y="825"/>
                  </a:lnTo>
                  <a:lnTo>
                    <a:pt x="286" y="827"/>
                  </a:lnTo>
                  <a:lnTo>
                    <a:pt x="288" y="830"/>
                  </a:lnTo>
                  <a:lnTo>
                    <a:pt x="291" y="832"/>
                  </a:lnTo>
                  <a:lnTo>
                    <a:pt x="294" y="835"/>
                  </a:lnTo>
                  <a:lnTo>
                    <a:pt x="296" y="838"/>
                  </a:lnTo>
                  <a:lnTo>
                    <a:pt x="298" y="840"/>
                  </a:lnTo>
                  <a:lnTo>
                    <a:pt x="300" y="843"/>
                  </a:lnTo>
                  <a:lnTo>
                    <a:pt x="302" y="846"/>
                  </a:lnTo>
                  <a:lnTo>
                    <a:pt x="304" y="85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7" name="Freeform 50"/>
            <p:cNvSpPr>
              <a:spLocks/>
            </p:cNvSpPr>
            <p:nvPr/>
          </p:nvSpPr>
          <p:spPr bwMode="auto">
            <a:xfrm>
              <a:off x="2130" y="1979"/>
              <a:ext cx="1065" cy="496"/>
            </a:xfrm>
            <a:custGeom>
              <a:avLst/>
              <a:gdLst>
                <a:gd name="T0" fmla="*/ 1048 w 1065"/>
                <a:gd name="T1" fmla="*/ 22 h 496"/>
                <a:gd name="T2" fmla="*/ 1025 w 1065"/>
                <a:gd name="T3" fmla="*/ 43 h 496"/>
                <a:gd name="T4" fmla="*/ 998 w 1065"/>
                <a:gd name="T5" fmla="*/ 63 h 496"/>
                <a:gd name="T6" fmla="*/ 966 w 1065"/>
                <a:gd name="T7" fmla="*/ 82 h 496"/>
                <a:gd name="T8" fmla="*/ 931 w 1065"/>
                <a:gd name="T9" fmla="*/ 100 h 496"/>
                <a:gd name="T10" fmla="*/ 893 w 1065"/>
                <a:gd name="T11" fmla="*/ 118 h 496"/>
                <a:gd name="T12" fmla="*/ 853 w 1065"/>
                <a:gd name="T13" fmla="*/ 134 h 496"/>
                <a:gd name="T14" fmla="*/ 812 w 1065"/>
                <a:gd name="T15" fmla="*/ 150 h 496"/>
                <a:gd name="T16" fmla="*/ 769 w 1065"/>
                <a:gd name="T17" fmla="*/ 165 h 496"/>
                <a:gd name="T18" fmla="*/ 726 w 1065"/>
                <a:gd name="T19" fmla="*/ 179 h 496"/>
                <a:gd name="T20" fmla="*/ 684 w 1065"/>
                <a:gd name="T21" fmla="*/ 193 h 496"/>
                <a:gd name="T22" fmla="*/ 644 w 1065"/>
                <a:gd name="T23" fmla="*/ 205 h 496"/>
                <a:gd name="T24" fmla="*/ 605 w 1065"/>
                <a:gd name="T25" fmla="*/ 217 h 496"/>
                <a:gd name="T26" fmla="*/ 569 w 1065"/>
                <a:gd name="T27" fmla="*/ 228 h 496"/>
                <a:gd name="T28" fmla="*/ 536 w 1065"/>
                <a:gd name="T29" fmla="*/ 238 h 496"/>
                <a:gd name="T30" fmla="*/ 508 w 1065"/>
                <a:gd name="T31" fmla="*/ 248 h 496"/>
                <a:gd name="T32" fmla="*/ 470 w 1065"/>
                <a:gd name="T33" fmla="*/ 260 h 496"/>
                <a:gd name="T34" fmla="*/ 445 w 1065"/>
                <a:gd name="T35" fmla="*/ 267 h 496"/>
                <a:gd name="T36" fmla="*/ 420 w 1065"/>
                <a:gd name="T37" fmla="*/ 273 h 496"/>
                <a:gd name="T38" fmla="*/ 396 w 1065"/>
                <a:gd name="T39" fmla="*/ 279 h 496"/>
                <a:gd name="T40" fmla="*/ 372 w 1065"/>
                <a:gd name="T41" fmla="*/ 285 h 496"/>
                <a:gd name="T42" fmla="*/ 349 w 1065"/>
                <a:gd name="T43" fmla="*/ 290 h 496"/>
                <a:gd name="T44" fmla="*/ 326 w 1065"/>
                <a:gd name="T45" fmla="*/ 295 h 496"/>
                <a:gd name="T46" fmla="*/ 303 w 1065"/>
                <a:gd name="T47" fmla="*/ 301 h 496"/>
                <a:gd name="T48" fmla="*/ 280 w 1065"/>
                <a:gd name="T49" fmla="*/ 308 h 496"/>
                <a:gd name="T50" fmla="*/ 257 w 1065"/>
                <a:gd name="T51" fmla="*/ 315 h 496"/>
                <a:gd name="T52" fmla="*/ 234 w 1065"/>
                <a:gd name="T53" fmla="*/ 323 h 496"/>
                <a:gd name="T54" fmla="*/ 211 w 1065"/>
                <a:gd name="T55" fmla="*/ 332 h 496"/>
                <a:gd name="T56" fmla="*/ 188 w 1065"/>
                <a:gd name="T57" fmla="*/ 343 h 496"/>
                <a:gd name="T58" fmla="*/ 165 w 1065"/>
                <a:gd name="T59" fmla="*/ 355 h 496"/>
                <a:gd name="T60" fmla="*/ 141 w 1065"/>
                <a:gd name="T61" fmla="*/ 369 h 496"/>
                <a:gd name="T62" fmla="*/ 120 w 1065"/>
                <a:gd name="T63" fmla="*/ 383 h 496"/>
                <a:gd name="T64" fmla="*/ 111 w 1065"/>
                <a:gd name="T65" fmla="*/ 389 h 496"/>
                <a:gd name="T66" fmla="*/ 102 w 1065"/>
                <a:gd name="T67" fmla="*/ 396 h 496"/>
                <a:gd name="T68" fmla="*/ 93 w 1065"/>
                <a:gd name="T69" fmla="*/ 402 h 496"/>
                <a:gd name="T70" fmla="*/ 84 w 1065"/>
                <a:gd name="T71" fmla="*/ 409 h 496"/>
                <a:gd name="T72" fmla="*/ 75 w 1065"/>
                <a:gd name="T73" fmla="*/ 415 h 496"/>
                <a:gd name="T74" fmla="*/ 66 w 1065"/>
                <a:gd name="T75" fmla="*/ 422 h 496"/>
                <a:gd name="T76" fmla="*/ 57 w 1065"/>
                <a:gd name="T77" fmla="*/ 429 h 496"/>
                <a:gd name="T78" fmla="*/ 49 w 1065"/>
                <a:gd name="T79" fmla="*/ 436 h 496"/>
                <a:gd name="T80" fmla="*/ 41 w 1065"/>
                <a:gd name="T81" fmla="*/ 444 h 496"/>
                <a:gd name="T82" fmla="*/ 33 w 1065"/>
                <a:gd name="T83" fmla="*/ 451 h 496"/>
                <a:gd name="T84" fmla="*/ 25 w 1065"/>
                <a:gd name="T85" fmla="*/ 460 h 496"/>
                <a:gd name="T86" fmla="*/ 18 w 1065"/>
                <a:gd name="T87" fmla="*/ 468 h 496"/>
                <a:gd name="T88" fmla="*/ 11 w 1065"/>
                <a:gd name="T89" fmla="*/ 477 h 496"/>
                <a:gd name="T90" fmla="*/ 5 w 1065"/>
                <a:gd name="T91" fmla="*/ 486 h 496"/>
                <a:gd name="T92" fmla="*/ 0 w 1065"/>
                <a:gd name="T93" fmla="*/ 495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65"/>
                <a:gd name="T142" fmla="*/ 0 h 496"/>
                <a:gd name="T143" fmla="*/ 1065 w 1065"/>
                <a:gd name="T144" fmla="*/ 496 h 4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65" h="496">
                  <a:moveTo>
                    <a:pt x="1064" y="0"/>
                  </a:moveTo>
                  <a:lnTo>
                    <a:pt x="1048" y="22"/>
                  </a:lnTo>
                  <a:lnTo>
                    <a:pt x="1037" y="32"/>
                  </a:lnTo>
                  <a:lnTo>
                    <a:pt x="1025" y="43"/>
                  </a:lnTo>
                  <a:lnTo>
                    <a:pt x="1012" y="53"/>
                  </a:lnTo>
                  <a:lnTo>
                    <a:pt x="998" y="63"/>
                  </a:lnTo>
                  <a:lnTo>
                    <a:pt x="983" y="73"/>
                  </a:lnTo>
                  <a:lnTo>
                    <a:pt x="966" y="82"/>
                  </a:lnTo>
                  <a:lnTo>
                    <a:pt x="949" y="91"/>
                  </a:lnTo>
                  <a:lnTo>
                    <a:pt x="931" y="100"/>
                  </a:lnTo>
                  <a:lnTo>
                    <a:pt x="913" y="109"/>
                  </a:lnTo>
                  <a:lnTo>
                    <a:pt x="893" y="118"/>
                  </a:lnTo>
                  <a:lnTo>
                    <a:pt x="874" y="126"/>
                  </a:lnTo>
                  <a:lnTo>
                    <a:pt x="853" y="134"/>
                  </a:lnTo>
                  <a:lnTo>
                    <a:pt x="832" y="142"/>
                  </a:lnTo>
                  <a:lnTo>
                    <a:pt x="812" y="150"/>
                  </a:lnTo>
                  <a:lnTo>
                    <a:pt x="790" y="157"/>
                  </a:lnTo>
                  <a:lnTo>
                    <a:pt x="769" y="165"/>
                  </a:lnTo>
                  <a:lnTo>
                    <a:pt x="748" y="172"/>
                  </a:lnTo>
                  <a:lnTo>
                    <a:pt x="726" y="179"/>
                  </a:lnTo>
                  <a:lnTo>
                    <a:pt x="705" y="186"/>
                  </a:lnTo>
                  <a:lnTo>
                    <a:pt x="684" y="193"/>
                  </a:lnTo>
                  <a:lnTo>
                    <a:pt x="664" y="199"/>
                  </a:lnTo>
                  <a:lnTo>
                    <a:pt x="644" y="205"/>
                  </a:lnTo>
                  <a:lnTo>
                    <a:pt x="624" y="211"/>
                  </a:lnTo>
                  <a:lnTo>
                    <a:pt x="605" y="217"/>
                  </a:lnTo>
                  <a:lnTo>
                    <a:pt x="587" y="222"/>
                  </a:lnTo>
                  <a:lnTo>
                    <a:pt x="569" y="228"/>
                  </a:lnTo>
                  <a:lnTo>
                    <a:pt x="552" y="233"/>
                  </a:lnTo>
                  <a:lnTo>
                    <a:pt x="536" y="238"/>
                  </a:lnTo>
                  <a:lnTo>
                    <a:pt x="522" y="243"/>
                  </a:lnTo>
                  <a:lnTo>
                    <a:pt x="508" y="248"/>
                  </a:lnTo>
                  <a:lnTo>
                    <a:pt x="482" y="256"/>
                  </a:lnTo>
                  <a:lnTo>
                    <a:pt x="470" y="260"/>
                  </a:lnTo>
                  <a:lnTo>
                    <a:pt x="457" y="264"/>
                  </a:lnTo>
                  <a:lnTo>
                    <a:pt x="445" y="267"/>
                  </a:lnTo>
                  <a:lnTo>
                    <a:pt x="433" y="270"/>
                  </a:lnTo>
                  <a:lnTo>
                    <a:pt x="420" y="273"/>
                  </a:lnTo>
                  <a:lnTo>
                    <a:pt x="408" y="276"/>
                  </a:lnTo>
                  <a:lnTo>
                    <a:pt x="396" y="279"/>
                  </a:lnTo>
                  <a:lnTo>
                    <a:pt x="384" y="282"/>
                  </a:lnTo>
                  <a:lnTo>
                    <a:pt x="372" y="285"/>
                  </a:lnTo>
                  <a:lnTo>
                    <a:pt x="361" y="287"/>
                  </a:lnTo>
                  <a:lnTo>
                    <a:pt x="349" y="290"/>
                  </a:lnTo>
                  <a:lnTo>
                    <a:pt x="338" y="293"/>
                  </a:lnTo>
                  <a:lnTo>
                    <a:pt x="326" y="295"/>
                  </a:lnTo>
                  <a:lnTo>
                    <a:pt x="314" y="298"/>
                  </a:lnTo>
                  <a:lnTo>
                    <a:pt x="303" y="301"/>
                  </a:lnTo>
                  <a:lnTo>
                    <a:pt x="291" y="304"/>
                  </a:lnTo>
                  <a:lnTo>
                    <a:pt x="280" y="308"/>
                  </a:lnTo>
                  <a:lnTo>
                    <a:pt x="268" y="311"/>
                  </a:lnTo>
                  <a:lnTo>
                    <a:pt x="257" y="315"/>
                  </a:lnTo>
                  <a:lnTo>
                    <a:pt x="245" y="319"/>
                  </a:lnTo>
                  <a:lnTo>
                    <a:pt x="234" y="323"/>
                  </a:lnTo>
                  <a:lnTo>
                    <a:pt x="222" y="327"/>
                  </a:lnTo>
                  <a:lnTo>
                    <a:pt x="211" y="332"/>
                  </a:lnTo>
                  <a:lnTo>
                    <a:pt x="200" y="337"/>
                  </a:lnTo>
                  <a:lnTo>
                    <a:pt x="188" y="343"/>
                  </a:lnTo>
                  <a:lnTo>
                    <a:pt x="176" y="349"/>
                  </a:lnTo>
                  <a:lnTo>
                    <a:pt x="165" y="355"/>
                  </a:lnTo>
                  <a:lnTo>
                    <a:pt x="153" y="362"/>
                  </a:lnTo>
                  <a:lnTo>
                    <a:pt x="141" y="369"/>
                  </a:lnTo>
                  <a:lnTo>
                    <a:pt x="130" y="377"/>
                  </a:lnTo>
                  <a:lnTo>
                    <a:pt x="120" y="383"/>
                  </a:lnTo>
                  <a:lnTo>
                    <a:pt x="116" y="387"/>
                  </a:lnTo>
                  <a:lnTo>
                    <a:pt x="111" y="389"/>
                  </a:lnTo>
                  <a:lnTo>
                    <a:pt x="107" y="393"/>
                  </a:lnTo>
                  <a:lnTo>
                    <a:pt x="102" y="396"/>
                  </a:lnTo>
                  <a:lnTo>
                    <a:pt x="98" y="399"/>
                  </a:lnTo>
                  <a:lnTo>
                    <a:pt x="93" y="402"/>
                  </a:lnTo>
                  <a:lnTo>
                    <a:pt x="88" y="405"/>
                  </a:lnTo>
                  <a:lnTo>
                    <a:pt x="84" y="409"/>
                  </a:lnTo>
                  <a:lnTo>
                    <a:pt x="80" y="412"/>
                  </a:lnTo>
                  <a:lnTo>
                    <a:pt x="75" y="415"/>
                  </a:lnTo>
                  <a:lnTo>
                    <a:pt x="70" y="419"/>
                  </a:lnTo>
                  <a:lnTo>
                    <a:pt x="66" y="422"/>
                  </a:lnTo>
                  <a:lnTo>
                    <a:pt x="62" y="426"/>
                  </a:lnTo>
                  <a:lnTo>
                    <a:pt x="57" y="429"/>
                  </a:lnTo>
                  <a:lnTo>
                    <a:pt x="53" y="433"/>
                  </a:lnTo>
                  <a:lnTo>
                    <a:pt x="49" y="436"/>
                  </a:lnTo>
                  <a:lnTo>
                    <a:pt x="45" y="440"/>
                  </a:lnTo>
                  <a:lnTo>
                    <a:pt x="41" y="444"/>
                  </a:lnTo>
                  <a:lnTo>
                    <a:pt x="36" y="448"/>
                  </a:lnTo>
                  <a:lnTo>
                    <a:pt x="33" y="451"/>
                  </a:lnTo>
                  <a:lnTo>
                    <a:pt x="29" y="455"/>
                  </a:lnTo>
                  <a:lnTo>
                    <a:pt x="25" y="460"/>
                  </a:lnTo>
                  <a:lnTo>
                    <a:pt x="22" y="464"/>
                  </a:lnTo>
                  <a:lnTo>
                    <a:pt x="18" y="468"/>
                  </a:lnTo>
                  <a:lnTo>
                    <a:pt x="14" y="472"/>
                  </a:lnTo>
                  <a:lnTo>
                    <a:pt x="11" y="477"/>
                  </a:lnTo>
                  <a:lnTo>
                    <a:pt x="8" y="481"/>
                  </a:lnTo>
                  <a:lnTo>
                    <a:pt x="5" y="486"/>
                  </a:lnTo>
                  <a:lnTo>
                    <a:pt x="2" y="490"/>
                  </a:lnTo>
                  <a:lnTo>
                    <a:pt x="0" y="49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8" name="Line 51"/>
            <p:cNvSpPr>
              <a:spLocks noChangeShapeType="1"/>
            </p:cNvSpPr>
            <p:nvPr/>
          </p:nvSpPr>
          <p:spPr bwMode="auto">
            <a:xfrm flipV="1">
              <a:off x="1360" y="2427"/>
              <a:ext cx="48" cy="24"/>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39" name="Line 52"/>
            <p:cNvSpPr>
              <a:spLocks noChangeShapeType="1"/>
            </p:cNvSpPr>
            <p:nvPr/>
          </p:nvSpPr>
          <p:spPr bwMode="auto">
            <a:xfrm>
              <a:off x="3301" y="1212"/>
              <a:ext cx="0" cy="47"/>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40" name="Freeform 53"/>
            <p:cNvSpPr>
              <a:spLocks/>
            </p:cNvSpPr>
            <p:nvPr/>
          </p:nvSpPr>
          <p:spPr bwMode="auto">
            <a:xfrm>
              <a:off x="3183" y="1895"/>
              <a:ext cx="368" cy="144"/>
            </a:xfrm>
            <a:custGeom>
              <a:avLst/>
              <a:gdLst>
                <a:gd name="T0" fmla="*/ 0 w 368"/>
                <a:gd name="T1" fmla="*/ 96 h 144"/>
                <a:gd name="T2" fmla="*/ 29 w 368"/>
                <a:gd name="T3" fmla="*/ 85 h 144"/>
                <a:gd name="T4" fmla="*/ 44 w 368"/>
                <a:gd name="T5" fmla="*/ 79 h 144"/>
                <a:gd name="T6" fmla="*/ 59 w 368"/>
                <a:gd name="T7" fmla="*/ 73 h 144"/>
                <a:gd name="T8" fmla="*/ 74 w 368"/>
                <a:gd name="T9" fmla="*/ 66 h 144"/>
                <a:gd name="T10" fmla="*/ 89 w 368"/>
                <a:gd name="T11" fmla="*/ 59 h 144"/>
                <a:gd name="T12" fmla="*/ 103 w 368"/>
                <a:gd name="T13" fmla="*/ 52 h 144"/>
                <a:gd name="T14" fmla="*/ 118 w 368"/>
                <a:gd name="T15" fmla="*/ 45 h 144"/>
                <a:gd name="T16" fmla="*/ 133 w 368"/>
                <a:gd name="T17" fmla="*/ 39 h 144"/>
                <a:gd name="T18" fmla="*/ 147 w 368"/>
                <a:gd name="T19" fmla="*/ 32 h 144"/>
                <a:gd name="T20" fmla="*/ 161 w 368"/>
                <a:gd name="T21" fmla="*/ 26 h 144"/>
                <a:gd name="T22" fmla="*/ 175 w 368"/>
                <a:gd name="T23" fmla="*/ 20 h 144"/>
                <a:gd name="T24" fmla="*/ 189 w 368"/>
                <a:gd name="T25" fmla="*/ 15 h 144"/>
                <a:gd name="T26" fmla="*/ 203 w 368"/>
                <a:gd name="T27" fmla="*/ 11 h 144"/>
                <a:gd name="T28" fmla="*/ 216 w 368"/>
                <a:gd name="T29" fmla="*/ 7 h 144"/>
                <a:gd name="T30" fmla="*/ 229 w 368"/>
                <a:gd name="T31" fmla="*/ 3 h 144"/>
                <a:gd name="T32" fmla="*/ 242 w 368"/>
                <a:gd name="T33" fmla="*/ 1 h 144"/>
                <a:gd name="T34" fmla="*/ 254 w 368"/>
                <a:gd name="T35" fmla="*/ 0 h 144"/>
                <a:gd name="T36" fmla="*/ 265 w 368"/>
                <a:gd name="T37" fmla="*/ 0 h 144"/>
                <a:gd name="T38" fmla="*/ 277 w 368"/>
                <a:gd name="T39" fmla="*/ 1 h 144"/>
                <a:gd name="T40" fmla="*/ 288 w 368"/>
                <a:gd name="T41" fmla="*/ 3 h 144"/>
                <a:gd name="T42" fmla="*/ 298 w 368"/>
                <a:gd name="T43" fmla="*/ 7 h 144"/>
                <a:gd name="T44" fmla="*/ 308 w 368"/>
                <a:gd name="T45" fmla="*/ 13 h 144"/>
                <a:gd name="T46" fmla="*/ 317 w 368"/>
                <a:gd name="T47" fmla="*/ 19 h 144"/>
                <a:gd name="T48" fmla="*/ 325 w 368"/>
                <a:gd name="T49" fmla="*/ 28 h 144"/>
                <a:gd name="T50" fmla="*/ 333 w 368"/>
                <a:gd name="T51" fmla="*/ 38 h 144"/>
                <a:gd name="T52" fmla="*/ 341 w 368"/>
                <a:gd name="T53" fmla="*/ 51 h 144"/>
                <a:gd name="T54" fmla="*/ 347 w 368"/>
                <a:gd name="T55" fmla="*/ 65 h 144"/>
                <a:gd name="T56" fmla="*/ 353 w 368"/>
                <a:gd name="T57" fmla="*/ 81 h 144"/>
                <a:gd name="T58" fmla="*/ 359 w 368"/>
                <a:gd name="T59" fmla="*/ 99 h 144"/>
                <a:gd name="T60" fmla="*/ 363 w 368"/>
                <a:gd name="T61" fmla="*/ 120 h 144"/>
                <a:gd name="T62" fmla="*/ 367 w 368"/>
                <a:gd name="T63" fmla="*/ 143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8"/>
                <a:gd name="T97" fmla="*/ 0 h 144"/>
                <a:gd name="T98" fmla="*/ 368 w 36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8" h="144">
                  <a:moveTo>
                    <a:pt x="0" y="96"/>
                  </a:moveTo>
                  <a:lnTo>
                    <a:pt x="29" y="85"/>
                  </a:lnTo>
                  <a:lnTo>
                    <a:pt x="44" y="79"/>
                  </a:lnTo>
                  <a:lnTo>
                    <a:pt x="59" y="73"/>
                  </a:lnTo>
                  <a:lnTo>
                    <a:pt x="74" y="66"/>
                  </a:lnTo>
                  <a:lnTo>
                    <a:pt x="89" y="59"/>
                  </a:lnTo>
                  <a:lnTo>
                    <a:pt x="103" y="52"/>
                  </a:lnTo>
                  <a:lnTo>
                    <a:pt x="118" y="45"/>
                  </a:lnTo>
                  <a:lnTo>
                    <a:pt x="133" y="39"/>
                  </a:lnTo>
                  <a:lnTo>
                    <a:pt x="147" y="32"/>
                  </a:lnTo>
                  <a:lnTo>
                    <a:pt x="161" y="26"/>
                  </a:lnTo>
                  <a:lnTo>
                    <a:pt x="175" y="20"/>
                  </a:lnTo>
                  <a:lnTo>
                    <a:pt x="189" y="15"/>
                  </a:lnTo>
                  <a:lnTo>
                    <a:pt x="203" y="11"/>
                  </a:lnTo>
                  <a:lnTo>
                    <a:pt x="216" y="7"/>
                  </a:lnTo>
                  <a:lnTo>
                    <a:pt x="229" y="3"/>
                  </a:lnTo>
                  <a:lnTo>
                    <a:pt x="242" y="1"/>
                  </a:lnTo>
                  <a:lnTo>
                    <a:pt x="254" y="0"/>
                  </a:lnTo>
                  <a:lnTo>
                    <a:pt x="265" y="0"/>
                  </a:lnTo>
                  <a:lnTo>
                    <a:pt x="277" y="1"/>
                  </a:lnTo>
                  <a:lnTo>
                    <a:pt x="288" y="3"/>
                  </a:lnTo>
                  <a:lnTo>
                    <a:pt x="298" y="7"/>
                  </a:lnTo>
                  <a:lnTo>
                    <a:pt x="308" y="13"/>
                  </a:lnTo>
                  <a:lnTo>
                    <a:pt x="317" y="19"/>
                  </a:lnTo>
                  <a:lnTo>
                    <a:pt x="325" y="28"/>
                  </a:lnTo>
                  <a:lnTo>
                    <a:pt x="333" y="38"/>
                  </a:lnTo>
                  <a:lnTo>
                    <a:pt x="341" y="51"/>
                  </a:lnTo>
                  <a:lnTo>
                    <a:pt x="347" y="65"/>
                  </a:lnTo>
                  <a:lnTo>
                    <a:pt x="353" y="81"/>
                  </a:lnTo>
                  <a:lnTo>
                    <a:pt x="359" y="99"/>
                  </a:lnTo>
                  <a:lnTo>
                    <a:pt x="363" y="120"/>
                  </a:lnTo>
                  <a:lnTo>
                    <a:pt x="367" y="143"/>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1" name="Freeform 54"/>
            <p:cNvSpPr>
              <a:spLocks/>
            </p:cNvSpPr>
            <p:nvPr/>
          </p:nvSpPr>
          <p:spPr bwMode="auto">
            <a:xfrm>
              <a:off x="3216" y="1259"/>
              <a:ext cx="429" cy="488"/>
            </a:xfrm>
            <a:custGeom>
              <a:avLst/>
              <a:gdLst>
                <a:gd name="T0" fmla="*/ 102 w 429"/>
                <a:gd name="T1" fmla="*/ 31 h 488"/>
                <a:gd name="T2" fmla="*/ 108 w 429"/>
                <a:gd name="T3" fmla="*/ 59 h 488"/>
                <a:gd name="T4" fmla="*/ 106 w 429"/>
                <a:gd name="T5" fmla="*/ 84 h 488"/>
                <a:gd name="T6" fmla="*/ 97 w 429"/>
                <a:gd name="T7" fmla="*/ 107 h 488"/>
                <a:gd name="T8" fmla="*/ 83 w 429"/>
                <a:gd name="T9" fmla="*/ 128 h 488"/>
                <a:gd name="T10" fmla="*/ 66 w 429"/>
                <a:gd name="T11" fmla="*/ 149 h 488"/>
                <a:gd name="T12" fmla="*/ 48 w 429"/>
                <a:gd name="T13" fmla="*/ 169 h 488"/>
                <a:gd name="T14" fmla="*/ 31 w 429"/>
                <a:gd name="T15" fmla="*/ 191 h 488"/>
                <a:gd name="T16" fmla="*/ 16 w 429"/>
                <a:gd name="T17" fmla="*/ 215 h 488"/>
                <a:gd name="T18" fmla="*/ 5 w 429"/>
                <a:gd name="T19" fmla="*/ 241 h 488"/>
                <a:gd name="T20" fmla="*/ 1 w 429"/>
                <a:gd name="T21" fmla="*/ 268 h 488"/>
                <a:gd name="T22" fmla="*/ 0 w 429"/>
                <a:gd name="T23" fmla="*/ 281 h 488"/>
                <a:gd name="T24" fmla="*/ 0 w 429"/>
                <a:gd name="T25" fmla="*/ 295 h 488"/>
                <a:gd name="T26" fmla="*/ 0 w 429"/>
                <a:gd name="T27" fmla="*/ 308 h 488"/>
                <a:gd name="T28" fmla="*/ 0 w 429"/>
                <a:gd name="T29" fmla="*/ 321 h 488"/>
                <a:gd name="T30" fmla="*/ 0 w 429"/>
                <a:gd name="T31" fmla="*/ 335 h 488"/>
                <a:gd name="T32" fmla="*/ 1 w 429"/>
                <a:gd name="T33" fmla="*/ 348 h 488"/>
                <a:gd name="T34" fmla="*/ 1 w 429"/>
                <a:gd name="T35" fmla="*/ 362 h 488"/>
                <a:gd name="T36" fmla="*/ 2 w 429"/>
                <a:gd name="T37" fmla="*/ 375 h 488"/>
                <a:gd name="T38" fmla="*/ 2 w 429"/>
                <a:gd name="T39" fmla="*/ 388 h 488"/>
                <a:gd name="T40" fmla="*/ 2 w 429"/>
                <a:gd name="T41" fmla="*/ 401 h 488"/>
                <a:gd name="T42" fmla="*/ 40 w 429"/>
                <a:gd name="T43" fmla="*/ 417 h 488"/>
                <a:gd name="T44" fmla="*/ 68 w 429"/>
                <a:gd name="T45" fmla="*/ 418 h 488"/>
                <a:gd name="T46" fmla="*/ 95 w 429"/>
                <a:gd name="T47" fmla="*/ 411 h 488"/>
                <a:gd name="T48" fmla="*/ 122 w 429"/>
                <a:gd name="T49" fmla="*/ 399 h 488"/>
                <a:gd name="T50" fmla="*/ 149 w 429"/>
                <a:gd name="T51" fmla="*/ 385 h 488"/>
                <a:gd name="T52" fmla="*/ 175 w 429"/>
                <a:gd name="T53" fmla="*/ 371 h 488"/>
                <a:gd name="T54" fmla="*/ 201 w 429"/>
                <a:gd name="T55" fmla="*/ 359 h 488"/>
                <a:gd name="T56" fmla="*/ 226 w 429"/>
                <a:gd name="T57" fmla="*/ 352 h 488"/>
                <a:gd name="T58" fmla="*/ 252 w 429"/>
                <a:gd name="T59" fmla="*/ 351 h 488"/>
                <a:gd name="T60" fmla="*/ 278 w 429"/>
                <a:gd name="T61" fmla="*/ 361 h 488"/>
                <a:gd name="T62" fmla="*/ 300 w 429"/>
                <a:gd name="T63" fmla="*/ 378 h 488"/>
                <a:gd name="T64" fmla="*/ 310 w 429"/>
                <a:gd name="T65" fmla="*/ 391 h 488"/>
                <a:gd name="T66" fmla="*/ 316 w 429"/>
                <a:gd name="T67" fmla="*/ 404 h 488"/>
                <a:gd name="T68" fmla="*/ 321 w 429"/>
                <a:gd name="T69" fmla="*/ 417 h 488"/>
                <a:gd name="T70" fmla="*/ 325 w 429"/>
                <a:gd name="T71" fmla="*/ 429 h 488"/>
                <a:gd name="T72" fmla="*/ 329 w 429"/>
                <a:gd name="T73" fmla="*/ 442 h 488"/>
                <a:gd name="T74" fmla="*/ 334 w 429"/>
                <a:gd name="T75" fmla="*/ 453 h 488"/>
                <a:gd name="T76" fmla="*/ 341 w 429"/>
                <a:gd name="T77" fmla="*/ 463 h 488"/>
                <a:gd name="T78" fmla="*/ 352 w 429"/>
                <a:gd name="T79" fmla="*/ 473 h 488"/>
                <a:gd name="T80" fmla="*/ 367 w 429"/>
                <a:gd name="T81" fmla="*/ 480 h 488"/>
                <a:gd name="T82" fmla="*/ 384 w 429"/>
                <a:gd name="T83" fmla="*/ 485 h 488"/>
                <a:gd name="T84" fmla="*/ 388 w 429"/>
                <a:gd name="T85" fmla="*/ 485 h 488"/>
                <a:gd name="T86" fmla="*/ 392 w 429"/>
                <a:gd name="T87" fmla="*/ 486 h 488"/>
                <a:gd name="T88" fmla="*/ 397 w 429"/>
                <a:gd name="T89" fmla="*/ 486 h 488"/>
                <a:gd name="T90" fmla="*/ 401 w 429"/>
                <a:gd name="T91" fmla="*/ 486 h 488"/>
                <a:gd name="T92" fmla="*/ 406 w 429"/>
                <a:gd name="T93" fmla="*/ 486 h 488"/>
                <a:gd name="T94" fmla="*/ 410 w 429"/>
                <a:gd name="T95" fmla="*/ 486 h 488"/>
                <a:gd name="T96" fmla="*/ 415 w 429"/>
                <a:gd name="T97" fmla="*/ 486 h 488"/>
                <a:gd name="T98" fmla="*/ 420 w 429"/>
                <a:gd name="T99" fmla="*/ 485 h 488"/>
                <a:gd name="T100" fmla="*/ 424 w 429"/>
                <a:gd name="T101" fmla="*/ 485 h 488"/>
                <a:gd name="T102" fmla="*/ 428 w 429"/>
                <a:gd name="T103" fmla="*/ 484 h 4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9"/>
                <a:gd name="T157" fmla="*/ 0 h 488"/>
                <a:gd name="T158" fmla="*/ 429 w 429"/>
                <a:gd name="T159" fmla="*/ 488 h 4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9" h="488">
                  <a:moveTo>
                    <a:pt x="85" y="0"/>
                  </a:moveTo>
                  <a:lnTo>
                    <a:pt x="98" y="21"/>
                  </a:lnTo>
                  <a:lnTo>
                    <a:pt x="102" y="31"/>
                  </a:lnTo>
                  <a:lnTo>
                    <a:pt x="105" y="41"/>
                  </a:lnTo>
                  <a:lnTo>
                    <a:pt x="107" y="50"/>
                  </a:lnTo>
                  <a:lnTo>
                    <a:pt x="108" y="59"/>
                  </a:lnTo>
                  <a:lnTo>
                    <a:pt x="109" y="67"/>
                  </a:lnTo>
                  <a:lnTo>
                    <a:pt x="108" y="76"/>
                  </a:lnTo>
                  <a:lnTo>
                    <a:pt x="106" y="84"/>
                  </a:lnTo>
                  <a:lnTo>
                    <a:pt x="104" y="91"/>
                  </a:lnTo>
                  <a:lnTo>
                    <a:pt x="101" y="99"/>
                  </a:lnTo>
                  <a:lnTo>
                    <a:pt x="97" y="107"/>
                  </a:lnTo>
                  <a:lnTo>
                    <a:pt x="93" y="114"/>
                  </a:lnTo>
                  <a:lnTo>
                    <a:pt x="88" y="121"/>
                  </a:lnTo>
                  <a:lnTo>
                    <a:pt x="83" y="128"/>
                  </a:lnTo>
                  <a:lnTo>
                    <a:pt x="78" y="135"/>
                  </a:lnTo>
                  <a:lnTo>
                    <a:pt x="72" y="142"/>
                  </a:lnTo>
                  <a:lnTo>
                    <a:pt x="66" y="149"/>
                  </a:lnTo>
                  <a:lnTo>
                    <a:pt x="60" y="155"/>
                  </a:lnTo>
                  <a:lnTo>
                    <a:pt x="54" y="163"/>
                  </a:lnTo>
                  <a:lnTo>
                    <a:pt x="48" y="169"/>
                  </a:lnTo>
                  <a:lnTo>
                    <a:pt x="42" y="177"/>
                  </a:lnTo>
                  <a:lnTo>
                    <a:pt x="36" y="184"/>
                  </a:lnTo>
                  <a:lnTo>
                    <a:pt x="31" y="191"/>
                  </a:lnTo>
                  <a:lnTo>
                    <a:pt x="25" y="199"/>
                  </a:lnTo>
                  <a:lnTo>
                    <a:pt x="20" y="207"/>
                  </a:lnTo>
                  <a:lnTo>
                    <a:pt x="16" y="215"/>
                  </a:lnTo>
                  <a:lnTo>
                    <a:pt x="12" y="223"/>
                  </a:lnTo>
                  <a:lnTo>
                    <a:pt x="8" y="232"/>
                  </a:lnTo>
                  <a:lnTo>
                    <a:pt x="5" y="241"/>
                  </a:lnTo>
                  <a:lnTo>
                    <a:pt x="3" y="250"/>
                  </a:lnTo>
                  <a:lnTo>
                    <a:pt x="2" y="260"/>
                  </a:lnTo>
                  <a:lnTo>
                    <a:pt x="1" y="268"/>
                  </a:lnTo>
                  <a:lnTo>
                    <a:pt x="1" y="273"/>
                  </a:lnTo>
                  <a:lnTo>
                    <a:pt x="1" y="277"/>
                  </a:lnTo>
                  <a:lnTo>
                    <a:pt x="0" y="281"/>
                  </a:lnTo>
                  <a:lnTo>
                    <a:pt x="0" y="286"/>
                  </a:lnTo>
                  <a:lnTo>
                    <a:pt x="0" y="290"/>
                  </a:lnTo>
                  <a:lnTo>
                    <a:pt x="0" y="295"/>
                  </a:lnTo>
                  <a:lnTo>
                    <a:pt x="0" y="299"/>
                  </a:lnTo>
                  <a:lnTo>
                    <a:pt x="0" y="303"/>
                  </a:lnTo>
                  <a:lnTo>
                    <a:pt x="0" y="308"/>
                  </a:lnTo>
                  <a:lnTo>
                    <a:pt x="0" y="313"/>
                  </a:lnTo>
                  <a:lnTo>
                    <a:pt x="0" y="317"/>
                  </a:lnTo>
                  <a:lnTo>
                    <a:pt x="0" y="321"/>
                  </a:lnTo>
                  <a:lnTo>
                    <a:pt x="0" y="326"/>
                  </a:lnTo>
                  <a:lnTo>
                    <a:pt x="0" y="331"/>
                  </a:lnTo>
                  <a:lnTo>
                    <a:pt x="0" y="335"/>
                  </a:lnTo>
                  <a:lnTo>
                    <a:pt x="0" y="339"/>
                  </a:lnTo>
                  <a:lnTo>
                    <a:pt x="0" y="344"/>
                  </a:lnTo>
                  <a:lnTo>
                    <a:pt x="1" y="348"/>
                  </a:lnTo>
                  <a:lnTo>
                    <a:pt x="1" y="353"/>
                  </a:lnTo>
                  <a:lnTo>
                    <a:pt x="1" y="357"/>
                  </a:lnTo>
                  <a:lnTo>
                    <a:pt x="1" y="362"/>
                  </a:lnTo>
                  <a:lnTo>
                    <a:pt x="1" y="366"/>
                  </a:lnTo>
                  <a:lnTo>
                    <a:pt x="1" y="371"/>
                  </a:lnTo>
                  <a:lnTo>
                    <a:pt x="2" y="375"/>
                  </a:lnTo>
                  <a:lnTo>
                    <a:pt x="2" y="379"/>
                  </a:lnTo>
                  <a:lnTo>
                    <a:pt x="2" y="384"/>
                  </a:lnTo>
                  <a:lnTo>
                    <a:pt x="2" y="388"/>
                  </a:lnTo>
                  <a:lnTo>
                    <a:pt x="2" y="393"/>
                  </a:lnTo>
                  <a:lnTo>
                    <a:pt x="2" y="397"/>
                  </a:lnTo>
                  <a:lnTo>
                    <a:pt x="2" y="401"/>
                  </a:lnTo>
                  <a:lnTo>
                    <a:pt x="21" y="412"/>
                  </a:lnTo>
                  <a:lnTo>
                    <a:pt x="30" y="415"/>
                  </a:lnTo>
                  <a:lnTo>
                    <a:pt x="40" y="417"/>
                  </a:lnTo>
                  <a:lnTo>
                    <a:pt x="49" y="418"/>
                  </a:lnTo>
                  <a:lnTo>
                    <a:pt x="59" y="419"/>
                  </a:lnTo>
                  <a:lnTo>
                    <a:pt x="68" y="418"/>
                  </a:lnTo>
                  <a:lnTo>
                    <a:pt x="77" y="416"/>
                  </a:lnTo>
                  <a:lnTo>
                    <a:pt x="86" y="414"/>
                  </a:lnTo>
                  <a:lnTo>
                    <a:pt x="95" y="411"/>
                  </a:lnTo>
                  <a:lnTo>
                    <a:pt x="104" y="407"/>
                  </a:lnTo>
                  <a:lnTo>
                    <a:pt x="113" y="404"/>
                  </a:lnTo>
                  <a:lnTo>
                    <a:pt x="122" y="399"/>
                  </a:lnTo>
                  <a:lnTo>
                    <a:pt x="131" y="395"/>
                  </a:lnTo>
                  <a:lnTo>
                    <a:pt x="140" y="390"/>
                  </a:lnTo>
                  <a:lnTo>
                    <a:pt x="149" y="385"/>
                  </a:lnTo>
                  <a:lnTo>
                    <a:pt x="157" y="381"/>
                  </a:lnTo>
                  <a:lnTo>
                    <a:pt x="166" y="376"/>
                  </a:lnTo>
                  <a:lnTo>
                    <a:pt x="175" y="371"/>
                  </a:lnTo>
                  <a:lnTo>
                    <a:pt x="184" y="367"/>
                  </a:lnTo>
                  <a:lnTo>
                    <a:pt x="192" y="363"/>
                  </a:lnTo>
                  <a:lnTo>
                    <a:pt x="201" y="359"/>
                  </a:lnTo>
                  <a:lnTo>
                    <a:pt x="209" y="356"/>
                  </a:lnTo>
                  <a:lnTo>
                    <a:pt x="218" y="354"/>
                  </a:lnTo>
                  <a:lnTo>
                    <a:pt x="226" y="352"/>
                  </a:lnTo>
                  <a:lnTo>
                    <a:pt x="235" y="351"/>
                  </a:lnTo>
                  <a:lnTo>
                    <a:pt x="244" y="351"/>
                  </a:lnTo>
                  <a:lnTo>
                    <a:pt x="252" y="351"/>
                  </a:lnTo>
                  <a:lnTo>
                    <a:pt x="260" y="353"/>
                  </a:lnTo>
                  <a:lnTo>
                    <a:pt x="269" y="356"/>
                  </a:lnTo>
                  <a:lnTo>
                    <a:pt x="278" y="361"/>
                  </a:lnTo>
                  <a:lnTo>
                    <a:pt x="286" y="366"/>
                  </a:lnTo>
                  <a:lnTo>
                    <a:pt x="296" y="374"/>
                  </a:lnTo>
                  <a:lnTo>
                    <a:pt x="300" y="378"/>
                  </a:lnTo>
                  <a:lnTo>
                    <a:pt x="304" y="382"/>
                  </a:lnTo>
                  <a:lnTo>
                    <a:pt x="307" y="387"/>
                  </a:lnTo>
                  <a:lnTo>
                    <a:pt x="310" y="391"/>
                  </a:lnTo>
                  <a:lnTo>
                    <a:pt x="312" y="395"/>
                  </a:lnTo>
                  <a:lnTo>
                    <a:pt x="315" y="399"/>
                  </a:lnTo>
                  <a:lnTo>
                    <a:pt x="316" y="404"/>
                  </a:lnTo>
                  <a:lnTo>
                    <a:pt x="318" y="408"/>
                  </a:lnTo>
                  <a:lnTo>
                    <a:pt x="320" y="413"/>
                  </a:lnTo>
                  <a:lnTo>
                    <a:pt x="321" y="417"/>
                  </a:lnTo>
                  <a:lnTo>
                    <a:pt x="322" y="421"/>
                  </a:lnTo>
                  <a:lnTo>
                    <a:pt x="324" y="425"/>
                  </a:lnTo>
                  <a:lnTo>
                    <a:pt x="325" y="429"/>
                  </a:lnTo>
                  <a:lnTo>
                    <a:pt x="326" y="434"/>
                  </a:lnTo>
                  <a:lnTo>
                    <a:pt x="327" y="438"/>
                  </a:lnTo>
                  <a:lnTo>
                    <a:pt x="329" y="442"/>
                  </a:lnTo>
                  <a:lnTo>
                    <a:pt x="330" y="446"/>
                  </a:lnTo>
                  <a:lnTo>
                    <a:pt x="332" y="449"/>
                  </a:lnTo>
                  <a:lnTo>
                    <a:pt x="334" y="453"/>
                  </a:lnTo>
                  <a:lnTo>
                    <a:pt x="336" y="457"/>
                  </a:lnTo>
                  <a:lnTo>
                    <a:pt x="338" y="460"/>
                  </a:lnTo>
                  <a:lnTo>
                    <a:pt x="341" y="463"/>
                  </a:lnTo>
                  <a:lnTo>
                    <a:pt x="344" y="467"/>
                  </a:lnTo>
                  <a:lnTo>
                    <a:pt x="348" y="470"/>
                  </a:lnTo>
                  <a:lnTo>
                    <a:pt x="352" y="473"/>
                  </a:lnTo>
                  <a:lnTo>
                    <a:pt x="356" y="475"/>
                  </a:lnTo>
                  <a:lnTo>
                    <a:pt x="362" y="478"/>
                  </a:lnTo>
                  <a:lnTo>
                    <a:pt x="367" y="480"/>
                  </a:lnTo>
                  <a:lnTo>
                    <a:pt x="374" y="482"/>
                  </a:lnTo>
                  <a:lnTo>
                    <a:pt x="381" y="484"/>
                  </a:lnTo>
                  <a:lnTo>
                    <a:pt x="384" y="485"/>
                  </a:lnTo>
                  <a:lnTo>
                    <a:pt x="385" y="485"/>
                  </a:lnTo>
                  <a:lnTo>
                    <a:pt x="386" y="485"/>
                  </a:lnTo>
                  <a:lnTo>
                    <a:pt x="388" y="485"/>
                  </a:lnTo>
                  <a:lnTo>
                    <a:pt x="389" y="485"/>
                  </a:lnTo>
                  <a:lnTo>
                    <a:pt x="391" y="486"/>
                  </a:lnTo>
                  <a:lnTo>
                    <a:pt x="392" y="486"/>
                  </a:lnTo>
                  <a:lnTo>
                    <a:pt x="394" y="486"/>
                  </a:lnTo>
                  <a:lnTo>
                    <a:pt x="395" y="486"/>
                  </a:lnTo>
                  <a:lnTo>
                    <a:pt x="397" y="486"/>
                  </a:lnTo>
                  <a:lnTo>
                    <a:pt x="398" y="486"/>
                  </a:lnTo>
                  <a:lnTo>
                    <a:pt x="400" y="486"/>
                  </a:lnTo>
                  <a:lnTo>
                    <a:pt x="401" y="486"/>
                  </a:lnTo>
                  <a:lnTo>
                    <a:pt x="403" y="486"/>
                  </a:lnTo>
                  <a:lnTo>
                    <a:pt x="404" y="487"/>
                  </a:lnTo>
                  <a:lnTo>
                    <a:pt x="406" y="486"/>
                  </a:lnTo>
                  <a:lnTo>
                    <a:pt x="408" y="486"/>
                  </a:lnTo>
                  <a:lnTo>
                    <a:pt x="409" y="486"/>
                  </a:lnTo>
                  <a:lnTo>
                    <a:pt x="410" y="486"/>
                  </a:lnTo>
                  <a:lnTo>
                    <a:pt x="412" y="486"/>
                  </a:lnTo>
                  <a:lnTo>
                    <a:pt x="414" y="486"/>
                  </a:lnTo>
                  <a:lnTo>
                    <a:pt x="415" y="486"/>
                  </a:lnTo>
                  <a:lnTo>
                    <a:pt x="416" y="486"/>
                  </a:lnTo>
                  <a:lnTo>
                    <a:pt x="418" y="485"/>
                  </a:lnTo>
                  <a:lnTo>
                    <a:pt x="420" y="485"/>
                  </a:lnTo>
                  <a:lnTo>
                    <a:pt x="421" y="485"/>
                  </a:lnTo>
                  <a:lnTo>
                    <a:pt x="422" y="485"/>
                  </a:lnTo>
                  <a:lnTo>
                    <a:pt x="424" y="485"/>
                  </a:lnTo>
                  <a:lnTo>
                    <a:pt x="425" y="485"/>
                  </a:lnTo>
                  <a:lnTo>
                    <a:pt x="427" y="484"/>
                  </a:lnTo>
                  <a:lnTo>
                    <a:pt x="428" y="484"/>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2" name="Freeform 55"/>
            <p:cNvSpPr>
              <a:spLocks/>
            </p:cNvSpPr>
            <p:nvPr/>
          </p:nvSpPr>
          <p:spPr bwMode="auto">
            <a:xfrm>
              <a:off x="3431" y="1177"/>
              <a:ext cx="451" cy="222"/>
            </a:xfrm>
            <a:custGeom>
              <a:avLst/>
              <a:gdLst>
                <a:gd name="T0" fmla="*/ 0 w 451"/>
                <a:gd name="T1" fmla="*/ 0 h 222"/>
                <a:gd name="T2" fmla="*/ 11 w 451"/>
                <a:gd name="T3" fmla="*/ 19 h 222"/>
                <a:gd name="T4" fmla="*/ 17 w 451"/>
                <a:gd name="T5" fmla="*/ 27 h 222"/>
                <a:gd name="T6" fmla="*/ 24 w 451"/>
                <a:gd name="T7" fmla="*/ 34 h 222"/>
                <a:gd name="T8" fmla="*/ 31 w 451"/>
                <a:gd name="T9" fmla="*/ 41 h 222"/>
                <a:gd name="T10" fmla="*/ 39 w 451"/>
                <a:gd name="T11" fmla="*/ 47 h 222"/>
                <a:gd name="T12" fmla="*/ 47 w 451"/>
                <a:gd name="T13" fmla="*/ 53 h 222"/>
                <a:gd name="T14" fmla="*/ 55 w 451"/>
                <a:gd name="T15" fmla="*/ 58 h 222"/>
                <a:gd name="T16" fmla="*/ 64 w 451"/>
                <a:gd name="T17" fmla="*/ 63 h 222"/>
                <a:gd name="T18" fmla="*/ 73 w 451"/>
                <a:gd name="T19" fmla="*/ 67 h 222"/>
                <a:gd name="T20" fmla="*/ 82 w 451"/>
                <a:gd name="T21" fmla="*/ 71 h 222"/>
                <a:gd name="T22" fmla="*/ 92 w 451"/>
                <a:gd name="T23" fmla="*/ 75 h 222"/>
                <a:gd name="T24" fmla="*/ 101 w 451"/>
                <a:gd name="T25" fmla="*/ 78 h 222"/>
                <a:gd name="T26" fmla="*/ 111 w 451"/>
                <a:gd name="T27" fmla="*/ 81 h 222"/>
                <a:gd name="T28" fmla="*/ 121 w 451"/>
                <a:gd name="T29" fmla="*/ 83 h 222"/>
                <a:gd name="T30" fmla="*/ 131 w 451"/>
                <a:gd name="T31" fmla="*/ 86 h 222"/>
                <a:gd name="T32" fmla="*/ 141 w 451"/>
                <a:gd name="T33" fmla="*/ 89 h 222"/>
                <a:gd name="T34" fmla="*/ 151 w 451"/>
                <a:gd name="T35" fmla="*/ 91 h 222"/>
                <a:gd name="T36" fmla="*/ 161 w 451"/>
                <a:gd name="T37" fmla="*/ 94 h 222"/>
                <a:gd name="T38" fmla="*/ 171 w 451"/>
                <a:gd name="T39" fmla="*/ 97 h 222"/>
                <a:gd name="T40" fmla="*/ 180 w 451"/>
                <a:gd name="T41" fmla="*/ 99 h 222"/>
                <a:gd name="T42" fmla="*/ 190 w 451"/>
                <a:gd name="T43" fmla="*/ 103 h 222"/>
                <a:gd name="T44" fmla="*/ 199 w 451"/>
                <a:gd name="T45" fmla="*/ 106 h 222"/>
                <a:gd name="T46" fmla="*/ 209 w 451"/>
                <a:gd name="T47" fmla="*/ 109 h 222"/>
                <a:gd name="T48" fmla="*/ 218 w 451"/>
                <a:gd name="T49" fmla="*/ 113 h 222"/>
                <a:gd name="T50" fmla="*/ 227 w 451"/>
                <a:gd name="T51" fmla="*/ 117 h 222"/>
                <a:gd name="T52" fmla="*/ 235 w 451"/>
                <a:gd name="T53" fmla="*/ 122 h 222"/>
                <a:gd name="T54" fmla="*/ 243 w 451"/>
                <a:gd name="T55" fmla="*/ 127 h 222"/>
                <a:gd name="T56" fmla="*/ 251 w 451"/>
                <a:gd name="T57" fmla="*/ 133 h 222"/>
                <a:gd name="T58" fmla="*/ 259 w 451"/>
                <a:gd name="T59" fmla="*/ 139 h 222"/>
                <a:gd name="T60" fmla="*/ 266 w 451"/>
                <a:gd name="T61" fmla="*/ 145 h 222"/>
                <a:gd name="T62" fmla="*/ 273 w 451"/>
                <a:gd name="T63" fmla="*/ 153 h 222"/>
                <a:gd name="T64" fmla="*/ 280 w 451"/>
                <a:gd name="T65" fmla="*/ 162 h 222"/>
                <a:gd name="T66" fmla="*/ 284 w 451"/>
                <a:gd name="T67" fmla="*/ 166 h 222"/>
                <a:gd name="T68" fmla="*/ 289 w 451"/>
                <a:gd name="T69" fmla="*/ 171 h 222"/>
                <a:gd name="T70" fmla="*/ 293 w 451"/>
                <a:gd name="T71" fmla="*/ 175 h 222"/>
                <a:gd name="T72" fmla="*/ 297 w 451"/>
                <a:gd name="T73" fmla="*/ 179 h 222"/>
                <a:gd name="T74" fmla="*/ 302 w 451"/>
                <a:gd name="T75" fmla="*/ 183 h 222"/>
                <a:gd name="T76" fmla="*/ 307 w 451"/>
                <a:gd name="T77" fmla="*/ 187 h 222"/>
                <a:gd name="T78" fmla="*/ 312 w 451"/>
                <a:gd name="T79" fmla="*/ 190 h 222"/>
                <a:gd name="T80" fmla="*/ 317 w 451"/>
                <a:gd name="T81" fmla="*/ 194 h 222"/>
                <a:gd name="T82" fmla="*/ 322 w 451"/>
                <a:gd name="T83" fmla="*/ 197 h 222"/>
                <a:gd name="T84" fmla="*/ 327 w 451"/>
                <a:gd name="T85" fmla="*/ 200 h 222"/>
                <a:gd name="T86" fmla="*/ 333 w 451"/>
                <a:gd name="T87" fmla="*/ 203 h 222"/>
                <a:gd name="T88" fmla="*/ 339 w 451"/>
                <a:gd name="T89" fmla="*/ 206 h 222"/>
                <a:gd name="T90" fmla="*/ 344 w 451"/>
                <a:gd name="T91" fmla="*/ 209 h 222"/>
                <a:gd name="T92" fmla="*/ 350 w 451"/>
                <a:gd name="T93" fmla="*/ 211 h 222"/>
                <a:gd name="T94" fmla="*/ 356 w 451"/>
                <a:gd name="T95" fmla="*/ 213 h 222"/>
                <a:gd name="T96" fmla="*/ 361 w 451"/>
                <a:gd name="T97" fmla="*/ 215 h 222"/>
                <a:gd name="T98" fmla="*/ 367 w 451"/>
                <a:gd name="T99" fmla="*/ 217 h 222"/>
                <a:gd name="T100" fmla="*/ 373 w 451"/>
                <a:gd name="T101" fmla="*/ 218 h 222"/>
                <a:gd name="T102" fmla="*/ 380 w 451"/>
                <a:gd name="T103" fmla="*/ 219 h 222"/>
                <a:gd name="T104" fmla="*/ 386 w 451"/>
                <a:gd name="T105" fmla="*/ 220 h 222"/>
                <a:gd name="T106" fmla="*/ 392 w 451"/>
                <a:gd name="T107" fmla="*/ 221 h 222"/>
                <a:gd name="T108" fmla="*/ 399 w 451"/>
                <a:gd name="T109" fmla="*/ 221 h 222"/>
                <a:gd name="T110" fmla="*/ 405 w 451"/>
                <a:gd name="T111" fmla="*/ 221 h 222"/>
                <a:gd name="T112" fmla="*/ 411 w 451"/>
                <a:gd name="T113" fmla="*/ 221 h 222"/>
                <a:gd name="T114" fmla="*/ 417 w 451"/>
                <a:gd name="T115" fmla="*/ 220 h 222"/>
                <a:gd name="T116" fmla="*/ 424 w 451"/>
                <a:gd name="T117" fmla="*/ 219 h 222"/>
                <a:gd name="T118" fmla="*/ 431 w 451"/>
                <a:gd name="T119" fmla="*/ 218 h 222"/>
                <a:gd name="T120" fmla="*/ 437 w 451"/>
                <a:gd name="T121" fmla="*/ 216 h 222"/>
                <a:gd name="T122" fmla="*/ 443 w 451"/>
                <a:gd name="T123" fmla="*/ 214 h 222"/>
                <a:gd name="T124" fmla="*/ 450 w 451"/>
                <a:gd name="T125" fmla="*/ 212 h 2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1"/>
                <a:gd name="T190" fmla="*/ 0 h 222"/>
                <a:gd name="T191" fmla="*/ 451 w 451"/>
                <a:gd name="T192" fmla="*/ 222 h 2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1" h="222">
                  <a:moveTo>
                    <a:pt x="0" y="0"/>
                  </a:moveTo>
                  <a:lnTo>
                    <a:pt x="11" y="19"/>
                  </a:lnTo>
                  <a:lnTo>
                    <a:pt x="17" y="27"/>
                  </a:lnTo>
                  <a:lnTo>
                    <a:pt x="24" y="34"/>
                  </a:lnTo>
                  <a:lnTo>
                    <a:pt x="31" y="41"/>
                  </a:lnTo>
                  <a:lnTo>
                    <a:pt x="39" y="47"/>
                  </a:lnTo>
                  <a:lnTo>
                    <a:pt x="47" y="53"/>
                  </a:lnTo>
                  <a:lnTo>
                    <a:pt x="55" y="58"/>
                  </a:lnTo>
                  <a:lnTo>
                    <a:pt x="64" y="63"/>
                  </a:lnTo>
                  <a:lnTo>
                    <a:pt x="73" y="67"/>
                  </a:lnTo>
                  <a:lnTo>
                    <a:pt x="82" y="71"/>
                  </a:lnTo>
                  <a:lnTo>
                    <a:pt x="92" y="75"/>
                  </a:lnTo>
                  <a:lnTo>
                    <a:pt x="101" y="78"/>
                  </a:lnTo>
                  <a:lnTo>
                    <a:pt x="111" y="81"/>
                  </a:lnTo>
                  <a:lnTo>
                    <a:pt x="121" y="83"/>
                  </a:lnTo>
                  <a:lnTo>
                    <a:pt x="131" y="86"/>
                  </a:lnTo>
                  <a:lnTo>
                    <a:pt x="141" y="89"/>
                  </a:lnTo>
                  <a:lnTo>
                    <a:pt x="151" y="91"/>
                  </a:lnTo>
                  <a:lnTo>
                    <a:pt x="161" y="94"/>
                  </a:lnTo>
                  <a:lnTo>
                    <a:pt x="171" y="97"/>
                  </a:lnTo>
                  <a:lnTo>
                    <a:pt x="180" y="99"/>
                  </a:lnTo>
                  <a:lnTo>
                    <a:pt x="190" y="103"/>
                  </a:lnTo>
                  <a:lnTo>
                    <a:pt x="199" y="106"/>
                  </a:lnTo>
                  <a:lnTo>
                    <a:pt x="209" y="109"/>
                  </a:lnTo>
                  <a:lnTo>
                    <a:pt x="218" y="113"/>
                  </a:lnTo>
                  <a:lnTo>
                    <a:pt x="227" y="117"/>
                  </a:lnTo>
                  <a:lnTo>
                    <a:pt x="235" y="122"/>
                  </a:lnTo>
                  <a:lnTo>
                    <a:pt x="243" y="127"/>
                  </a:lnTo>
                  <a:lnTo>
                    <a:pt x="251" y="133"/>
                  </a:lnTo>
                  <a:lnTo>
                    <a:pt x="259" y="139"/>
                  </a:lnTo>
                  <a:lnTo>
                    <a:pt x="266" y="145"/>
                  </a:lnTo>
                  <a:lnTo>
                    <a:pt x="273" y="153"/>
                  </a:lnTo>
                  <a:lnTo>
                    <a:pt x="280" y="162"/>
                  </a:lnTo>
                  <a:lnTo>
                    <a:pt x="284" y="166"/>
                  </a:lnTo>
                  <a:lnTo>
                    <a:pt x="289" y="171"/>
                  </a:lnTo>
                  <a:lnTo>
                    <a:pt x="293" y="175"/>
                  </a:lnTo>
                  <a:lnTo>
                    <a:pt x="297" y="179"/>
                  </a:lnTo>
                  <a:lnTo>
                    <a:pt x="302" y="183"/>
                  </a:lnTo>
                  <a:lnTo>
                    <a:pt x="307" y="187"/>
                  </a:lnTo>
                  <a:lnTo>
                    <a:pt x="312" y="190"/>
                  </a:lnTo>
                  <a:lnTo>
                    <a:pt x="317" y="194"/>
                  </a:lnTo>
                  <a:lnTo>
                    <a:pt x="322" y="197"/>
                  </a:lnTo>
                  <a:lnTo>
                    <a:pt x="327" y="200"/>
                  </a:lnTo>
                  <a:lnTo>
                    <a:pt x="333" y="203"/>
                  </a:lnTo>
                  <a:lnTo>
                    <a:pt x="339" y="206"/>
                  </a:lnTo>
                  <a:lnTo>
                    <a:pt x="344" y="209"/>
                  </a:lnTo>
                  <a:lnTo>
                    <a:pt x="350" y="211"/>
                  </a:lnTo>
                  <a:lnTo>
                    <a:pt x="356" y="213"/>
                  </a:lnTo>
                  <a:lnTo>
                    <a:pt x="361" y="215"/>
                  </a:lnTo>
                  <a:lnTo>
                    <a:pt x="367" y="217"/>
                  </a:lnTo>
                  <a:lnTo>
                    <a:pt x="373" y="218"/>
                  </a:lnTo>
                  <a:lnTo>
                    <a:pt x="380" y="219"/>
                  </a:lnTo>
                  <a:lnTo>
                    <a:pt x="386" y="220"/>
                  </a:lnTo>
                  <a:lnTo>
                    <a:pt x="392" y="221"/>
                  </a:lnTo>
                  <a:lnTo>
                    <a:pt x="399" y="221"/>
                  </a:lnTo>
                  <a:lnTo>
                    <a:pt x="405" y="221"/>
                  </a:lnTo>
                  <a:lnTo>
                    <a:pt x="411" y="221"/>
                  </a:lnTo>
                  <a:lnTo>
                    <a:pt x="417" y="220"/>
                  </a:lnTo>
                  <a:lnTo>
                    <a:pt x="424" y="219"/>
                  </a:lnTo>
                  <a:lnTo>
                    <a:pt x="431" y="218"/>
                  </a:lnTo>
                  <a:lnTo>
                    <a:pt x="437" y="216"/>
                  </a:lnTo>
                  <a:lnTo>
                    <a:pt x="443" y="214"/>
                  </a:lnTo>
                  <a:lnTo>
                    <a:pt x="450" y="21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3" name="Freeform 56"/>
            <p:cNvSpPr>
              <a:spLocks/>
            </p:cNvSpPr>
            <p:nvPr/>
          </p:nvSpPr>
          <p:spPr bwMode="auto">
            <a:xfrm>
              <a:off x="3502" y="1389"/>
              <a:ext cx="285" cy="110"/>
            </a:xfrm>
            <a:custGeom>
              <a:avLst/>
              <a:gdLst>
                <a:gd name="T0" fmla="*/ 272 w 285"/>
                <a:gd name="T1" fmla="*/ 0 h 110"/>
                <a:gd name="T2" fmla="*/ 282 w 285"/>
                <a:gd name="T3" fmla="*/ 36 h 110"/>
                <a:gd name="T4" fmla="*/ 284 w 285"/>
                <a:gd name="T5" fmla="*/ 51 h 110"/>
                <a:gd name="T6" fmla="*/ 284 w 285"/>
                <a:gd name="T7" fmla="*/ 63 h 110"/>
                <a:gd name="T8" fmla="*/ 282 w 285"/>
                <a:gd name="T9" fmla="*/ 74 h 110"/>
                <a:gd name="T10" fmla="*/ 278 w 285"/>
                <a:gd name="T11" fmla="*/ 84 h 110"/>
                <a:gd name="T12" fmla="*/ 273 w 285"/>
                <a:gd name="T13" fmla="*/ 91 h 110"/>
                <a:gd name="T14" fmla="*/ 267 w 285"/>
                <a:gd name="T15" fmla="*/ 97 h 110"/>
                <a:gd name="T16" fmla="*/ 259 w 285"/>
                <a:gd name="T17" fmla="*/ 102 h 110"/>
                <a:gd name="T18" fmla="*/ 250 w 285"/>
                <a:gd name="T19" fmla="*/ 105 h 110"/>
                <a:gd name="T20" fmla="*/ 241 w 285"/>
                <a:gd name="T21" fmla="*/ 107 h 110"/>
                <a:gd name="T22" fmla="*/ 230 w 285"/>
                <a:gd name="T23" fmla="*/ 109 h 110"/>
                <a:gd name="T24" fmla="*/ 218 w 285"/>
                <a:gd name="T25" fmla="*/ 109 h 110"/>
                <a:gd name="T26" fmla="*/ 206 w 285"/>
                <a:gd name="T27" fmla="*/ 108 h 110"/>
                <a:gd name="T28" fmla="*/ 193 w 285"/>
                <a:gd name="T29" fmla="*/ 106 h 110"/>
                <a:gd name="T30" fmla="*/ 180 w 285"/>
                <a:gd name="T31" fmla="*/ 104 h 110"/>
                <a:gd name="T32" fmla="*/ 166 w 285"/>
                <a:gd name="T33" fmla="*/ 101 h 110"/>
                <a:gd name="T34" fmla="*/ 152 w 285"/>
                <a:gd name="T35" fmla="*/ 97 h 110"/>
                <a:gd name="T36" fmla="*/ 138 w 285"/>
                <a:gd name="T37" fmla="*/ 93 h 110"/>
                <a:gd name="T38" fmla="*/ 124 w 285"/>
                <a:gd name="T39" fmla="*/ 89 h 110"/>
                <a:gd name="T40" fmla="*/ 110 w 285"/>
                <a:gd name="T41" fmla="*/ 85 h 110"/>
                <a:gd name="T42" fmla="*/ 97 w 285"/>
                <a:gd name="T43" fmla="*/ 81 h 110"/>
                <a:gd name="T44" fmla="*/ 84 w 285"/>
                <a:gd name="T45" fmla="*/ 77 h 110"/>
                <a:gd name="T46" fmla="*/ 71 w 285"/>
                <a:gd name="T47" fmla="*/ 73 h 110"/>
                <a:gd name="T48" fmla="*/ 59 w 285"/>
                <a:gd name="T49" fmla="*/ 69 h 110"/>
                <a:gd name="T50" fmla="*/ 47 w 285"/>
                <a:gd name="T51" fmla="*/ 66 h 110"/>
                <a:gd name="T52" fmla="*/ 37 w 285"/>
                <a:gd name="T53" fmla="*/ 63 h 110"/>
                <a:gd name="T54" fmla="*/ 27 w 285"/>
                <a:gd name="T55" fmla="*/ 60 h 110"/>
                <a:gd name="T56" fmla="*/ 18 w 285"/>
                <a:gd name="T57" fmla="*/ 59 h 110"/>
                <a:gd name="T58" fmla="*/ 11 w 285"/>
                <a:gd name="T59" fmla="*/ 58 h 110"/>
                <a:gd name="T60" fmla="*/ 5 w 285"/>
                <a:gd name="T61" fmla="*/ 58 h 110"/>
                <a:gd name="T62" fmla="*/ 0 w 285"/>
                <a:gd name="T63" fmla="*/ 59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5"/>
                <a:gd name="T97" fmla="*/ 0 h 110"/>
                <a:gd name="T98" fmla="*/ 285 w 285"/>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5" h="110">
                  <a:moveTo>
                    <a:pt x="272" y="0"/>
                  </a:moveTo>
                  <a:lnTo>
                    <a:pt x="282" y="36"/>
                  </a:lnTo>
                  <a:lnTo>
                    <a:pt x="284" y="51"/>
                  </a:lnTo>
                  <a:lnTo>
                    <a:pt x="284" y="63"/>
                  </a:lnTo>
                  <a:lnTo>
                    <a:pt x="282" y="74"/>
                  </a:lnTo>
                  <a:lnTo>
                    <a:pt x="278" y="84"/>
                  </a:lnTo>
                  <a:lnTo>
                    <a:pt x="273" y="91"/>
                  </a:lnTo>
                  <a:lnTo>
                    <a:pt x="267" y="97"/>
                  </a:lnTo>
                  <a:lnTo>
                    <a:pt x="259" y="102"/>
                  </a:lnTo>
                  <a:lnTo>
                    <a:pt x="250" y="105"/>
                  </a:lnTo>
                  <a:lnTo>
                    <a:pt x="241" y="107"/>
                  </a:lnTo>
                  <a:lnTo>
                    <a:pt x="230" y="109"/>
                  </a:lnTo>
                  <a:lnTo>
                    <a:pt x="218" y="109"/>
                  </a:lnTo>
                  <a:lnTo>
                    <a:pt x="206" y="108"/>
                  </a:lnTo>
                  <a:lnTo>
                    <a:pt x="193" y="106"/>
                  </a:lnTo>
                  <a:lnTo>
                    <a:pt x="180" y="104"/>
                  </a:lnTo>
                  <a:lnTo>
                    <a:pt x="166" y="101"/>
                  </a:lnTo>
                  <a:lnTo>
                    <a:pt x="152" y="97"/>
                  </a:lnTo>
                  <a:lnTo>
                    <a:pt x="138" y="93"/>
                  </a:lnTo>
                  <a:lnTo>
                    <a:pt x="124" y="89"/>
                  </a:lnTo>
                  <a:lnTo>
                    <a:pt x="110" y="85"/>
                  </a:lnTo>
                  <a:lnTo>
                    <a:pt x="97" y="81"/>
                  </a:lnTo>
                  <a:lnTo>
                    <a:pt x="84" y="77"/>
                  </a:lnTo>
                  <a:lnTo>
                    <a:pt x="71" y="73"/>
                  </a:lnTo>
                  <a:lnTo>
                    <a:pt x="59" y="69"/>
                  </a:lnTo>
                  <a:lnTo>
                    <a:pt x="47" y="66"/>
                  </a:lnTo>
                  <a:lnTo>
                    <a:pt x="37" y="63"/>
                  </a:lnTo>
                  <a:lnTo>
                    <a:pt x="27" y="60"/>
                  </a:lnTo>
                  <a:lnTo>
                    <a:pt x="18" y="59"/>
                  </a:lnTo>
                  <a:lnTo>
                    <a:pt x="11" y="58"/>
                  </a:lnTo>
                  <a:lnTo>
                    <a:pt x="5" y="58"/>
                  </a:lnTo>
                  <a:lnTo>
                    <a:pt x="0" y="59"/>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4" name="Freeform 57"/>
            <p:cNvSpPr>
              <a:spLocks/>
            </p:cNvSpPr>
            <p:nvPr/>
          </p:nvSpPr>
          <p:spPr bwMode="auto">
            <a:xfrm>
              <a:off x="4070" y="1423"/>
              <a:ext cx="333" cy="262"/>
            </a:xfrm>
            <a:custGeom>
              <a:avLst/>
              <a:gdLst>
                <a:gd name="T0" fmla="*/ 332 w 333"/>
                <a:gd name="T1" fmla="*/ 261 h 262"/>
                <a:gd name="T2" fmla="*/ 319 w 333"/>
                <a:gd name="T3" fmla="*/ 257 h 262"/>
                <a:gd name="T4" fmla="*/ 313 w 333"/>
                <a:gd name="T5" fmla="*/ 255 h 262"/>
                <a:gd name="T6" fmla="*/ 308 w 333"/>
                <a:gd name="T7" fmla="*/ 251 h 262"/>
                <a:gd name="T8" fmla="*/ 302 w 333"/>
                <a:gd name="T9" fmla="*/ 247 h 262"/>
                <a:gd name="T10" fmla="*/ 298 w 333"/>
                <a:gd name="T11" fmla="*/ 243 h 262"/>
                <a:gd name="T12" fmla="*/ 293 w 333"/>
                <a:gd name="T13" fmla="*/ 238 h 262"/>
                <a:gd name="T14" fmla="*/ 289 w 333"/>
                <a:gd name="T15" fmla="*/ 233 h 262"/>
                <a:gd name="T16" fmla="*/ 285 w 333"/>
                <a:gd name="T17" fmla="*/ 227 h 262"/>
                <a:gd name="T18" fmla="*/ 281 w 333"/>
                <a:gd name="T19" fmla="*/ 221 h 262"/>
                <a:gd name="T20" fmla="*/ 278 w 333"/>
                <a:gd name="T21" fmla="*/ 215 h 262"/>
                <a:gd name="T22" fmla="*/ 274 w 333"/>
                <a:gd name="T23" fmla="*/ 208 h 262"/>
                <a:gd name="T24" fmla="*/ 271 w 333"/>
                <a:gd name="T25" fmla="*/ 201 h 262"/>
                <a:gd name="T26" fmla="*/ 268 w 333"/>
                <a:gd name="T27" fmla="*/ 194 h 262"/>
                <a:gd name="T28" fmla="*/ 264 w 333"/>
                <a:gd name="T29" fmla="*/ 187 h 262"/>
                <a:gd name="T30" fmla="*/ 261 w 333"/>
                <a:gd name="T31" fmla="*/ 179 h 262"/>
                <a:gd name="T32" fmla="*/ 258 w 333"/>
                <a:gd name="T33" fmla="*/ 172 h 262"/>
                <a:gd name="T34" fmla="*/ 254 w 333"/>
                <a:gd name="T35" fmla="*/ 164 h 262"/>
                <a:gd name="T36" fmla="*/ 251 w 333"/>
                <a:gd name="T37" fmla="*/ 156 h 262"/>
                <a:gd name="T38" fmla="*/ 248 w 333"/>
                <a:gd name="T39" fmla="*/ 149 h 262"/>
                <a:gd name="T40" fmla="*/ 244 w 333"/>
                <a:gd name="T41" fmla="*/ 141 h 262"/>
                <a:gd name="T42" fmla="*/ 240 w 333"/>
                <a:gd name="T43" fmla="*/ 134 h 262"/>
                <a:gd name="T44" fmla="*/ 236 w 333"/>
                <a:gd name="T45" fmla="*/ 127 h 262"/>
                <a:gd name="T46" fmla="*/ 232 w 333"/>
                <a:gd name="T47" fmla="*/ 119 h 262"/>
                <a:gd name="T48" fmla="*/ 228 w 333"/>
                <a:gd name="T49" fmla="*/ 112 h 262"/>
                <a:gd name="T50" fmla="*/ 224 w 333"/>
                <a:gd name="T51" fmla="*/ 105 h 262"/>
                <a:gd name="T52" fmla="*/ 219 w 333"/>
                <a:gd name="T53" fmla="*/ 99 h 262"/>
                <a:gd name="T54" fmla="*/ 214 w 333"/>
                <a:gd name="T55" fmla="*/ 93 h 262"/>
                <a:gd name="T56" fmla="*/ 208 w 333"/>
                <a:gd name="T57" fmla="*/ 87 h 262"/>
                <a:gd name="T58" fmla="*/ 202 w 333"/>
                <a:gd name="T59" fmla="*/ 81 h 262"/>
                <a:gd name="T60" fmla="*/ 196 w 333"/>
                <a:gd name="T61" fmla="*/ 77 h 262"/>
                <a:gd name="T62" fmla="*/ 190 w 333"/>
                <a:gd name="T63" fmla="*/ 72 h 262"/>
                <a:gd name="T64" fmla="*/ 178 w 333"/>
                <a:gd name="T65" fmla="*/ 65 h 262"/>
                <a:gd name="T66" fmla="*/ 172 w 333"/>
                <a:gd name="T67" fmla="*/ 61 h 262"/>
                <a:gd name="T68" fmla="*/ 167 w 333"/>
                <a:gd name="T69" fmla="*/ 57 h 262"/>
                <a:gd name="T70" fmla="*/ 162 w 333"/>
                <a:gd name="T71" fmla="*/ 54 h 262"/>
                <a:gd name="T72" fmla="*/ 156 w 333"/>
                <a:gd name="T73" fmla="*/ 50 h 262"/>
                <a:gd name="T74" fmla="*/ 150 w 333"/>
                <a:gd name="T75" fmla="*/ 47 h 262"/>
                <a:gd name="T76" fmla="*/ 145 w 333"/>
                <a:gd name="T77" fmla="*/ 43 h 262"/>
                <a:gd name="T78" fmla="*/ 140 w 333"/>
                <a:gd name="T79" fmla="*/ 40 h 262"/>
                <a:gd name="T80" fmla="*/ 134 w 333"/>
                <a:gd name="T81" fmla="*/ 37 h 262"/>
                <a:gd name="T82" fmla="*/ 129 w 333"/>
                <a:gd name="T83" fmla="*/ 33 h 262"/>
                <a:gd name="T84" fmla="*/ 124 w 333"/>
                <a:gd name="T85" fmla="*/ 30 h 262"/>
                <a:gd name="T86" fmla="*/ 118 w 333"/>
                <a:gd name="T87" fmla="*/ 27 h 262"/>
                <a:gd name="T88" fmla="*/ 112 w 333"/>
                <a:gd name="T89" fmla="*/ 24 h 262"/>
                <a:gd name="T90" fmla="*/ 107 w 333"/>
                <a:gd name="T91" fmla="*/ 21 h 262"/>
                <a:gd name="T92" fmla="*/ 102 w 333"/>
                <a:gd name="T93" fmla="*/ 18 h 262"/>
                <a:gd name="T94" fmla="*/ 96 w 333"/>
                <a:gd name="T95" fmla="*/ 16 h 262"/>
                <a:gd name="T96" fmla="*/ 90 w 333"/>
                <a:gd name="T97" fmla="*/ 13 h 262"/>
                <a:gd name="T98" fmla="*/ 84 w 333"/>
                <a:gd name="T99" fmla="*/ 11 h 262"/>
                <a:gd name="T100" fmla="*/ 78 w 333"/>
                <a:gd name="T101" fmla="*/ 9 h 262"/>
                <a:gd name="T102" fmla="*/ 73 w 333"/>
                <a:gd name="T103" fmla="*/ 7 h 262"/>
                <a:gd name="T104" fmla="*/ 67 w 333"/>
                <a:gd name="T105" fmla="*/ 5 h 262"/>
                <a:gd name="T106" fmla="*/ 60 w 333"/>
                <a:gd name="T107" fmla="*/ 4 h 262"/>
                <a:gd name="T108" fmla="*/ 54 w 333"/>
                <a:gd name="T109" fmla="*/ 3 h 262"/>
                <a:gd name="T110" fmla="*/ 48 w 333"/>
                <a:gd name="T111" fmla="*/ 1 h 262"/>
                <a:gd name="T112" fmla="*/ 42 w 333"/>
                <a:gd name="T113" fmla="*/ 1 h 262"/>
                <a:gd name="T114" fmla="*/ 35 w 333"/>
                <a:gd name="T115" fmla="*/ 0 h 262"/>
                <a:gd name="T116" fmla="*/ 28 w 333"/>
                <a:gd name="T117" fmla="*/ 0 h 262"/>
                <a:gd name="T118" fmla="*/ 22 w 333"/>
                <a:gd name="T119" fmla="*/ 0 h 262"/>
                <a:gd name="T120" fmla="*/ 15 w 333"/>
                <a:gd name="T121" fmla="*/ 0 h 262"/>
                <a:gd name="T122" fmla="*/ 8 w 333"/>
                <a:gd name="T123" fmla="*/ 1 h 262"/>
                <a:gd name="T124" fmla="*/ 0 w 333"/>
                <a:gd name="T125" fmla="*/ 2 h 2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3"/>
                <a:gd name="T190" fmla="*/ 0 h 262"/>
                <a:gd name="T191" fmla="*/ 333 w 333"/>
                <a:gd name="T192" fmla="*/ 262 h 2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3" h="262">
                  <a:moveTo>
                    <a:pt x="332" y="261"/>
                  </a:moveTo>
                  <a:lnTo>
                    <a:pt x="319" y="257"/>
                  </a:lnTo>
                  <a:lnTo>
                    <a:pt x="313" y="255"/>
                  </a:lnTo>
                  <a:lnTo>
                    <a:pt x="308" y="251"/>
                  </a:lnTo>
                  <a:lnTo>
                    <a:pt x="302" y="247"/>
                  </a:lnTo>
                  <a:lnTo>
                    <a:pt x="298" y="243"/>
                  </a:lnTo>
                  <a:lnTo>
                    <a:pt x="293" y="238"/>
                  </a:lnTo>
                  <a:lnTo>
                    <a:pt x="289" y="233"/>
                  </a:lnTo>
                  <a:lnTo>
                    <a:pt x="285" y="227"/>
                  </a:lnTo>
                  <a:lnTo>
                    <a:pt x="281" y="221"/>
                  </a:lnTo>
                  <a:lnTo>
                    <a:pt x="278" y="215"/>
                  </a:lnTo>
                  <a:lnTo>
                    <a:pt x="274" y="208"/>
                  </a:lnTo>
                  <a:lnTo>
                    <a:pt x="271" y="201"/>
                  </a:lnTo>
                  <a:lnTo>
                    <a:pt x="268" y="194"/>
                  </a:lnTo>
                  <a:lnTo>
                    <a:pt x="264" y="187"/>
                  </a:lnTo>
                  <a:lnTo>
                    <a:pt x="261" y="179"/>
                  </a:lnTo>
                  <a:lnTo>
                    <a:pt x="258" y="172"/>
                  </a:lnTo>
                  <a:lnTo>
                    <a:pt x="254" y="164"/>
                  </a:lnTo>
                  <a:lnTo>
                    <a:pt x="251" y="156"/>
                  </a:lnTo>
                  <a:lnTo>
                    <a:pt x="248" y="149"/>
                  </a:lnTo>
                  <a:lnTo>
                    <a:pt x="244" y="141"/>
                  </a:lnTo>
                  <a:lnTo>
                    <a:pt x="240" y="134"/>
                  </a:lnTo>
                  <a:lnTo>
                    <a:pt x="236" y="127"/>
                  </a:lnTo>
                  <a:lnTo>
                    <a:pt x="232" y="119"/>
                  </a:lnTo>
                  <a:lnTo>
                    <a:pt x="228" y="112"/>
                  </a:lnTo>
                  <a:lnTo>
                    <a:pt x="224" y="105"/>
                  </a:lnTo>
                  <a:lnTo>
                    <a:pt x="219" y="99"/>
                  </a:lnTo>
                  <a:lnTo>
                    <a:pt x="214" y="93"/>
                  </a:lnTo>
                  <a:lnTo>
                    <a:pt x="208" y="87"/>
                  </a:lnTo>
                  <a:lnTo>
                    <a:pt x="202" y="81"/>
                  </a:lnTo>
                  <a:lnTo>
                    <a:pt x="196" y="77"/>
                  </a:lnTo>
                  <a:lnTo>
                    <a:pt x="190" y="72"/>
                  </a:lnTo>
                  <a:lnTo>
                    <a:pt x="178" y="65"/>
                  </a:lnTo>
                  <a:lnTo>
                    <a:pt x="172" y="61"/>
                  </a:lnTo>
                  <a:lnTo>
                    <a:pt x="167" y="57"/>
                  </a:lnTo>
                  <a:lnTo>
                    <a:pt x="162" y="54"/>
                  </a:lnTo>
                  <a:lnTo>
                    <a:pt x="156" y="50"/>
                  </a:lnTo>
                  <a:lnTo>
                    <a:pt x="150" y="47"/>
                  </a:lnTo>
                  <a:lnTo>
                    <a:pt x="145" y="43"/>
                  </a:lnTo>
                  <a:lnTo>
                    <a:pt x="140" y="40"/>
                  </a:lnTo>
                  <a:lnTo>
                    <a:pt x="134" y="37"/>
                  </a:lnTo>
                  <a:lnTo>
                    <a:pt x="129" y="33"/>
                  </a:lnTo>
                  <a:lnTo>
                    <a:pt x="124" y="30"/>
                  </a:lnTo>
                  <a:lnTo>
                    <a:pt x="118" y="27"/>
                  </a:lnTo>
                  <a:lnTo>
                    <a:pt x="112" y="24"/>
                  </a:lnTo>
                  <a:lnTo>
                    <a:pt x="107" y="21"/>
                  </a:lnTo>
                  <a:lnTo>
                    <a:pt x="102" y="18"/>
                  </a:lnTo>
                  <a:lnTo>
                    <a:pt x="96" y="16"/>
                  </a:lnTo>
                  <a:lnTo>
                    <a:pt x="90" y="13"/>
                  </a:lnTo>
                  <a:lnTo>
                    <a:pt x="84" y="11"/>
                  </a:lnTo>
                  <a:lnTo>
                    <a:pt x="78" y="9"/>
                  </a:lnTo>
                  <a:lnTo>
                    <a:pt x="73" y="7"/>
                  </a:lnTo>
                  <a:lnTo>
                    <a:pt x="67" y="5"/>
                  </a:lnTo>
                  <a:lnTo>
                    <a:pt x="60" y="4"/>
                  </a:lnTo>
                  <a:lnTo>
                    <a:pt x="54" y="3"/>
                  </a:lnTo>
                  <a:lnTo>
                    <a:pt x="48" y="1"/>
                  </a:lnTo>
                  <a:lnTo>
                    <a:pt x="42" y="1"/>
                  </a:lnTo>
                  <a:lnTo>
                    <a:pt x="35" y="0"/>
                  </a:lnTo>
                  <a:lnTo>
                    <a:pt x="28" y="0"/>
                  </a:lnTo>
                  <a:lnTo>
                    <a:pt x="22" y="0"/>
                  </a:lnTo>
                  <a:lnTo>
                    <a:pt x="15" y="0"/>
                  </a:lnTo>
                  <a:lnTo>
                    <a:pt x="8" y="1"/>
                  </a:lnTo>
                  <a:lnTo>
                    <a:pt x="0" y="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5" name="Freeform 58"/>
            <p:cNvSpPr>
              <a:spLocks/>
            </p:cNvSpPr>
            <p:nvPr/>
          </p:nvSpPr>
          <p:spPr bwMode="auto">
            <a:xfrm>
              <a:off x="1467" y="819"/>
              <a:ext cx="391" cy="182"/>
            </a:xfrm>
            <a:custGeom>
              <a:avLst/>
              <a:gdLst>
                <a:gd name="T0" fmla="*/ 390 w 391"/>
                <a:gd name="T1" fmla="*/ 87 h 182"/>
                <a:gd name="T2" fmla="*/ 381 w 391"/>
                <a:gd name="T3" fmla="*/ 61 h 182"/>
                <a:gd name="T4" fmla="*/ 374 w 391"/>
                <a:gd name="T5" fmla="*/ 50 h 182"/>
                <a:gd name="T6" fmla="*/ 365 w 391"/>
                <a:gd name="T7" fmla="*/ 40 h 182"/>
                <a:gd name="T8" fmla="*/ 355 w 391"/>
                <a:gd name="T9" fmla="*/ 31 h 182"/>
                <a:gd name="T10" fmla="*/ 344 w 391"/>
                <a:gd name="T11" fmla="*/ 23 h 182"/>
                <a:gd name="T12" fmla="*/ 331 w 391"/>
                <a:gd name="T13" fmla="*/ 17 h 182"/>
                <a:gd name="T14" fmla="*/ 318 w 391"/>
                <a:gd name="T15" fmla="*/ 11 h 182"/>
                <a:gd name="T16" fmla="*/ 303 w 391"/>
                <a:gd name="T17" fmla="*/ 7 h 182"/>
                <a:gd name="T18" fmla="*/ 287 w 391"/>
                <a:gd name="T19" fmla="*/ 4 h 182"/>
                <a:gd name="T20" fmla="*/ 271 w 391"/>
                <a:gd name="T21" fmla="*/ 1 h 182"/>
                <a:gd name="T22" fmla="*/ 255 w 391"/>
                <a:gd name="T23" fmla="*/ 0 h 182"/>
                <a:gd name="T24" fmla="*/ 237 w 391"/>
                <a:gd name="T25" fmla="*/ 0 h 182"/>
                <a:gd name="T26" fmla="*/ 220 w 391"/>
                <a:gd name="T27" fmla="*/ 1 h 182"/>
                <a:gd name="T28" fmla="*/ 203 w 391"/>
                <a:gd name="T29" fmla="*/ 3 h 182"/>
                <a:gd name="T30" fmla="*/ 185 w 391"/>
                <a:gd name="T31" fmla="*/ 5 h 182"/>
                <a:gd name="T32" fmla="*/ 167 w 391"/>
                <a:gd name="T33" fmla="*/ 9 h 182"/>
                <a:gd name="T34" fmla="*/ 150 w 391"/>
                <a:gd name="T35" fmla="*/ 14 h 182"/>
                <a:gd name="T36" fmla="*/ 133 w 391"/>
                <a:gd name="T37" fmla="*/ 20 h 182"/>
                <a:gd name="T38" fmla="*/ 116 w 391"/>
                <a:gd name="T39" fmla="*/ 27 h 182"/>
                <a:gd name="T40" fmla="*/ 100 w 391"/>
                <a:gd name="T41" fmla="*/ 34 h 182"/>
                <a:gd name="T42" fmla="*/ 85 w 391"/>
                <a:gd name="T43" fmla="*/ 43 h 182"/>
                <a:gd name="T44" fmla="*/ 70 w 391"/>
                <a:gd name="T45" fmla="*/ 53 h 182"/>
                <a:gd name="T46" fmla="*/ 57 w 391"/>
                <a:gd name="T47" fmla="*/ 63 h 182"/>
                <a:gd name="T48" fmla="*/ 45 w 391"/>
                <a:gd name="T49" fmla="*/ 75 h 182"/>
                <a:gd name="T50" fmla="*/ 33 w 391"/>
                <a:gd name="T51" fmla="*/ 87 h 182"/>
                <a:gd name="T52" fmla="*/ 23 w 391"/>
                <a:gd name="T53" fmla="*/ 101 h 182"/>
                <a:gd name="T54" fmla="*/ 15 w 391"/>
                <a:gd name="T55" fmla="*/ 115 h 182"/>
                <a:gd name="T56" fmla="*/ 9 w 391"/>
                <a:gd name="T57" fmla="*/ 130 h 182"/>
                <a:gd name="T58" fmla="*/ 4 w 391"/>
                <a:gd name="T59" fmla="*/ 146 h 182"/>
                <a:gd name="T60" fmla="*/ 1 w 391"/>
                <a:gd name="T61" fmla="*/ 163 h 182"/>
                <a:gd name="T62" fmla="*/ 0 w 391"/>
                <a:gd name="T63" fmla="*/ 181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1"/>
                <a:gd name="T97" fmla="*/ 0 h 182"/>
                <a:gd name="T98" fmla="*/ 391 w 391"/>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1" h="182">
                  <a:moveTo>
                    <a:pt x="390" y="87"/>
                  </a:moveTo>
                  <a:lnTo>
                    <a:pt x="381" y="61"/>
                  </a:lnTo>
                  <a:lnTo>
                    <a:pt x="374" y="50"/>
                  </a:lnTo>
                  <a:lnTo>
                    <a:pt x="365" y="40"/>
                  </a:lnTo>
                  <a:lnTo>
                    <a:pt x="355" y="31"/>
                  </a:lnTo>
                  <a:lnTo>
                    <a:pt x="344" y="23"/>
                  </a:lnTo>
                  <a:lnTo>
                    <a:pt x="331" y="17"/>
                  </a:lnTo>
                  <a:lnTo>
                    <a:pt x="318" y="11"/>
                  </a:lnTo>
                  <a:lnTo>
                    <a:pt x="303" y="7"/>
                  </a:lnTo>
                  <a:lnTo>
                    <a:pt x="287" y="4"/>
                  </a:lnTo>
                  <a:lnTo>
                    <a:pt x="271" y="1"/>
                  </a:lnTo>
                  <a:lnTo>
                    <a:pt x="255" y="0"/>
                  </a:lnTo>
                  <a:lnTo>
                    <a:pt x="237" y="0"/>
                  </a:lnTo>
                  <a:lnTo>
                    <a:pt x="220" y="1"/>
                  </a:lnTo>
                  <a:lnTo>
                    <a:pt x="203" y="3"/>
                  </a:lnTo>
                  <a:lnTo>
                    <a:pt x="185" y="5"/>
                  </a:lnTo>
                  <a:lnTo>
                    <a:pt x="167" y="9"/>
                  </a:lnTo>
                  <a:lnTo>
                    <a:pt x="150" y="14"/>
                  </a:lnTo>
                  <a:lnTo>
                    <a:pt x="133" y="20"/>
                  </a:lnTo>
                  <a:lnTo>
                    <a:pt x="116" y="27"/>
                  </a:lnTo>
                  <a:lnTo>
                    <a:pt x="100" y="34"/>
                  </a:lnTo>
                  <a:lnTo>
                    <a:pt x="85" y="43"/>
                  </a:lnTo>
                  <a:lnTo>
                    <a:pt x="70" y="53"/>
                  </a:lnTo>
                  <a:lnTo>
                    <a:pt x="57" y="63"/>
                  </a:lnTo>
                  <a:lnTo>
                    <a:pt x="45" y="75"/>
                  </a:lnTo>
                  <a:lnTo>
                    <a:pt x="33" y="87"/>
                  </a:lnTo>
                  <a:lnTo>
                    <a:pt x="23" y="101"/>
                  </a:lnTo>
                  <a:lnTo>
                    <a:pt x="15" y="115"/>
                  </a:lnTo>
                  <a:lnTo>
                    <a:pt x="9" y="130"/>
                  </a:lnTo>
                  <a:lnTo>
                    <a:pt x="4" y="146"/>
                  </a:lnTo>
                  <a:lnTo>
                    <a:pt x="1" y="163"/>
                  </a:lnTo>
                  <a:lnTo>
                    <a:pt x="0" y="181"/>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6" name="Freeform 59"/>
            <p:cNvSpPr>
              <a:spLocks/>
            </p:cNvSpPr>
            <p:nvPr/>
          </p:nvSpPr>
          <p:spPr bwMode="auto">
            <a:xfrm>
              <a:off x="986" y="1106"/>
              <a:ext cx="198" cy="190"/>
            </a:xfrm>
            <a:custGeom>
              <a:avLst/>
              <a:gdLst>
                <a:gd name="T0" fmla="*/ 8 w 198"/>
                <a:gd name="T1" fmla="*/ 189 h 190"/>
                <a:gd name="T2" fmla="*/ 2 w 198"/>
                <a:gd name="T3" fmla="*/ 167 h 190"/>
                <a:gd name="T4" fmla="*/ 0 w 198"/>
                <a:gd name="T5" fmla="*/ 156 h 190"/>
                <a:gd name="T6" fmla="*/ 0 w 198"/>
                <a:gd name="T7" fmla="*/ 147 h 190"/>
                <a:gd name="T8" fmla="*/ 0 w 198"/>
                <a:gd name="T9" fmla="*/ 137 h 190"/>
                <a:gd name="T10" fmla="*/ 2 w 198"/>
                <a:gd name="T11" fmla="*/ 128 h 190"/>
                <a:gd name="T12" fmla="*/ 4 w 198"/>
                <a:gd name="T13" fmla="*/ 120 h 190"/>
                <a:gd name="T14" fmla="*/ 7 w 198"/>
                <a:gd name="T15" fmla="*/ 112 h 190"/>
                <a:gd name="T16" fmla="*/ 10 w 198"/>
                <a:gd name="T17" fmla="*/ 104 h 190"/>
                <a:gd name="T18" fmla="*/ 15 w 198"/>
                <a:gd name="T19" fmla="*/ 96 h 190"/>
                <a:gd name="T20" fmla="*/ 20 w 198"/>
                <a:gd name="T21" fmla="*/ 89 h 190"/>
                <a:gd name="T22" fmla="*/ 26 w 198"/>
                <a:gd name="T23" fmla="*/ 82 h 190"/>
                <a:gd name="T24" fmla="*/ 32 w 198"/>
                <a:gd name="T25" fmla="*/ 76 h 190"/>
                <a:gd name="T26" fmla="*/ 38 w 198"/>
                <a:gd name="T27" fmla="*/ 70 h 190"/>
                <a:gd name="T28" fmla="*/ 46 w 198"/>
                <a:gd name="T29" fmla="*/ 64 h 190"/>
                <a:gd name="T30" fmla="*/ 53 w 198"/>
                <a:gd name="T31" fmla="*/ 59 h 190"/>
                <a:gd name="T32" fmla="*/ 61 w 198"/>
                <a:gd name="T33" fmla="*/ 54 h 190"/>
                <a:gd name="T34" fmla="*/ 69 w 198"/>
                <a:gd name="T35" fmla="*/ 48 h 190"/>
                <a:gd name="T36" fmla="*/ 78 w 198"/>
                <a:gd name="T37" fmla="*/ 44 h 190"/>
                <a:gd name="T38" fmla="*/ 87 w 198"/>
                <a:gd name="T39" fmla="*/ 40 h 190"/>
                <a:gd name="T40" fmla="*/ 96 w 198"/>
                <a:gd name="T41" fmla="*/ 35 h 190"/>
                <a:gd name="T42" fmla="*/ 105 w 198"/>
                <a:gd name="T43" fmla="*/ 31 h 190"/>
                <a:gd name="T44" fmla="*/ 114 w 198"/>
                <a:gd name="T45" fmla="*/ 27 h 190"/>
                <a:gd name="T46" fmla="*/ 124 w 198"/>
                <a:gd name="T47" fmla="*/ 24 h 190"/>
                <a:gd name="T48" fmla="*/ 133 w 198"/>
                <a:gd name="T49" fmla="*/ 20 h 190"/>
                <a:gd name="T50" fmla="*/ 143 w 198"/>
                <a:gd name="T51" fmla="*/ 17 h 190"/>
                <a:gd name="T52" fmla="*/ 152 w 198"/>
                <a:gd name="T53" fmla="*/ 14 h 190"/>
                <a:gd name="T54" fmla="*/ 162 w 198"/>
                <a:gd name="T55" fmla="*/ 11 h 190"/>
                <a:gd name="T56" fmla="*/ 170 w 198"/>
                <a:gd name="T57" fmla="*/ 8 h 190"/>
                <a:gd name="T58" fmla="*/ 180 w 198"/>
                <a:gd name="T59" fmla="*/ 5 h 190"/>
                <a:gd name="T60" fmla="*/ 188 w 198"/>
                <a:gd name="T61" fmla="*/ 2 h 190"/>
                <a:gd name="T62" fmla="*/ 197 w 198"/>
                <a:gd name="T63" fmla="*/ 0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90"/>
                <a:gd name="T98" fmla="*/ 198 w 198"/>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90">
                  <a:moveTo>
                    <a:pt x="8" y="189"/>
                  </a:moveTo>
                  <a:lnTo>
                    <a:pt x="2" y="167"/>
                  </a:lnTo>
                  <a:lnTo>
                    <a:pt x="0" y="156"/>
                  </a:lnTo>
                  <a:lnTo>
                    <a:pt x="0" y="147"/>
                  </a:lnTo>
                  <a:lnTo>
                    <a:pt x="0" y="137"/>
                  </a:lnTo>
                  <a:lnTo>
                    <a:pt x="2" y="128"/>
                  </a:lnTo>
                  <a:lnTo>
                    <a:pt x="4" y="120"/>
                  </a:lnTo>
                  <a:lnTo>
                    <a:pt x="7" y="112"/>
                  </a:lnTo>
                  <a:lnTo>
                    <a:pt x="10" y="104"/>
                  </a:lnTo>
                  <a:lnTo>
                    <a:pt x="15" y="96"/>
                  </a:lnTo>
                  <a:lnTo>
                    <a:pt x="20" y="89"/>
                  </a:lnTo>
                  <a:lnTo>
                    <a:pt x="26" y="82"/>
                  </a:lnTo>
                  <a:lnTo>
                    <a:pt x="32" y="76"/>
                  </a:lnTo>
                  <a:lnTo>
                    <a:pt x="38" y="70"/>
                  </a:lnTo>
                  <a:lnTo>
                    <a:pt x="46" y="64"/>
                  </a:lnTo>
                  <a:lnTo>
                    <a:pt x="53" y="59"/>
                  </a:lnTo>
                  <a:lnTo>
                    <a:pt x="61" y="54"/>
                  </a:lnTo>
                  <a:lnTo>
                    <a:pt x="69" y="48"/>
                  </a:lnTo>
                  <a:lnTo>
                    <a:pt x="78" y="44"/>
                  </a:lnTo>
                  <a:lnTo>
                    <a:pt x="87" y="40"/>
                  </a:lnTo>
                  <a:lnTo>
                    <a:pt x="96" y="35"/>
                  </a:lnTo>
                  <a:lnTo>
                    <a:pt x="105" y="31"/>
                  </a:lnTo>
                  <a:lnTo>
                    <a:pt x="114" y="27"/>
                  </a:lnTo>
                  <a:lnTo>
                    <a:pt x="124" y="24"/>
                  </a:lnTo>
                  <a:lnTo>
                    <a:pt x="133" y="20"/>
                  </a:lnTo>
                  <a:lnTo>
                    <a:pt x="143" y="17"/>
                  </a:lnTo>
                  <a:lnTo>
                    <a:pt x="152" y="14"/>
                  </a:lnTo>
                  <a:lnTo>
                    <a:pt x="162" y="11"/>
                  </a:lnTo>
                  <a:lnTo>
                    <a:pt x="170" y="8"/>
                  </a:lnTo>
                  <a:lnTo>
                    <a:pt x="180" y="5"/>
                  </a:lnTo>
                  <a:lnTo>
                    <a:pt x="188" y="2"/>
                  </a:lnTo>
                  <a:lnTo>
                    <a:pt x="197"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7" name="Freeform 60"/>
            <p:cNvSpPr>
              <a:spLocks/>
            </p:cNvSpPr>
            <p:nvPr/>
          </p:nvSpPr>
          <p:spPr bwMode="auto">
            <a:xfrm>
              <a:off x="1076" y="2298"/>
              <a:ext cx="203" cy="177"/>
            </a:xfrm>
            <a:custGeom>
              <a:avLst/>
              <a:gdLst>
                <a:gd name="T0" fmla="*/ 0 w 203"/>
                <a:gd name="T1" fmla="*/ 0 h 177"/>
                <a:gd name="T2" fmla="*/ 9 w 203"/>
                <a:gd name="T3" fmla="*/ 14 h 177"/>
                <a:gd name="T4" fmla="*/ 14 w 203"/>
                <a:gd name="T5" fmla="*/ 21 h 177"/>
                <a:gd name="T6" fmla="*/ 18 w 203"/>
                <a:gd name="T7" fmla="*/ 28 h 177"/>
                <a:gd name="T8" fmla="*/ 23 w 203"/>
                <a:gd name="T9" fmla="*/ 36 h 177"/>
                <a:gd name="T10" fmla="*/ 28 w 203"/>
                <a:gd name="T11" fmla="*/ 43 h 177"/>
                <a:gd name="T12" fmla="*/ 33 w 203"/>
                <a:gd name="T13" fmla="*/ 50 h 177"/>
                <a:gd name="T14" fmla="*/ 38 w 203"/>
                <a:gd name="T15" fmla="*/ 58 h 177"/>
                <a:gd name="T16" fmla="*/ 42 w 203"/>
                <a:gd name="T17" fmla="*/ 65 h 177"/>
                <a:gd name="T18" fmla="*/ 48 w 203"/>
                <a:gd name="T19" fmla="*/ 72 h 177"/>
                <a:gd name="T20" fmla="*/ 52 w 203"/>
                <a:gd name="T21" fmla="*/ 80 h 177"/>
                <a:gd name="T22" fmla="*/ 58 w 203"/>
                <a:gd name="T23" fmla="*/ 87 h 177"/>
                <a:gd name="T24" fmla="*/ 63 w 203"/>
                <a:gd name="T25" fmla="*/ 94 h 177"/>
                <a:gd name="T26" fmla="*/ 68 w 203"/>
                <a:gd name="T27" fmla="*/ 101 h 177"/>
                <a:gd name="T28" fmla="*/ 74 w 203"/>
                <a:gd name="T29" fmla="*/ 108 h 177"/>
                <a:gd name="T30" fmla="*/ 80 w 203"/>
                <a:gd name="T31" fmla="*/ 114 h 177"/>
                <a:gd name="T32" fmla="*/ 86 w 203"/>
                <a:gd name="T33" fmla="*/ 120 h 177"/>
                <a:gd name="T34" fmla="*/ 92 w 203"/>
                <a:gd name="T35" fmla="*/ 127 h 177"/>
                <a:gd name="T36" fmla="*/ 98 w 203"/>
                <a:gd name="T37" fmla="*/ 132 h 177"/>
                <a:gd name="T38" fmla="*/ 105 w 203"/>
                <a:gd name="T39" fmla="*/ 138 h 177"/>
                <a:gd name="T40" fmla="*/ 111 w 203"/>
                <a:gd name="T41" fmla="*/ 144 h 177"/>
                <a:gd name="T42" fmla="*/ 118 w 203"/>
                <a:gd name="T43" fmla="*/ 148 h 177"/>
                <a:gd name="T44" fmla="*/ 125 w 203"/>
                <a:gd name="T45" fmla="*/ 153 h 177"/>
                <a:gd name="T46" fmla="*/ 133 w 203"/>
                <a:gd name="T47" fmla="*/ 158 h 177"/>
                <a:gd name="T48" fmla="*/ 140 w 203"/>
                <a:gd name="T49" fmla="*/ 161 h 177"/>
                <a:gd name="T50" fmla="*/ 148 w 203"/>
                <a:gd name="T51" fmla="*/ 165 h 177"/>
                <a:gd name="T52" fmla="*/ 156 w 203"/>
                <a:gd name="T53" fmla="*/ 168 h 177"/>
                <a:gd name="T54" fmla="*/ 165 w 203"/>
                <a:gd name="T55" fmla="*/ 170 h 177"/>
                <a:gd name="T56" fmla="*/ 174 w 203"/>
                <a:gd name="T57" fmla="*/ 173 h 177"/>
                <a:gd name="T58" fmla="*/ 182 w 203"/>
                <a:gd name="T59" fmla="*/ 174 h 177"/>
                <a:gd name="T60" fmla="*/ 192 w 203"/>
                <a:gd name="T61" fmla="*/ 176 h 177"/>
                <a:gd name="T62" fmla="*/ 202 w 203"/>
                <a:gd name="T63" fmla="*/ 176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3"/>
                <a:gd name="T97" fmla="*/ 0 h 177"/>
                <a:gd name="T98" fmla="*/ 203 w 203"/>
                <a:gd name="T99" fmla="*/ 177 h 1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3" h="177">
                  <a:moveTo>
                    <a:pt x="0" y="0"/>
                  </a:moveTo>
                  <a:lnTo>
                    <a:pt x="9" y="14"/>
                  </a:lnTo>
                  <a:lnTo>
                    <a:pt x="14" y="21"/>
                  </a:lnTo>
                  <a:lnTo>
                    <a:pt x="18" y="28"/>
                  </a:lnTo>
                  <a:lnTo>
                    <a:pt x="23" y="36"/>
                  </a:lnTo>
                  <a:lnTo>
                    <a:pt x="28" y="43"/>
                  </a:lnTo>
                  <a:lnTo>
                    <a:pt x="33" y="50"/>
                  </a:lnTo>
                  <a:lnTo>
                    <a:pt x="38" y="58"/>
                  </a:lnTo>
                  <a:lnTo>
                    <a:pt x="42" y="65"/>
                  </a:lnTo>
                  <a:lnTo>
                    <a:pt x="48" y="72"/>
                  </a:lnTo>
                  <a:lnTo>
                    <a:pt x="52" y="80"/>
                  </a:lnTo>
                  <a:lnTo>
                    <a:pt x="58" y="87"/>
                  </a:lnTo>
                  <a:lnTo>
                    <a:pt x="63" y="94"/>
                  </a:lnTo>
                  <a:lnTo>
                    <a:pt x="68" y="101"/>
                  </a:lnTo>
                  <a:lnTo>
                    <a:pt x="74" y="108"/>
                  </a:lnTo>
                  <a:lnTo>
                    <a:pt x="80" y="114"/>
                  </a:lnTo>
                  <a:lnTo>
                    <a:pt x="86" y="120"/>
                  </a:lnTo>
                  <a:lnTo>
                    <a:pt x="92" y="127"/>
                  </a:lnTo>
                  <a:lnTo>
                    <a:pt x="98" y="132"/>
                  </a:lnTo>
                  <a:lnTo>
                    <a:pt x="105" y="138"/>
                  </a:lnTo>
                  <a:lnTo>
                    <a:pt x="111" y="144"/>
                  </a:lnTo>
                  <a:lnTo>
                    <a:pt x="118" y="148"/>
                  </a:lnTo>
                  <a:lnTo>
                    <a:pt x="125" y="153"/>
                  </a:lnTo>
                  <a:lnTo>
                    <a:pt x="133" y="158"/>
                  </a:lnTo>
                  <a:lnTo>
                    <a:pt x="140" y="161"/>
                  </a:lnTo>
                  <a:lnTo>
                    <a:pt x="148" y="165"/>
                  </a:lnTo>
                  <a:lnTo>
                    <a:pt x="156" y="168"/>
                  </a:lnTo>
                  <a:lnTo>
                    <a:pt x="165" y="170"/>
                  </a:lnTo>
                  <a:lnTo>
                    <a:pt x="174" y="173"/>
                  </a:lnTo>
                  <a:lnTo>
                    <a:pt x="182" y="174"/>
                  </a:lnTo>
                  <a:lnTo>
                    <a:pt x="192" y="176"/>
                  </a:lnTo>
                  <a:lnTo>
                    <a:pt x="202" y="17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8" name="Freeform 61"/>
            <p:cNvSpPr>
              <a:spLocks/>
            </p:cNvSpPr>
            <p:nvPr/>
          </p:nvSpPr>
          <p:spPr bwMode="auto">
            <a:xfrm>
              <a:off x="1419" y="2416"/>
              <a:ext cx="782" cy="163"/>
            </a:xfrm>
            <a:custGeom>
              <a:avLst/>
              <a:gdLst>
                <a:gd name="T0" fmla="*/ 0 w 782"/>
                <a:gd name="T1" fmla="*/ 35 h 163"/>
                <a:gd name="T2" fmla="*/ 22 w 782"/>
                <a:gd name="T3" fmla="*/ 74 h 163"/>
                <a:gd name="T4" fmla="*/ 37 w 782"/>
                <a:gd name="T5" fmla="*/ 90 h 163"/>
                <a:gd name="T6" fmla="*/ 54 w 782"/>
                <a:gd name="T7" fmla="*/ 105 h 163"/>
                <a:gd name="T8" fmla="*/ 73 w 782"/>
                <a:gd name="T9" fmla="*/ 118 h 163"/>
                <a:gd name="T10" fmla="*/ 95 w 782"/>
                <a:gd name="T11" fmla="*/ 129 h 163"/>
                <a:gd name="T12" fmla="*/ 118 w 782"/>
                <a:gd name="T13" fmla="*/ 139 h 163"/>
                <a:gd name="T14" fmla="*/ 142 w 782"/>
                <a:gd name="T15" fmla="*/ 146 h 163"/>
                <a:gd name="T16" fmla="*/ 169 w 782"/>
                <a:gd name="T17" fmla="*/ 152 h 163"/>
                <a:gd name="T18" fmla="*/ 196 w 782"/>
                <a:gd name="T19" fmla="*/ 157 h 163"/>
                <a:gd name="T20" fmla="*/ 224 w 782"/>
                <a:gd name="T21" fmla="*/ 160 h 163"/>
                <a:gd name="T22" fmla="*/ 254 w 782"/>
                <a:gd name="T23" fmla="*/ 162 h 163"/>
                <a:gd name="T24" fmla="*/ 284 w 782"/>
                <a:gd name="T25" fmla="*/ 162 h 163"/>
                <a:gd name="T26" fmla="*/ 315 w 782"/>
                <a:gd name="T27" fmla="*/ 161 h 163"/>
                <a:gd name="T28" fmla="*/ 346 w 782"/>
                <a:gd name="T29" fmla="*/ 159 h 163"/>
                <a:gd name="T30" fmla="*/ 377 w 782"/>
                <a:gd name="T31" fmla="*/ 156 h 163"/>
                <a:gd name="T32" fmla="*/ 409 w 782"/>
                <a:gd name="T33" fmla="*/ 151 h 163"/>
                <a:gd name="T34" fmla="*/ 441 w 782"/>
                <a:gd name="T35" fmla="*/ 146 h 163"/>
                <a:gd name="T36" fmla="*/ 472 w 782"/>
                <a:gd name="T37" fmla="*/ 140 h 163"/>
                <a:gd name="T38" fmla="*/ 503 w 782"/>
                <a:gd name="T39" fmla="*/ 132 h 163"/>
                <a:gd name="T40" fmla="*/ 533 w 782"/>
                <a:gd name="T41" fmla="*/ 124 h 163"/>
                <a:gd name="T42" fmla="*/ 563 w 782"/>
                <a:gd name="T43" fmla="*/ 116 h 163"/>
                <a:gd name="T44" fmla="*/ 592 w 782"/>
                <a:gd name="T45" fmla="*/ 106 h 163"/>
                <a:gd name="T46" fmla="*/ 619 w 782"/>
                <a:gd name="T47" fmla="*/ 96 h 163"/>
                <a:gd name="T48" fmla="*/ 645 w 782"/>
                <a:gd name="T49" fmla="*/ 85 h 163"/>
                <a:gd name="T50" fmla="*/ 671 w 782"/>
                <a:gd name="T51" fmla="*/ 74 h 163"/>
                <a:gd name="T52" fmla="*/ 694 w 782"/>
                <a:gd name="T53" fmla="*/ 62 h 163"/>
                <a:gd name="T54" fmla="*/ 715 w 782"/>
                <a:gd name="T55" fmla="*/ 50 h 163"/>
                <a:gd name="T56" fmla="*/ 735 w 782"/>
                <a:gd name="T57" fmla="*/ 38 h 163"/>
                <a:gd name="T58" fmla="*/ 753 w 782"/>
                <a:gd name="T59" fmla="*/ 25 h 163"/>
                <a:gd name="T60" fmla="*/ 768 w 782"/>
                <a:gd name="T61" fmla="*/ 12 h 163"/>
                <a:gd name="T62" fmla="*/ 781 w 782"/>
                <a:gd name="T63" fmla="*/ 0 h 1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2"/>
                <a:gd name="T97" fmla="*/ 0 h 163"/>
                <a:gd name="T98" fmla="*/ 782 w 782"/>
                <a:gd name="T99" fmla="*/ 163 h 1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2" h="163">
                  <a:moveTo>
                    <a:pt x="0" y="35"/>
                  </a:moveTo>
                  <a:lnTo>
                    <a:pt x="22" y="74"/>
                  </a:lnTo>
                  <a:lnTo>
                    <a:pt x="37" y="90"/>
                  </a:lnTo>
                  <a:lnTo>
                    <a:pt x="54" y="105"/>
                  </a:lnTo>
                  <a:lnTo>
                    <a:pt x="73" y="118"/>
                  </a:lnTo>
                  <a:lnTo>
                    <a:pt x="95" y="129"/>
                  </a:lnTo>
                  <a:lnTo>
                    <a:pt x="118" y="139"/>
                  </a:lnTo>
                  <a:lnTo>
                    <a:pt x="142" y="146"/>
                  </a:lnTo>
                  <a:lnTo>
                    <a:pt x="169" y="152"/>
                  </a:lnTo>
                  <a:lnTo>
                    <a:pt x="196" y="157"/>
                  </a:lnTo>
                  <a:lnTo>
                    <a:pt x="224" y="160"/>
                  </a:lnTo>
                  <a:lnTo>
                    <a:pt x="254" y="162"/>
                  </a:lnTo>
                  <a:lnTo>
                    <a:pt x="284" y="162"/>
                  </a:lnTo>
                  <a:lnTo>
                    <a:pt x="315" y="161"/>
                  </a:lnTo>
                  <a:lnTo>
                    <a:pt x="346" y="159"/>
                  </a:lnTo>
                  <a:lnTo>
                    <a:pt x="377" y="156"/>
                  </a:lnTo>
                  <a:lnTo>
                    <a:pt x="409" y="151"/>
                  </a:lnTo>
                  <a:lnTo>
                    <a:pt x="441" y="146"/>
                  </a:lnTo>
                  <a:lnTo>
                    <a:pt x="472" y="140"/>
                  </a:lnTo>
                  <a:lnTo>
                    <a:pt x="503" y="132"/>
                  </a:lnTo>
                  <a:lnTo>
                    <a:pt x="533" y="124"/>
                  </a:lnTo>
                  <a:lnTo>
                    <a:pt x="563" y="116"/>
                  </a:lnTo>
                  <a:lnTo>
                    <a:pt x="592" y="106"/>
                  </a:lnTo>
                  <a:lnTo>
                    <a:pt x="619" y="96"/>
                  </a:lnTo>
                  <a:lnTo>
                    <a:pt x="645" y="85"/>
                  </a:lnTo>
                  <a:lnTo>
                    <a:pt x="671" y="74"/>
                  </a:lnTo>
                  <a:lnTo>
                    <a:pt x="694" y="62"/>
                  </a:lnTo>
                  <a:lnTo>
                    <a:pt x="715" y="50"/>
                  </a:lnTo>
                  <a:lnTo>
                    <a:pt x="735" y="38"/>
                  </a:lnTo>
                  <a:lnTo>
                    <a:pt x="753" y="25"/>
                  </a:lnTo>
                  <a:lnTo>
                    <a:pt x="768" y="12"/>
                  </a:lnTo>
                  <a:lnTo>
                    <a:pt x="781"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9" name="Freeform 62"/>
            <p:cNvSpPr>
              <a:spLocks/>
            </p:cNvSpPr>
            <p:nvPr/>
          </p:nvSpPr>
          <p:spPr bwMode="auto">
            <a:xfrm>
              <a:off x="1049" y="2262"/>
              <a:ext cx="88" cy="131"/>
            </a:xfrm>
            <a:custGeom>
              <a:avLst/>
              <a:gdLst>
                <a:gd name="T0" fmla="*/ 3 w 88"/>
                <a:gd name="T1" fmla="*/ 0 h 131"/>
                <a:gd name="T2" fmla="*/ 1 w 88"/>
                <a:gd name="T3" fmla="*/ 11 h 131"/>
                <a:gd name="T4" fmla="*/ 0 w 88"/>
                <a:gd name="T5" fmla="*/ 17 h 131"/>
                <a:gd name="T6" fmla="*/ 0 w 88"/>
                <a:gd name="T7" fmla="*/ 22 h 131"/>
                <a:gd name="T8" fmla="*/ 1 w 88"/>
                <a:gd name="T9" fmla="*/ 27 h 131"/>
                <a:gd name="T10" fmla="*/ 1 w 88"/>
                <a:gd name="T11" fmla="*/ 32 h 131"/>
                <a:gd name="T12" fmla="*/ 3 w 88"/>
                <a:gd name="T13" fmla="*/ 36 h 131"/>
                <a:gd name="T14" fmla="*/ 4 w 88"/>
                <a:gd name="T15" fmla="*/ 40 h 131"/>
                <a:gd name="T16" fmla="*/ 6 w 88"/>
                <a:gd name="T17" fmla="*/ 45 h 131"/>
                <a:gd name="T18" fmla="*/ 8 w 88"/>
                <a:gd name="T19" fmla="*/ 49 h 131"/>
                <a:gd name="T20" fmla="*/ 11 w 88"/>
                <a:gd name="T21" fmla="*/ 52 h 131"/>
                <a:gd name="T22" fmla="*/ 14 w 88"/>
                <a:gd name="T23" fmla="*/ 56 h 131"/>
                <a:gd name="T24" fmla="*/ 17 w 88"/>
                <a:gd name="T25" fmla="*/ 60 h 131"/>
                <a:gd name="T26" fmla="*/ 20 w 88"/>
                <a:gd name="T27" fmla="*/ 64 h 131"/>
                <a:gd name="T28" fmla="*/ 23 w 88"/>
                <a:gd name="T29" fmla="*/ 67 h 131"/>
                <a:gd name="T30" fmla="*/ 27 w 88"/>
                <a:gd name="T31" fmla="*/ 70 h 131"/>
                <a:gd name="T32" fmla="*/ 31 w 88"/>
                <a:gd name="T33" fmla="*/ 74 h 131"/>
                <a:gd name="T34" fmla="*/ 35 w 88"/>
                <a:gd name="T35" fmla="*/ 77 h 131"/>
                <a:gd name="T36" fmla="*/ 39 w 88"/>
                <a:gd name="T37" fmla="*/ 80 h 131"/>
                <a:gd name="T38" fmla="*/ 43 w 88"/>
                <a:gd name="T39" fmla="*/ 84 h 131"/>
                <a:gd name="T40" fmla="*/ 47 w 88"/>
                <a:gd name="T41" fmla="*/ 87 h 131"/>
                <a:gd name="T42" fmla="*/ 51 w 88"/>
                <a:gd name="T43" fmla="*/ 91 h 131"/>
                <a:gd name="T44" fmla="*/ 55 w 88"/>
                <a:gd name="T45" fmla="*/ 94 h 131"/>
                <a:gd name="T46" fmla="*/ 59 w 88"/>
                <a:gd name="T47" fmla="*/ 98 h 131"/>
                <a:gd name="T48" fmla="*/ 63 w 88"/>
                <a:gd name="T49" fmla="*/ 101 h 131"/>
                <a:gd name="T50" fmla="*/ 67 w 88"/>
                <a:gd name="T51" fmla="*/ 105 h 131"/>
                <a:gd name="T52" fmla="*/ 70 w 88"/>
                <a:gd name="T53" fmla="*/ 109 h 131"/>
                <a:gd name="T54" fmla="*/ 74 w 88"/>
                <a:gd name="T55" fmla="*/ 113 h 131"/>
                <a:gd name="T56" fmla="*/ 77 w 88"/>
                <a:gd name="T57" fmla="*/ 117 h 131"/>
                <a:gd name="T58" fmla="*/ 81 w 88"/>
                <a:gd name="T59" fmla="*/ 121 h 131"/>
                <a:gd name="T60" fmla="*/ 84 w 88"/>
                <a:gd name="T61" fmla="*/ 125 h 131"/>
                <a:gd name="T62" fmla="*/ 87 w 88"/>
                <a:gd name="T63" fmla="*/ 130 h 1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31"/>
                <a:gd name="T98" fmla="*/ 88 w 88"/>
                <a:gd name="T99" fmla="*/ 131 h 1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31">
                  <a:moveTo>
                    <a:pt x="3" y="0"/>
                  </a:moveTo>
                  <a:lnTo>
                    <a:pt x="1" y="11"/>
                  </a:lnTo>
                  <a:lnTo>
                    <a:pt x="0" y="17"/>
                  </a:lnTo>
                  <a:lnTo>
                    <a:pt x="0" y="22"/>
                  </a:lnTo>
                  <a:lnTo>
                    <a:pt x="1" y="27"/>
                  </a:lnTo>
                  <a:lnTo>
                    <a:pt x="1" y="32"/>
                  </a:lnTo>
                  <a:lnTo>
                    <a:pt x="3" y="36"/>
                  </a:lnTo>
                  <a:lnTo>
                    <a:pt x="4" y="40"/>
                  </a:lnTo>
                  <a:lnTo>
                    <a:pt x="6" y="45"/>
                  </a:lnTo>
                  <a:lnTo>
                    <a:pt x="8" y="49"/>
                  </a:lnTo>
                  <a:lnTo>
                    <a:pt x="11" y="52"/>
                  </a:lnTo>
                  <a:lnTo>
                    <a:pt x="14" y="56"/>
                  </a:lnTo>
                  <a:lnTo>
                    <a:pt x="17" y="60"/>
                  </a:lnTo>
                  <a:lnTo>
                    <a:pt x="20" y="64"/>
                  </a:lnTo>
                  <a:lnTo>
                    <a:pt x="23" y="67"/>
                  </a:lnTo>
                  <a:lnTo>
                    <a:pt x="27" y="70"/>
                  </a:lnTo>
                  <a:lnTo>
                    <a:pt x="31" y="74"/>
                  </a:lnTo>
                  <a:lnTo>
                    <a:pt x="35" y="77"/>
                  </a:lnTo>
                  <a:lnTo>
                    <a:pt x="39" y="80"/>
                  </a:lnTo>
                  <a:lnTo>
                    <a:pt x="43" y="84"/>
                  </a:lnTo>
                  <a:lnTo>
                    <a:pt x="47" y="87"/>
                  </a:lnTo>
                  <a:lnTo>
                    <a:pt x="51" y="91"/>
                  </a:lnTo>
                  <a:lnTo>
                    <a:pt x="55" y="94"/>
                  </a:lnTo>
                  <a:lnTo>
                    <a:pt x="59" y="98"/>
                  </a:lnTo>
                  <a:lnTo>
                    <a:pt x="63" y="101"/>
                  </a:lnTo>
                  <a:lnTo>
                    <a:pt x="67" y="105"/>
                  </a:lnTo>
                  <a:lnTo>
                    <a:pt x="70" y="109"/>
                  </a:lnTo>
                  <a:lnTo>
                    <a:pt x="74" y="113"/>
                  </a:lnTo>
                  <a:lnTo>
                    <a:pt x="77" y="117"/>
                  </a:lnTo>
                  <a:lnTo>
                    <a:pt x="81" y="121"/>
                  </a:lnTo>
                  <a:lnTo>
                    <a:pt x="84" y="125"/>
                  </a:lnTo>
                  <a:lnTo>
                    <a:pt x="87" y="13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0" name="Freeform 63"/>
            <p:cNvSpPr>
              <a:spLocks/>
            </p:cNvSpPr>
            <p:nvPr/>
          </p:nvSpPr>
          <p:spPr bwMode="auto">
            <a:xfrm>
              <a:off x="3467" y="2899"/>
              <a:ext cx="664" cy="276"/>
            </a:xfrm>
            <a:custGeom>
              <a:avLst/>
              <a:gdLst>
                <a:gd name="T0" fmla="*/ 15 w 664"/>
                <a:gd name="T1" fmla="*/ 5 h 276"/>
                <a:gd name="T2" fmla="*/ 32 w 664"/>
                <a:gd name="T3" fmla="*/ 9 h 276"/>
                <a:gd name="T4" fmla="*/ 50 w 664"/>
                <a:gd name="T5" fmla="*/ 11 h 276"/>
                <a:gd name="T6" fmla="*/ 68 w 664"/>
                <a:gd name="T7" fmla="*/ 14 h 276"/>
                <a:gd name="T8" fmla="*/ 87 w 664"/>
                <a:gd name="T9" fmla="*/ 17 h 276"/>
                <a:gd name="T10" fmla="*/ 107 w 664"/>
                <a:gd name="T11" fmla="*/ 19 h 276"/>
                <a:gd name="T12" fmla="*/ 126 w 664"/>
                <a:gd name="T13" fmla="*/ 21 h 276"/>
                <a:gd name="T14" fmla="*/ 146 w 664"/>
                <a:gd name="T15" fmla="*/ 24 h 276"/>
                <a:gd name="T16" fmla="*/ 165 w 664"/>
                <a:gd name="T17" fmla="*/ 27 h 276"/>
                <a:gd name="T18" fmla="*/ 184 w 664"/>
                <a:gd name="T19" fmla="*/ 31 h 276"/>
                <a:gd name="T20" fmla="*/ 203 w 664"/>
                <a:gd name="T21" fmla="*/ 35 h 276"/>
                <a:gd name="T22" fmla="*/ 221 w 664"/>
                <a:gd name="T23" fmla="*/ 39 h 276"/>
                <a:gd name="T24" fmla="*/ 238 w 664"/>
                <a:gd name="T25" fmla="*/ 45 h 276"/>
                <a:gd name="T26" fmla="*/ 255 w 664"/>
                <a:gd name="T27" fmla="*/ 53 h 276"/>
                <a:gd name="T28" fmla="*/ 270 w 664"/>
                <a:gd name="T29" fmla="*/ 61 h 276"/>
                <a:gd name="T30" fmla="*/ 284 w 664"/>
                <a:gd name="T31" fmla="*/ 71 h 276"/>
                <a:gd name="T32" fmla="*/ 309 w 664"/>
                <a:gd name="T33" fmla="*/ 92 h 276"/>
                <a:gd name="T34" fmla="*/ 324 w 664"/>
                <a:gd name="T35" fmla="*/ 107 h 276"/>
                <a:gd name="T36" fmla="*/ 339 w 664"/>
                <a:gd name="T37" fmla="*/ 121 h 276"/>
                <a:gd name="T38" fmla="*/ 354 w 664"/>
                <a:gd name="T39" fmla="*/ 136 h 276"/>
                <a:gd name="T40" fmla="*/ 368 w 664"/>
                <a:gd name="T41" fmla="*/ 151 h 276"/>
                <a:gd name="T42" fmla="*/ 382 w 664"/>
                <a:gd name="T43" fmla="*/ 165 h 276"/>
                <a:gd name="T44" fmla="*/ 396 w 664"/>
                <a:gd name="T45" fmla="*/ 178 h 276"/>
                <a:gd name="T46" fmla="*/ 411 w 664"/>
                <a:gd name="T47" fmla="*/ 191 h 276"/>
                <a:gd name="T48" fmla="*/ 426 w 664"/>
                <a:gd name="T49" fmla="*/ 204 h 276"/>
                <a:gd name="T50" fmla="*/ 441 w 664"/>
                <a:gd name="T51" fmla="*/ 215 h 276"/>
                <a:gd name="T52" fmla="*/ 457 w 664"/>
                <a:gd name="T53" fmla="*/ 226 h 276"/>
                <a:gd name="T54" fmla="*/ 475 w 664"/>
                <a:gd name="T55" fmla="*/ 236 h 276"/>
                <a:gd name="T56" fmla="*/ 493 w 664"/>
                <a:gd name="T57" fmla="*/ 244 h 276"/>
                <a:gd name="T58" fmla="*/ 512 w 664"/>
                <a:gd name="T59" fmla="*/ 251 h 276"/>
                <a:gd name="T60" fmla="*/ 533 w 664"/>
                <a:gd name="T61" fmla="*/ 257 h 276"/>
                <a:gd name="T62" fmla="*/ 553 w 664"/>
                <a:gd name="T63" fmla="*/ 261 h 276"/>
                <a:gd name="T64" fmla="*/ 562 w 664"/>
                <a:gd name="T65" fmla="*/ 264 h 276"/>
                <a:gd name="T66" fmla="*/ 572 w 664"/>
                <a:gd name="T67" fmla="*/ 266 h 276"/>
                <a:gd name="T68" fmla="*/ 581 w 664"/>
                <a:gd name="T69" fmla="*/ 269 h 276"/>
                <a:gd name="T70" fmla="*/ 591 w 664"/>
                <a:gd name="T71" fmla="*/ 271 h 276"/>
                <a:gd name="T72" fmla="*/ 600 w 664"/>
                <a:gd name="T73" fmla="*/ 273 h 276"/>
                <a:gd name="T74" fmla="*/ 609 w 664"/>
                <a:gd name="T75" fmla="*/ 274 h 276"/>
                <a:gd name="T76" fmla="*/ 618 w 664"/>
                <a:gd name="T77" fmla="*/ 275 h 276"/>
                <a:gd name="T78" fmla="*/ 626 w 664"/>
                <a:gd name="T79" fmla="*/ 274 h 276"/>
                <a:gd name="T80" fmla="*/ 634 w 664"/>
                <a:gd name="T81" fmla="*/ 272 h 276"/>
                <a:gd name="T82" fmla="*/ 641 w 664"/>
                <a:gd name="T83" fmla="*/ 269 h 276"/>
                <a:gd name="T84" fmla="*/ 647 w 664"/>
                <a:gd name="T85" fmla="*/ 264 h 276"/>
                <a:gd name="T86" fmla="*/ 652 w 664"/>
                <a:gd name="T87" fmla="*/ 257 h 276"/>
                <a:gd name="T88" fmla="*/ 657 w 664"/>
                <a:gd name="T89" fmla="*/ 248 h 276"/>
                <a:gd name="T90" fmla="*/ 660 w 664"/>
                <a:gd name="T91" fmla="*/ 237 h 276"/>
                <a:gd name="T92" fmla="*/ 663 w 664"/>
                <a:gd name="T93" fmla="*/ 224 h 2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4"/>
                <a:gd name="T142" fmla="*/ 0 h 276"/>
                <a:gd name="T143" fmla="*/ 664 w 664"/>
                <a:gd name="T144" fmla="*/ 276 h 2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4" h="276">
                  <a:moveTo>
                    <a:pt x="0" y="0"/>
                  </a:moveTo>
                  <a:lnTo>
                    <a:pt x="15" y="5"/>
                  </a:lnTo>
                  <a:lnTo>
                    <a:pt x="23" y="7"/>
                  </a:lnTo>
                  <a:lnTo>
                    <a:pt x="32" y="9"/>
                  </a:lnTo>
                  <a:lnTo>
                    <a:pt x="41" y="10"/>
                  </a:lnTo>
                  <a:lnTo>
                    <a:pt x="50" y="11"/>
                  </a:lnTo>
                  <a:lnTo>
                    <a:pt x="59" y="13"/>
                  </a:lnTo>
                  <a:lnTo>
                    <a:pt x="68" y="14"/>
                  </a:lnTo>
                  <a:lnTo>
                    <a:pt x="77" y="16"/>
                  </a:lnTo>
                  <a:lnTo>
                    <a:pt x="87" y="17"/>
                  </a:lnTo>
                  <a:lnTo>
                    <a:pt x="97" y="18"/>
                  </a:lnTo>
                  <a:lnTo>
                    <a:pt x="107" y="19"/>
                  </a:lnTo>
                  <a:lnTo>
                    <a:pt x="116" y="20"/>
                  </a:lnTo>
                  <a:lnTo>
                    <a:pt x="126" y="21"/>
                  </a:lnTo>
                  <a:lnTo>
                    <a:pt x="136" y="23"/>
                  </a:lnTo>
                  <a:lnTo>
                    <a:pt x="146" y="24"/>
                  </a:lnTo>
                  <a:lnTo>
                    <a:pt x="155" y="25"/>
                  </a:lnTo>
                  <a:lnTo>
                    <a:pt x="165" y="27"/>
                  </a:lnTo>
                  <a:lnTo>
                    <a:pt x="175" y="29"/>
                  </a:lnTo>
                  <a:lnTo>
                    <a:pt x="184" y="31"/>
                  </a:lnTo>
                  <a:lnTo>
                    <a:pt x="194" y="33"/>
                  </a:lnTo>
                  <a:lnTo>
                    <a:pt x="203" y="35"/>
                  </a:lnTo>
                  <a:lnTo>
                    <a:pt x="212" y="37"/>
                  </a:lnTo>
                  <a:lnTo>
                    <a:pt x="221" y="39"/>
                  </a:lnTo>
                  <a:lnTo>
                    <a:pt x="230" y="42"/>
                  </a:lnTo>
                  <a:lnTo>
                    <a:pt x="238" y="45"/>
                  </a:lnTo>
                  <a:lnTo>
                    <a:pt x="247" y="49"/>
                  </a:lnTo>
                  <a:lnTo>
                    <a:pt x="255" y="53"/>
                  </a:lnTo>
                  <a:lnTo>
                    <a:pt x="262" y="57"/>
                  </a:lnTo>
                  <a:lnTo>
                    <a:pt x="270" y="61"/>
                  </a:lnTo>
                  <a:lnTo>
                    <a:pt x="277" y="66"/>
                  </a:lnTo>
                  <a:lnTo>
                    <a:pt x="284" y="71"/>
                  </a:lnTo>
                  <a:lnTo>
                    <a:pt x="301" y="85"/>
                  </a:lnTo>
                  <a:lnTo>
                    <a:pt x="309" y="92"/>
                  </a:lnTo>
                  <a:lnTo>
                    <a:pt x="317" y="99"/>
                  </a:lnTo>
                  <a:lnTo>
                    <a:pt x="324" y="107"/>
                  </a:lnTo>
                  <a:lnTo>
                    <a:pt x="332" y="114"/>
                  </a:lnTo>
                  <a:lnTo>
                    <a:pt x="339" y="121"/>
                  </a:lnTo>
                  <a:lnTo>
                    <a:pt x="347" y="129"/>
                  </a:lnTo>
                  <a:lnTo>
                    <a:pt x="354" y="136"/>
                  </a:lnTo>
                  <a:lnTo>
                    <a:pt x="361" y="143"/>
                  </a:lnTo>
                  <a:lnTo>
                    <a:pt x="368" y="151"/>
                  </a:lnTo>
                  <a:lnTo>
                    <a:pt x="375" y="157"/>
                  </a:lnTo>
                  <a:lnTo>
                    <a:pt x="382" y="165"/>
                  </a:lnTo>
                  <a:lnTo>
                    <a:pt x="389" y="171"/>
                  </a:lnTo>
                  <a:lnTo>
                    <a:pt x="396" y="178"/>
                  </a:lnTo>
                  <a:lnTo>
                    <a:pt x="404" y="185"/>
                  </a:lnTo>
                  <a:lnTo>
                    <a:pt x="411" y="191"/>
                  </a:lnTo>
                  <a:lnTo>
                    <a:pt x="418" y="198"/>
                  </a:lnTo>
                  <a:lnTo>
                    <a:pt x="426" y="204"/>
                  </a:lnTo>
                  <a:lnTo>
                    <a:pt x="433" y="210"/>
                  </a:lnTo>
                  <a:lnTo>
                    <a:pt x="441" y="215"/>
                  </a:lnTo>
                  <a:lnTo>
                    <a:pt x="449" y="221"/>
                  </a:lnTo>
                  <a:lnTo>
                    <a:pt x="457" y="226"/>
                  </a:lnTo>
                  <a:lnTo>
                    <a:pt x="466" y="231"/>
                  </a:lnTo>
                  <a:lnTo>
                    <a:pt x="475" y="236"/>
                  </a:lnTo>
                  <a:lnTo>
                    <a:pt x="483" y="240"/>
                  </a:lnTo>
                  <a:lnTo>
                    <a:pt x="493" y="244"/>
                  </a:lnTo>
                  <a:lnTo>
                    <a:pt x="502" y="248"/>
                  </a:lnTo>
                  <a:lnTo>
                    <a:pt x="512" y="251"/>
                  </a:lnTo>
                  <a:lnTo>
                    <a:pt x="522" y="255"/>
                  </a:lnTo>
                  <a:lnTo>
                    <a:pt x="533" y="257"/>
                  </a:lnTo>
                  <a:lnTo>
                    <a:pt x="544" y="260"/>
                  </a:lnTo>
                  <a:lnTo>
                    <a:pt x="553" y="261"/>
                  </a:lnTo>
                  <a:lnTo>
                    <a:pt x="558" y="263"/>
                  </a:lnTo>
                  <a:lnTo>
                    <a:pt x="562" y="264"/>
                  </a:lnTo>
                  <a:lnTo>
                    <a:pt x="567" y="265"/>
                  </a:lnTo>
                  <a:lnTo>
                    <a:pt x="572" y="266"/>
                  </a:lnTo>
                  <a:lnTo>
                    <a:pt x="577" y="268"/>
                  </a:lnTo>
                  <a:lnTo>
                    <a:pt x="581" y="269"/>
                  </a:lnTo>
                  <a:lnTo>
                    <a:pt x="586" y="270"/>
                  </a:lnTo>
                  <a:lnTo>
                    <a:pt x="591" y="271"/>
                  </a:lnTo>
                  <a:lnTo>
                    <a:pt x="595" y="272"/>
                  </a:lnTo>
                  <a:lnTo>
                    <a:pt x="600" y="273"/>
                  </a:lnTo>
                  <a:lnTo>
                    <a:pt x="605" y="273"/>
                  </a:lnTo>
                  <a:lnTo>
                    <a:pt x="609" y="274"/>
                  </a:lnTo>
                  <a:lnTo>
                    <a:pt x="613" y="275"/>
                  </a:lnTo>
                  <a:lnTo>
                    <a:pt x="618" y="275"/>
                  </a:lnTo>
                  <a:lnTo>
                    <a:pt x="622" y="274"/>
                  </a:lnTo>
                  <a:lnTo>
                    <a:pt x="626" y="274"/>
                  </a:lnTo>
                  <a:lnTo>
                    <a:pt x="630" y="273"/>
                  </a:lnTo>
                  <a:lnTo>
                    <a:pt x="634" y="272"/>
                  </a:lnTo>
                  <a:lnTo>
                    <a:pt x="637" y="271"/>
                  </a:lnTo>
                  <a:lnTo>
                    <a:pt x="641" y="269"/>
                  </a:lnTo>
                  <a:lnTo>
                    <a:pt x="644" y="267"/>
                  </a:lnTo>
                  <a:lnTo>
                    <a:pt x="647" y="264"/>
                  </a:lnTo>
                  <a:lnTo>
                    <a:pt x="650" y="261"/>
                  </a:lnTo>
                  <a:lnTo>
                    <a:pt x="652" y="257"/>
                  </a:lnTo>
                  <a:lnTo>
                    <a:pt x="655" y="253"/>
                  </a:lnTo>
                  <a:lnTo>
                    <a:pt x="657" y="248"/>
                  </a:lnTo>
                  <a:lnTo>
                    <a:pt x="659" y="243"/>
                  </a:lnTo>
                  <a:lnTo>
                    <a:pt x="660" y="237"/>
                  </a:lnTo>
                  <a:lnTo>
                    <a:pt x="661" y="231"/>
                  </a:lnTo>
                  <a:lnTo>
                    <a:pt x="663" y="224"/>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1" name="Freeform 64"/>
            <p:cNvSpPr>
              <a:spLocks/>
            </p:cNvSpPr>
            <p:nvPr/>
          </p:nvSpPr>
          <p:spPr bwMode="auto">
            <a:xfrm>
              <a:off x="4118" y="3029"/>
              <a:ext cx="226" cy="86"/>
            </a:xfrm>
            <a:custGeom>
              <a:avLst/>
              <a:gdLst>
                <a:gd name="T0" fmla="*/ 0 w 226"/>
                <a:gd name="T1" fmla="*/ 83 h 86"/>
                <a:gd name="T2" fmla="*/ 15 w 226"/>
                <a:gd name="T3" fmla="*/ 83 h 86"/>
                <a:gd name="T4" fmla="*/ 24 w 226"/>
                <a:gd name="T5" fmla="*/ 84 h 86"/>
                <a:gd name="T6" fmla="*/ 32 w 226"/>
                <a:gd name="T7" fmla="*/ 84 h 86"/>
                <a:gd name="T8" fmla="*/ 40 w 226"/>
                <a:gd name="T9" fmla="*/ 85 h 86"/>
                <a:gd name="T10" fmla="*/ 48 w 226"/>
                <a:gd name="T11" fmla="*/ 85 h 86"/>
                <a:gd name="T12" fmla="*/ 56 w 226"/>
                <a:gd name="T13" fmla="*/ 85 h 86"/>
                <a:gd name="T14" fmla="*/ 65 w 226"/>
                <a:gd name="T15" fmla="*/ 85 h 86"/>
                <a:gd name="T16" fmla="*/ 73 w 226"/>
                <a:gd name="T17" fmla="*/ 85 h 86"/>
                <a:gd name="T18" fmla="*/ 81 w 226"/>
                <a:gd name="T19" fmla="*/ 85 h 86"/>
                <a:gd name="T20" fmla="*/ 90 w 226"/>
                <a:gd name="T21" fmla="*/ 85 h 86"/>
                <a:gd name="T22" fmla="*/ 98 w 226"/>
                <a:gd name="T23" fmla="*/ 84 h 86"/>
                <a:gd name="T24" fmla="*/ 106 w 226"/>
                <a:gd name="T25" fmla="*/ 83 h 86"/>
                <a:gd name="T26" fmla="*/ 114 w 226"/>
                <a:gd name="T27" fmla="*/ 82 h 86"/>
                <a:gd name="T28" fmla="*/ 122 w 226"/>
                <a:gd name="T29" fmla="*/ 81 h 86"/>
                <a:gd name="T30" fmla="*/ 130 w 226"/>
                <a:gd name="T31" fmla="*/ 79 h 86"/>
                <a:gd name="T32" fmla="*/ 137 w 226"/>
                <a:gd name="T33" fmla="*/ 77 h 86"/>
                <a:gd name="T34" fmla="*/ 145 w 226"/>
                <a:gd name="T35" fmla="*/ 75 h 86"/>
                <a:gd name="T36" fmla="*/ 152 w 226"/>
                <a:gd name="T37" fmla="*/ 73 h 86"/>
                <a:gd name="T38" fmla="*/ 159 w 226"/>
                <a:gd name="T39" fmla="*/ 70 h 86"/>
                <a:gd name="T40" fmla="*/ 166 w 226"/>
                <a:gd name="T41" fmla="*/ 67 h 86"/>
                <a:gd name="T42" fmla="*/ 173 w 226"/>
                <a:gd name="T43" fmla="*/ 63 h 86"/>
                <a:gd name="T44" fmla="*/ 179 w 226"/>
                <a:gd name="T45" fmla="*/ 59 h 86"/>
                <a:gd name="T46" fmla="*/ 186 w 226"/>
                <a:gd name="T47" fmla="*/ 55 h 86"/>
                <a:gd name="T48" fmla="*/ 192 w 226"/>
                <a:gd name="T49" fmla="*/ 49 h 86"/>
                <a:gd name="T50" fmla="*/ 197 w 226"/>
                <a:gd name="T51" fmla="*/ 44 h 86"/>
                <a:gd name="T52" fmla="*/ 202 w 226"/>
                <a:gd name="T53" fmla="*/ 38 h 86"/>
                <a:gd name="T54" fmla="*/ 208 w 226"/>
                <a:gd name="T55" fmla="*/ 31 h 86"/>
                <a:gd name="T56" fmla="*/ 212 w 226"/>
                <a:gd name="T57" fmla="*/ 24 h 86"/>
                <a:gd name="T58" fmla="*/ 217 w 226"/>
                <a:gd name="T59" fmla="*/ 17 h 86"/>
                <a:gd name="T60" fmla="*/ 221 w 226"/>
                <a:gd name="T61" fmla="*/ 9 h 86"/>
                <a:gd name="T62" fmla="*/ 225 w 226"/>
                <a:gd name="T63" fmla="*/ 0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86"/>
                <a:gd name="T98" fmla="*/ 226 w 226"/>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86">
                  <a:moveTo>
                    <a:pt x="0" y="83"/>
                  </a:moveTo>
                  <a:lnTo>
                    <a:pt x="15" y="83"/>
                  </a:lnTo>
                  <a:lnTo>
                    <a:pt x="24" y="84"/>
                  </a:lnTo>
                  <a:lnTo>
                    <a:pt x="32" y="84"/>
                  </a:lnTo>
                  <a:lnTo>
                    <a:pt x="40" y="85"/>
                  </a:lnTo>
                  <a:lnTo>
                    <a:pt x="48" y="85"/>
                  </a:lnTo>
                  <a:lnTo>
                    <a:pt x="56" y="85"/>
                  </a:lnTo>
                  <a:lnTo>
                    <a:pt x="65" y="85"/>
                  </a:lnTo>
                  <a:lnTo>
                    <a:pt x="73" y="85"/>
                  </a:lnTo>
                  <a:lnTo>
                    <a:pt x="81" y="85"/>
                  </a:lnTo>
                  <a:lnTo>
                    <a:pt x="90" y="85"/>
                  </a:lnTo>
                  <a:lnTo>
                    <a:pt x="98" y="84"/>
                  </a:lnTo>
                  <a:lnTo>
                    <a:pt x="106" y="83"/>
                  </a:lnTo>
                  <a:lnTo>
                    <a:pt x="114" y="82"/>
                  </a:lnTo>
                  <a:lnTo>
                    <a:pt x="122" y="81"/>
                  </a:lnTo>
                  <a:lnTo>
                    <a:pt x="130" y="79"/>
                  </a:lnTo>
                  <a:lnTo>
                    <a:pt x="137" y="77"/>
                  </a:lnTo>
                  <a:lnTo>
                    <a:pt x="145" y="75"/>
                  </a:lnTo>
                  <a:lnTo>
                    <a:pt x="152" y="73"/>
                  </a:lnTo>
                  <a:lnTo>
                    <a:pt x="159" y="70"/>
                  </a:lnTo>
                  <a:lnTo>
                    <a:pt x="166" y="67"/>
                  </a:lnTo>
                  <a:lnTo>
                    <a:pt x="173" y="63"/>
                  </a:lnTo>
                  <a:lnTo>
                    <a:pt x="179" y="59"/>
                  </a:lnTo>
                  <a:lnTo>
                    <a:pt x="186" y="55"/>
                  </a:lnTo>
                  <a:lnTo>
                    <a:pt x="192" y="49"/>
                  </a:lnTo>
                  <a:lnTo>
                    <a:pt x="197" y="44"/>
                  </a:lnTo>
                  <a:lnTo>
                    <a:pt x="202" y="38"/>
                  </a:lnTo>
                  <a:lnTo>
                    <a:pt x="208" y="31"/>
                  </a:lnTo>
                  <a:lnTo>
                    <a:pt x="212" y="24"/>
                  </a:lnTo>
                  <a:lnTo>
                    <a:pt x="217" y="17"/>
                  </a:lnTo>
                  <a:lnTo>
                    <a:pt x="221" y="9"/>
                  </a:lnTo>
                  <a:lnTo>
                    <a:pt x="225"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2" name="Freeform 65"/>
            <p:cNvSpPr>
              <a:spLocks/>
            </p:cNvSpPr>
            <p:nvPr/>
          </p:nvSpPr>
          <p:spPr bwMode="auto">
            <a:xfrm>
              <a:off x="4343" y="2958"/>
              <a:ext cx="95" cy="74"/>
            </a:xfrm>
            <a:custGeom>
              <a:avLst/>
              <a:gdLst>
                <a:gd name="T0" fmla="*/ 83 w 95"/>
                <a:gd name="T1" fmla="*/ 0 h 74"/>
                <a:gd name="T2" fmla="*/ 89 w 95"/>
                <a:gd name="T3" fmla="*/ 12 h 74"/>
                <a:gd name="T4" fmla="*/ 91 w 95"/>
                <a:gd name="T5" fmla="*/ 17 h 74"/>
                <a:gd name="T6" fmla="*/ 93 w 95"/>
                <a:gd name="T7" fmla="*/ 22 h 74"/>
                <a:gd name="T8" fmla="*/ 94 w 95"/>
                <a:gd name="T9" fmla="*/ 27 h 74"/>
                <a:gd name="T10" fmla="*/ 94 w 95"/>
                <a:gd name="T11" fmla="*/ 32 h 74"/>
                <a:gd name="T12" fmla="*/ 94 w 95"/>
                <a:gd name="T13" fmla="*/ 36 h 74"/>
                <a:gd name="T14" fmla="*/ 93 w 95"/>
                <a:gd name="T15" fmla="*/ 40 h 74"/>
                <a:gd name="T16" fmla="*/ 93 w 95"/>
                <a:gd name="T17" fmla="*/ 44 h 74"/>
                <a:gd name="T18" fmla="*/ 91 w 95"/>
                <a:gd name="T19" fmla="*/ 47 h 74"/>
                <a:gd name="T20" fmla="*/ 89 w 95"/>
                <a:gd name="T21" fmla="*/ 50 h 74"/>
                <a:gd name="T22" fmla="*/ 87 w 95"/>
                <a:gd name="T23" fmla="*/ 54 h 74"/>
                <a:gd name="T24" fmla="*/ 84 w 95"/>
                <a:gd name="T25" fmla="*/ 56 h 74"/>
                <a:gd name="T26" fmla="*/ 81 w 95"/>
                <a:gd name="T27" fmla="*/ 59 h 74"/>
                <a:gd name="T28" fmla="*/ 77 w 95"/>
                <a:gd name="T29" fmla="*/ 61 h 74"/>
                <a:gd name="T30" fmla="*/ 74 w 95"/>
                <a:gd name="T31" fmla="*/ 64 h 74"/>
                <a:gd name="T32" fmla="*/ 70 w 95"/>
                <a:gd name="T33" fmla="*/ 65 h 74"/>
                <a:gd name="T34" fmla="*/ 66 w 95"/>
                <a:gd name="T35" fmla="*/ 67 h 74"/>
                <a:gd name="T36" fmla="*/ 61 w 95"/>
                <a:gd name="T37" fmla="*/ 68 h 74"/>
                <a:gd name="T38" fmla="*/ 57 w 95"/>
                <a:gd name="T39" fmla="*/ 70 h 74"/>
                <a:gd name="T40" fmla="*/ 52 w 95"/>
                <a:gd name="T41" fmla="*/ 71 h 74"/>
                <a:gd name="T42" fmla="*/ 47 w 95"/>
                <a:gd name="T43" fmla="*/ 72 h 74"/>
                <a:gd name="T44" fmla="*/ 43 w 95"/>
                <a:gd name="T45" fmla="*/ 72 h 74"/>
                <a:gd name="T46" fmla="*/ 38 w 95"/>
                <a:gd name="T47" fmla="*/ 73 h 74"/>
                <a:gd name="T48" fmla="*/ 33 w 95"/>
                <a:gd name="T49" fmla="*/ 73 h 74"/>
                <a:gd name="T50" fmla="*/ 28 w 95"/>
                <a:gd name="T51" fmla="*/ 73 h 74"/>
                <a:gd name="T52" fmla="*/ 23 w 95"/>
                <a:gd name="T53" fmla="*/ 73 h 74"/>
                <a:gd name="T54" fmla="*/ 18 w 95"/>
                <a:gd name="T55" fmla="*/ 73 h 74"/>
                <a:gd name="T56" fmla="*/ 13 w 95"/>
                <a:gd name="T57" fmla="*/ 73 h 74"/>
                <a:gd name="T58" fmla="*/ 9 w 95"/>
                <a:gd name="T59" fmla="*/ 72 h 74"/>
                <a:gd name="T60" fmla="*/ 4 w 95"/>
                <a:gd name="T61" fmla="*/ 72 h 74"/>
                <a:gd name="T62" fmla="*/ 0 w 95"/>
                <a:gd name="T63" fmla="*/ 71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74"/>
                <a:gd name="T98" fmla="*/ 95 w 9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74">
                  <a:moveTo>
                    <a:pt x="83" y="0"/>
                  </a:moveTo>
                  <a:lnTo>
                    <a:pt x="89" y="12"/>
                  </a:lnTo>
                  <a:lnTo>
                    <a:pt x="91" y="17"/>
                  </a:lnTo>
                  <a:lnTo>
                    <a:pt x="93" y="22"/>
                  </a:lnTo>
                  <a:lnTo>
                    <a:pt x="94" y="27"/>
                  </a:lnTo>
                  <a:lnTo>
                    <a:pt x="94" y="32"/>
                  </a:lnTo>
                  <a:lnTo>
                    <a:pt x="94" y="36"/>
                  </a:lnTo>
                  <a:lnTo>
                    <a:pt x="93" y="40"/>
                  </a:lnTo>
                  <a:lnTo>
                    <a:pt x="93" y="44"/>
                  </a:lnTo>
                  <a:lnTo>
                    <a:pt x="91" y="47"/>
                  </a:lnTo>
                  <a:lnTo>
                    <a:pt x="89" y="50"/>
                  </a:lnTo>
                  <a:lnTo>
                    <a:pt x="87" y="54"/>
                  </a:lnTo>
                  <a:lnTo>
                    <a:pt x="84" y="56"/>
                  </a:lnTo>
                  <a:lnTo>
                    <a:pt x="81" y="59"/>
                  </a:lnTo>
                  <a:lnTo>
                    <a:pt x="77" y="61"/>
                  </a:lnTo>
                  <a:lnTo>
                    <a:pt x="74" y="64"/>
                  </a:lnTo>
                  <a:lnTo>
                    <a:pt x="70" y="65"/>
                  </a:lnTo>
                  <a:lnTo>
                    <a:pt x="66" y="67"/>
                  </a:lnTo>
                  <a:lnTo>
                    <a:pt x="61" y="68"/>
                  </a:lnTo>
                  <a:lnTo>
                    <a:pt x="57" y="70"/>
                  </a:lnTo>
                  <a:lnTo>
                    <a:pt x="52" y="71"/>
                  </a:lnTo>
                  <a:lnTo>
                    <a:pt x="47" y="72"/>
                  </a:lnTo>
                  <a:lnTo>
                    <a:pt x="43" y="72"/>
                  </a:lnTo>
                  <a:lnTo>
                    <a:pt x="38" y="73"/>
                  </a:lnTo>
                  <a:lnTo>
                    <a:pt x="33" y="73"/>
                  </a:lnTo>
                  <a:lnTo>
                    <a:pt x="28" y="73"/>
                  </a:lnTo>
                  <a:lnTo>
                    <a:pt x="23" y="73"/>
                  </a:lnTo>
                  <a:lnTo>
                    <a:pt x="18" y="73"/>
                  </a:lnTo>
                  <a:lnTo>
                    <a:pt x="13" y="73"/>
                  </a:lnTo>
                  <a:lnTo>
                    <a:pt x="9" y="72"/>
                  </a:lnTo>
                  <a:lnTo>
                    <a:pt x="4" y="72"/>
                  </a:lnTo>
                  <a:lnTo>
                    <a:pt x="0" y="71"/>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3" name="Freeform 66"/>
            <p:cNvSpPr>
              <a:spLocks/>
            </p:cNvSpPr>
            <p:nvPr/>
          </p:nvSpPr>
          <p:spPr bwMode="auto">
            <a:xfrm>
              <a:off x="4556" y="2758"/>
              <a:ext cx="39" cy="95"/>
            </a:xfrm>
            <a:custGeom>
              <a:avLst/>
              <a:gdLst>
                <a:gd name="T0" fmla="*/ 35 w 39"/>
                <a:gd name="T1" fmla="*/ 0 h 95"/>
                <a:gd name="T2" fmla="*/ 36 w 39"/>
                <a:gd name="T3" fmla="*/ 6 h 95"/>
                <a:gd name="T4" fmla="*/ 37 w 39"/>
                <a:gd name="T5" fmla="*/ 10 h 95"/>
                <a:gd name="T6" fmla="*/ 38 w 39"/>
                <a:gd name="T7" fmla="*/ 14 h 95"/>
                <a:gd name="T8" fmla="*/ 38 w 39"/>
                <a:gd name="T9" fmla="*/ 17 h 95"/>
                <a:gd name="T10" fmla="*/ 38 w 39"/>
                <a:gd name="T11" fmla="*/ 20 h 95"/>
                <a:gd name="T12" fmla="*/ 38 w 39"/>
                <a:gd name="T13" fmla="*/ 24 h 95"/>
                <a:gd name="T14" fmla="*/ 38 w 39"/>
                <a:gd name="T15" fmla="*/ 27 h 95"/>
                <a:gd name="T16" fmla="*/ 38 w 39"/>
                <a:gd name="T17" fmla="*/ 30 h 95"/>
                <a:gd name="T18" fmla="*/ 38 w 39"/>
                <a:gd name="T19" fmla="*/ 34 h 95"/>
                <a:gd name="T20" fmla="*/ 37 w 39"/>
                <a:gd name="T21" fmla="*/ 37 h 95"/>
                <a:gd name="T22" fmla="*/ 36 w 39"/>
                <a:gd name="T23" fmla="*/ 40 h 95"/>
                <a:gd name="T24" fmla="*/ 36 w 39"/>
                <a:gd name="T25" fmla="*/ 43 h 95"/>
                <a:gd name="T26" fmla="*/ 35 w 39"/>
                <a:gd name="T27" fmla="*/ 46 h 95"/>
                <a:gd name="T28" fmla="*/ 34 w 39"/>
                <a:gd name="T29" fmla="*/ 49 h 95"/>
                <a:gd name="T30" fmla="*/ 33 w 39"/>
                <a:gd name="T31" fmla="*/ 52 h 95"/>
                <a:gd name="T32" fmla="*/ 32 w 39"/>
                <a:gd name="T33" fmla="*/ 55 h 95"/>
                <a:gd name="T34" fmla="*/ 31 w 39"/>
                <a:gd name="T35" fmla="*/ 58 h 95"/>
                <a:gd name="T36" fmla="*/ 29 w 39"/>
                <a:gd name="T37" fmla="*/ 61 h 95"/>
                <a:gd name="T38" fmla="*/ 28 w 39"/>
                <a:gd name="T39" fmla="*/ 64 h 95"/>
                <a:gd name="T40" fmla="*/ 26 w 39"/>
                <a:gd name="T41" fmla="*/ 66 h 95"/>
                <a:gd name="T42" fmla="*/ 24 w 39"/>
                <a:gd name="T43" fmla="*/ 69 h 95"/>
                <a:gd name="T44" fmla="*/ 22 w 39"/>
                <a:gd name="T45" fmla="*/ 72 h 95"/>
                <a:gd name="T46" fmla="*/ 20 w 39"/>
                <a:gd name="T47" fmla="*/ 74 h 95"/>
                <a:gd name="T48" fmla="*/ 18 w 39"/>
                <a:gd name="T49" fmla="*/ 77 h 95"/>
                <a:gd name="T50" fmla="*/ 16 w 39"/>
                <a:gd name="T51" fmla="*/ 80 h 95"/>
                <a:gd name="T52" fmla="*/ 13 w 39"/>
                <a:gd name="T53" fmla="*/ 82 h 95"/>
                <a:gd name="T54" fmla="*/ 11 w 39"/>
                <a:gd name="T55" fmla="*/ 84 h 95"/>
                <a:gd name="T56" fmla="*/ 8 w 39"/>
                <a:gd name="T57" fmla="*/ 87 h 95"/>
                <a:gd name="T58" fmla="*/ 5 w 39"/>
                <a:gd name="T59" fmla="*/ 89 h 95"/>
                <a:gd name="T60" fmla="*/ 2 w 39"/>
                <a:gd name="T61" fmla="*/ 92 h 95"/>
                <a:gd name="T62" fmla="*/ 0 w 39"/>
                <a:gd name="T63" fmla="*/ 94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95"/>
                <a:gd name="T98" fmla="*/ 39 w 39"/>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95">
                  <a:moveTo>
                    <a:pt x="35" y="0"/>
                  </a:moveTo>
                  <a:lnTo>
                    <a:pt x="36" y="6"/>
                  </a:lnTo>
                  <a:lnTo>
                    <a:pt x="37" y="10"/>
                  </a:lnTo>
                  <a:lnTo>
                    <a:pt x="38" y="14"/>
                  </a:lnTo>
                  <a:lnTo>
                    <a:pt x="38" y="17"/>
                  </a:lnTo>
                  <a:lnTo>
                    <a:pt x="38" y="20"/>
                  </a:lnTo>
                  <a:lnTo>
                    <a:pt x="38" y="24"/>
                  </a:lnTo>
                  <a:lnTo>
                    <a:pt x="38" y="27"/>
                  </a:lnTo>
                  <a:lnTo>
                    <a:pt x="38" y="30"/>
                  </a:lnTo>
                  <a:lnTo>
                    <a:pt x="38" y="34"/>
                  </a:lnTo>
                  <a:lnTo>
                    <a:pt x="37" y="37"/>
                  </a:lnTo>
                  <a:lnTo>
                    <a:pt x="36" y="40"/>
                  </a:lnTo>
                  <a:lnTo>
                    <a:pt x="36" y="43"/>
                  </a:lnTo>
                  <a:lnTo>
                    <a:pt x="35" y="46"/>
                  </a:lnTo>
                  <a:lnTo>
                    <a:pt x="34" y="49"/>
                  </a:lnTo>
                  <a:lnTo>
                    <a:pt x="33" y="52"/>
                  </a:lnTo>
                  <a:lnTo>
                    <a:pt x="32" y="55"/>
                  </a:lnTo>
                  <a:lnTo>
                    <a:pt x="31" y="58"/>
                  </a:lnTo>
                  <a:lnTo>
                    <a:pt x="29" y="61"/>
                  </a:lnTo>
                  <a:lnTo>
                    <a:pt x="28" y="64"/>
                  </a:lnTo>
                  <a:lnTo>
                    <a:pt x="26" y="66"/>
                  </a:lnTo>
                  <a:lnTo>
                    <a:pt x="24" y="69"/>
                  </a:lnTo>
                  <a:lnTo>
                    <a:pt x="22" y="72"/>
                  </a:lnTo>
                  <a:lnTo>
                    <a:pt x="20" y="74"/>
                  </a:lnTo>
                  <a:lnTo>
                    <a:pt x="18" y="77"/>
                  </a:lnTo>
                  <a:lnTo>
                    <a:pt x="16" y="80"/>
                  </a:lnTo>
                  <a:lnTo>
                    <a:pt x="13" y="82"/>
                  </a:lnTo>
                  <a:lnTo>
                    <a:pt x="11" y="84"/>
                  </a:lnTo>
                  <a:lnTo>
                    <a:pt x="8" y="87"/>
                  </a:lnTo>
                  <a:lnTo>
                    <a:pt x="5" y="89"/>
                  </a:lnTo>
                  <a:lnTo>
                    <a:pt x="2" y="92"/>
                  </a:lnTo>
                  <a:lnTo>
                    <a:pt x="0" y="94"/>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4" name="Freeform 67"/>
            <p:cNvSpPr>
              <a:spLocks/>
            </p:cNvSpPr>
            <p:nvPr/>
          </p:nvSpPr>
          <p:spPr bwMode="auto">
            <a:xfrm>
              <a:off x="4567" y="2640"/>
              <a:ext cx="85" cy="108"/>
            </a:xfrm>
            <a:custGeom>
              <a:avLst/>
              <a:gdLst>
                <a:gd name="T0" fmla="*/ 21 w 85"/>
                <a:gd name="T1" fmla="*/ 0 h 108"/>
                <a:gd name="T2" fmla="*/ 37 w 85"/>
                <a:gd name="T3" fmla="*/ 8 h 108"/>
                <a:gd name="T4" fmla="*/ 44 w 85"/>
                <a:gd name="T5" fmla="*/ 12 h 108"/>
                <a:gd name="T6" fmla="*/ 50 w 85"/>
                <a:gd name="T7" fmla="*/ 16 h 108"/>
                <a:gd name="T8" fmla="*/ 56 w 85"/>
                <a:gd name="T9" fmla="*/ 20 h 108"/>
                <a:gd name="T10" fmla="*/ 61 w 85"/>
                <a:gd name="T11" fmla="*/ 24 h 108"/>
                <a:gd name="T12" fmla="*/ 66 w 85"/>
                <a:gd name="T13" fmla="*/ 28 h 108"/>
                <a:gd name="T14" fmla="*/ 70 w 85"/>
                <a:gd name="T15" fmla="*/ 32 h 108"/>
                <a:gd name="T16" fmla="*/ 74 w 85"/>
                <a:gd name="T17" fmla="*/ 36 h 108"/>
                <a:gd name="T18" fmla="*/ 77 w 85"/>
                <a:gd name="T19" fmla="*/ 40 h 108"/>
                <a:gd name="T20" fmla="*/ 79 w 85"/>
                <a:gd name="T21" fmla="*/ 43 h 108"/>
                <a:gd name="T22" fmla="*/ 81 w 85"/>
                <a:gd name="T23" fmla="*/ 47 h 108"/>
                <a:gd name="T24" fmla="*/ 83 w 85"/>
                <a:gd name="T25" fmla="*/ 50 h 108"/>
                <a:gd name="T26" fmla="*/ 83 w 85"/>
                <a:gd name="T27" fmla="*/ 54 h 108"/>
                <a:gd name="T28" fmla="*/ 84 w 85"/>
                <a:gd name="T29" fmla="*/ 57 h 108"/>
                <a:gd name="T30" fmla="*/ 83 w 85"/>
                <a:gd name="T31" fmla="*/ 61 h 108"/>
                <a:gd name="T32" fmla="*/ 83 w 85"/>
                <a:gd name="T33" fmla="*/ 64 h 108"/>
                <a:gd name="T34" fmla="*/ 81 w 85"/>
                <a:gd name="T35" fmla="*/ 67 h 108"/>
                <a:gd name="T36" fmla="*/ 79 w 85"/>
                <a:gd name="T37" fmla="*/ 70 h 108"/>
                <a:gd name="T38" fmla="*/ 76 w 85"/>
                <a:gd name="T39" fmla="*/ 74 h 108"/>
                <a:gd name="T40" fmla="*/ 73 w 85"/>
                <a:gd name="T41" fmla="*/ 77 h 108"/>
                <a:gd name="T42" fmla="*/ 69 w 85"/>
                <a:gd name="T43" fmla="*/ 80 h 108"/>
                <a:gd name="T44" fmla="*/ 65 w 85"/>
                <a:gd name="T45" fmla="*/ 83 h 108"/>
                <a:gd name="T46" fmla="*/ 60 w 85"/>
                <a:gd name="T47" fmla="*/ 86 h 108"/>
                <a:gd name="T48" fmla="*/ 55 w 85"/>
                <a:gd name="T49" fmla="*/ 88 h 108"/>
                <a:gd name="T50" fmla="*/ 49 w 85"/>
                <a:gd name="T51" fmla="*/ 91 h 108"/>
                <a:gd name="T52" fmla="*/ 42 w 85"/>
                <a:gd name="T53" fmla="*/ 94 h 108"/>
                <a:gd name="T54" fmla="*/ 35 w 85"/>
                <a:gd name="T55" fmla="*/ 97 h 108"/>
                <a:gd name="T56" fmla="*/ 27 w 85"/>
                <a:gd name="T57" fmla="*/ 99 h 108"/>
                <a:gd name="T58" fmla="*/ 19 w 85"/>
                <a:gd name="T59" fmla="*/ 102 h 108"/>
                <a:gd name="T60" fmla="*/ 9 w 85"/>
                <a:gd name="T61" fmla="*/ 104 h 108"/>
                <a:gd name="T62" fmla="*/ 0 w 85"/>
                <a:gd name="T63" fmla="*/ 107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
                <a:gd name="T97" fmla="*/ 0 h 108"/>
                <a:gd name="T98" fmla="*/ 85 w 85"/>
                <a:gd name="T99" fmla="*/ 108 h 1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 h="108">
                  <a:moveTo>
                    <a:pt x="21" y="0"/>
                  </a:moveTo>
                  <a:lnTo>
                    <a:pt x="37" y="8"/>
                  </a:lnTo>
                  <a:lnTo>
                    <a:pt x="44" y="12"/>
                  </a:lnTo>
                  <a:lnTo>
                    <a:pt x="50" y="16"/>
                  </a:lnTo>
                  <a:lnTo>
                    <a:pt x="56" y="20"/>
                  </a:lnTo>
                  <a:lnTo>
                    <a:pt x="61" y="24"/>
                  </a:lnTo>
                  <a:lnTo>
                    <a:pt x="66" y="28"/>
                  </a:lnTo>
                  <a:lnTo>
                    <a:pt x="70" y="32"/>
                  </a:lnTo>
                  <a:lnTo>
                    <a:pt x="74" y="36"/>
                  </a:lnTo>
                  <a:lnTo>
                    <a:pt x="77" y="40"/>
                  </a:lnTo>
                  <a:lnTo>
                    <a:pt x="79" y="43"/>
                  </a:lnTo>
                  <a:lnTo>
                    <a:pt x="81" y="47"/>
                  </a:lnTo>
                  <a:lnTo>
                    <a:pt x="83" y="50"/>
                  </a:lnTo>
                  <a:lnTo>
                    <a:pt x="83" y="54"/>
                  </a:lnTo>
                  <a:lnTo>
                    <a:pt x="84" y="57"/>
                  </a:lnTo>
                  <a:lnTo>
                    <a:pt x="83" y="61"/>
                  </a:lnTo>
                  <a:lnTo>
                    <a:pt x="83" y="64"/>
                  </a:lnTo>
                  <a:lnTo>
                    <a:pt x="81" y="67"/>
                  </a:lnTo>
                  <a:lnTo>
                    <a:pt x="79" y="70"/>
                  </a:lnTo>
                  <a:lnTo>
                    <a:pt x="76" y="74"/>
                  </a:lnTo>
                  <a:lnTo>
                    <a:pt x="73" y="77"/>
                  </a:lnTo>
                  <a:lnTo>
                    <a:pt x="69" y="80"/>
                  </a:lnTo>
                  <a:lnTo>
                    <a:pt x="65" y="83"/>
                  </a:lnTo>
                  <a:lnTo>
                    <a:pt x="60" y="86"/>
                  </a:lnTo>
                  <a:lnTo>
                    <a:pt x="55" y="88"/>
                  </a:lnTo>
                  <a:lnTo>
                    <a:pt x="49" y="91"/>
                  </a:lnTo>
                  <a:lnTo>
                    <a:pt x="42" y="94"/>
                  </a:lnTo>
                  <a:lnTo>
                    <a:pt x="35" y="97"/>
                  </a:lnTo>
                  <a:lnTo>
                    <a:pt x="27" y="99"/>
                  </a:lnTo>
                  <a:lnTo>
                    <a:pt x="19" y="102"/>
                  </a:lnTo>
                  <a:lnTo>
                    <a:pt x="9" y="104"/>
                  </a:lnTo>
                  <a:lnTo>
                    <a:pt x="0" y="10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5" name="Freeform 68"/>
            <p:cNvSpPr>
              <a:spLocks/>
            </p:cNvSpPr>
            <p:nvPr/>
          </p:nvSpPr>
          <p:spPr bwMode="auto">
            <a:xfrm>
              <a:off x="4626" y="2508"/>
              <a:ext cx="57" cy="133"/>
            </a:xfrm>
            <a:custGeom>
              <a:avLst/>
              <a:gdLst>
                <a:gd name="T0" fmla="*/ 0 w 57"/>
                <a:gd name="T1" fmla="*/ 2 h 133"/>
                <a:gd name="T2" fmla="*/ 14 w 57"/>
                <a:gd name="T3" fmla="*/ 0 h 133"/>
                <a:gd name="T4" fmla="*/ 20 w 57"/>
                <a:gd name="T5" fmla="*/ 0 h 133"/>
                <a:gd name="T6" fmla="*/ 25 w 57"/>
                <a:gd name="T7" fmla="*/ 1 h 133"/>
                <a:gd name="T8" fmla="*/ 30 w 57"/>
                <a:gd name="T9" fmla="*/ 4 h 133"/>
                <a:gd name="T10" fmla="*/ 35 w 57"/>
                <a:gd name="T11" fmla="*/ 6 h 133"/>
                <a:gd name="T12" fmla="*/ 39 w 57"/>
                <a:gd name="T13" fmla="*/ 10 h 133"/>
                <a:gd name="T14" fmla="*/ 43 w 57"/>
                <a:gd name="T15" fmla="*/ 14 h 133"/>
                <a:gd name="T16" fmla="*/ 46 w 57"/>
                <a:gd name="T17" fmla="*/ 19 h 133"/>
                <a:gd name="T18" fmla="*/ 48 w 57"/>
                <a:gd name="T19" fmla="*/ 24 h 133"/>
                <a:gd name="T20" fmla="*/ 51 w 57"/>
                <a:gd name="T21" fmla="*/ 30 h 133"/>
                <a:gd name="T22" fmla="*/ 52 w 57"/>
                <a:gd name="T23" fmla="*/ 36 h 133"/>
                <a:gd name="T24" fmla="*/ 54 w 57"/>
                <a:gd name="T25" fmla="*/ 42 h 133"/>
                <a:gd name="T26" fmla="*/ 55 w 57"/>
                <a:gd name="T27" fmla="*/ 48 h 133"/>
                <a:gd name="T28" fmla="*/ 55 w 57"/>
                <a:gd name="T29" fmla="*/ 55 h 133"/>
                <a:gd name="T30" fmla="*/ 56 w 57"/>
                <a:gd name="T31" fmla="*/ 62 h 133"/>
                <a:gd name="T32" fmla="*/ 55 w 57"/>
                <a:gd name="T33" fmla="*/ 69 h 133"/>
                <a:gd name="T34" fmla="*/ 54 w 57"/>
                <a:gd name="T35" fmla="*/ 76 h 133"/>
                <a:gd name="T36" fmla="*/ 53 w 57"/>
                <a:gd name="T37" fmla="*/ 82 h 133"/>
                <a:gd name="T38" fmla="*/ 51 w 57"/>
                <a:gd name="T39" fmla="*/ 89 h 133"/>
                <a:gd name="T40" fmla="*/ 49 w 57"/>
                <a:gd name="T41" fmla="*/ 95 h 133"/>
                <a:gd name="T42" fmla="*/ 47 w 57"/>
                <a:gd name="T43" fmla="*/ 101 h 133"/>
                <a:gd name="T44" fmla="*/ 44 w 57"/>
                <a:gd name="T45" fmla="*/ 107 h 133"/>
                <a:gd name="T46" fmla="*/ 40 w 57"/>
                <a:gd name="T47" fmla="*/ 112 h 133"/>
                <a:gd name="T48" fmla="*/ 37 w 57"/>
                <a:gd name="T49" fmla="*/ 117 h 133"/>
                <a:gd name="T50" fmla="*/ 33 w 57"/>
                <a:gd name="T51" fmla="*/ 121 h 133"/>
                <a:gd name="T52" fmla="*/ 28 w 57"/>
                <a:gd name="T53" fmla="*/ 125 h 133"/>
                <a:gd name="T54" fmla="*/ 24 w 57"/>
                <a:gd name="T55" fmla="*/ 128 h 133"/>
                <a:gd name="T56" fmla="*/ 18 w 57"/>
                <a:gd name="T57" fmla="*/ 130 h 133"/>
                <a:gd name="T58" fmla="*/ 12 w 57"/>
                <a:gd name="T59" fmla="*/ 131 h 133"/>
                <a:gd name="T60" fmla="*/ 6 w 57"/>
                <a:gd name="T61" fmla="*/ 132 h 133"/>
                <a:gd name="T62" fmla="*/ 0 w 57"/>
                <a:gd name="T63" fmla="*/ 132 h 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
                <a:gd name="T97" fmla="*/ 0 h 133"/>
                <a:gd name="T98" fmla="*/ 57 w 57"/>
                <a:gd name="T99" fmla="*/ 133 h 1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 h="133">
                  <a:moveTo>
                    <a:pt x="0" y="2"/>
                  </a:moveTo>
                  <a:lnTo>
                    <a:pt x="14" y="0"/>
                  </a:lnTo>
                  <a:lnTo>
                    <a:pt x="20" y="0"/>
                  </a:lnTo>
                  <a:lnTo>
                    <a:pt x="25" y="1"/>
                  </a:lnTo>
                  <a:lnTo>
                    <a:pt x="30" y="4"/>
                  </a:lnTo>
                  <a:lnTo>
                    <a:pt x="35" y="6"/>
                  </a:lnTo>
                  <a:lnTo>
                    <a:pt x="39" y="10"/>
                  </a:lnTo>
                  <a:lnTo>
                    <a:pt x="43" y="14"/>
                  </a:lnTo>
                  <a:lnTo>
                    <a:pt x="46" y="19"/>
                  </a:lnTo>
                  <a:lnTo>
                    <a:pt x="48" y="24"/>
                  </a:lnTo>
                  <a:lnTo>
                    <a:pt x="51" y="30"/>
                  </a:lnTo>
                  <a:lnTo>
                    <a:pt x="52" y="36"/>
                  </a:lnTo>
                  <a:lnTo>
                    <a:pt x="54" y="42"/>
                  </a:lnTo>
                  <a:lnTo>
                    <a:pt x="55" y="48"/>
                  </a:lnTo>
                  <a:lnTo>
                    <a:pt x="55" y="55"/>
                  </a:lnTo>
                  <a:lnTo>
                    <a:pt x="56" y="62"/>
                  </a:lnTo>
                  <a:lnTo>
                    <a:pt x="55" y="69"/>
                  </a:lnTo>
                  <a:lnTo>
                    <a:pt x="54" y="76"/>
                  </a:lnTo>
                  <a:lnTo>
                    <a:pt x="53" y="82"/>
                  </a:lnTo>
                  <a:lnTo>
                    <a:pt x="51" y="89"/>
                  </a:lnTo>
                  <a:lnTo>
                    <a:pt x="49" y="95"/>
                  </a:lnTo>
                  <a:lnTo>
                    <a:pt x="47" y="101"/>
                  </a:lnTo>
                  <a:lnTo>
                    <a:pt x="44" y="107"/>
                  </a:lnTo>
                  <a:lnTo>
                    <a:pt x="40" y="112"/>
                  </a:lnTo>
                  <a:lnTo>
                    <a:pt x="37" y="117"/>
                  </a:lnTo>
                  <a:lnTo>
                    <a:pt x="33" y="121"/>
                  </a:lnTo>
                  <a:lnTo>
                    <a:pt x="28" y="125"/>
                  </a:lnTo>
                  <a:lnTo>
                    <a:pt x="24" y="128"/>
                  </a:lnTo>
                  <a:lnTo>
                    <a:pt x="18" y="130"/>
                  </a:lnTo>
                  <a:lnTo>
                    <a:pt x="12" y="131"/>
                  </a:lnTo>
                  <a:lnTo>
                    <a:pt x="6" y="132"/>
                  </a:lnTo>
                  <a:lnTo>
                    <a:pt x="0" y="13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6" name="Freeform 69"/>
            <p:cNvSpPr>
              <a:spLocks/>
            </p:cNvSpPr>
            <p:nvPr/>
          </p:nvSpPr>
          <p:spPr bwMode="auto">
            <a:xfrm>
              <a:off x="4544" y="2411"/>
              <a:ext cx="83" cy="53"/>
            </a:xfrm>
            <a:custGeom>
              <a:avLst/>
              <a:gdLst>
                <a:gd name="T0" fmla="*/ 0 w 83"/>
                <a:gd name="T1" fmla="*/ 5 h 53"/>
                <a:gd name="T2" fmla="*/ 7 w 83"/>
                <a:gd name="T3" fmla="*/ 2 h 53"/>
                <a:gd name="T4" fmla="*/ 11 w 83"/>
                <a:gd name="T5" fmla="*/ 1 h 53"/>
                <a:gd name="T6" fmla="*/ 14 w 83"/>
                <a:gd name="T7" fmla="*/ 1 h 53"/>
                <a:gd name="T8" fmla="*/ 18 w 83"/>
                <a:gd name="T9" fmla="*/ 1 h 53"/>
                <a:gd name="T10" fmla="*/ 22 w 83"/>
                <a:gd name="T11" fmla="*/ 0 h 53"/>
                <a:gd name="T12" fmla="*/ 25 w 83"/>
                <a:gd name="T13" fmla="*/ 0 h 53"/>
                <a:gd name="T14" fmla="*/ 28 w 83"/>
                <a:gd name="T15" fmla="*/ 0 h 53"/>
                <a:gd name="T16" fmla="*/ 32 w 83"/>
                <a:gd name="T17" fmla="*/ 1 h 53"/>
                <a:gd name="T18" fmla="*/ 34 w 83"/>
                <a:gd name="T19" fmla="*/ 1 h 53"/>
                <a:gd name="T20" fmla="*/ 38 w 83"/>
                <a:gd name="T21" fmla="*/ 1 h 53"/>
                <a:gd name="T22" fmla="*/ 40 w 83"/>
                <a:gd name="T23" fmla="*/ 2 h 53"/>
                <a:gd name="T24" fmla="*/ 44 w 83"/>
                <a:gd name="T25" fmla="*/ 3 h 53"/>
                <a:gd name="T26" fmla="*/ 46 w 83"/>
                <a:gd name="T27" fmla="*/ 4 h 53"/>
                <a:gd name="T28" fmla="*/ 49 w 83"/>
                <a:gd name="T29" fmla="*/ 5 h 53"/>
                <a:gd name="T30" fmla="*/ 52 w 83"/>
                <a:gd name="T31" fmla="*/ 7 h 53"/>
                <a:gd name="T32" fmla="*/ 54 w 83"/>
                <a:gd name="T33" fmla="*/ 8 h 53"/>
                <a:gd name="T34" fmla="*/ 56 w 83"/>
                <a:gd name="T35" fmla="*/ 10 h 53"/>
                <a:gd name="T36" fmla="*/ 59 w 83"/>
                <a:gd name="T37" fmla="*/ 12 h 53"/>
                <a:gd name="T38" fmla="*/ 61 w 83"/>
                <a:gd name="T39" fmla="*/ 14 h 53"/>
                <a:gd name="T40" fmla="*/ 64 w 83"/>
                <a:gd name="T41" fmla="*/ 16 h 53"/>
                <a:gd name="T42" fmla="*/ 66 w 83"/>
                <a:gd name="T43" fmla="*/ 19 h 53"/>
                <a:gd name="T44" fmla="*/ 68 w 83"/>
                <a:gd name="T45" fmla="*/ 21 h 53"/>
                <a:gd name="T46" fmla="*/ 70 w 83"/>
                <a:gd name="T47" fmla="*/ 24 h 53"/>
                <a:gd name="T48" fmla="*/ 72 w 83"/>
                <a:gd name="T49" fmla="*/ 27 h 53"/>
                <a:gd name="T50" fmla="*/ 73 w 83"/>
                <a:gd name="T51" fmla="*/ 30 h 53"/>
                <a:gd name="T52" fmla="*/ 75 w 83"/>
                <a:gd name="T53" fmla="*/ 33 h 53"/>
                <a:gd name="T54" fmla="*/ 76 w 83"/>
                <a:gd name="T55" fmla="*/ 37 h 53"/>
                <a:gd name="T56" fmla="*/ 78 w 83"/>
                <a:gd name="T57" fmla="*/ 40 h 53"/>
                <a:gd name="T58" fmla="*/ 80 w 83"/>
                <a:gd name="T59" fmla="*/ 44 h 53"/>
                <a:gd name="T60" fmla="*/ 81 w 83"/>
                <a:gd name="T61" fmla="*/ 47 h 53"/>
                <a:gd name="T62" fmla="*/ 82 w 83"/>
                <a:gd name="T63" fmla="*/ 52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
                <a:gd name="T97" fmla="*/ 0 h 53"/>
                <a:gd name="T98" fmla="*/ 83 w 83"/>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 h="53">
                  <a:moveTo>
                    <a:pt x="0" y="5"/>
                  </a:moveTo>
                  <a:lnTo>
                    <a:pt x="7" y="2"/>
                  </a:lnTo>
                  <a:lnTo>
                    <a:pt x="11" y="1"/>
                  </a:lnTo>
                  <a:lnTo>
                    <a:pt x="14" y="1"/>
                  </a:lnTo>
                  <a:lnTo>
                    <a:pt x="18" y="1"/>
                  </a:lnTo>
                  <a:lnTo>
                    <a:pt x="22" y="0"/>
                  </a:lnTo>
                  <a:lnTo>
                    <a:pt x="25" y="0"/>
                  </a:lnTo>
                  <a:lnTo>
                    <a:pt x="28" y="0"/>
                  </a:lnTo>
                  <a:lnTo>
                    <a:pt x="32" y="1"/>
                  </a:lnTo>
                  <a:lnTo>
                    <a:pt x="34" y="1"/>
                  </a:lnTo>
                  <a:lnTo>
                    <a:pt x="38" y="1"/>
                  </a:lnTo>
                  <a:lnTo>
                    <a:pt x="40" y="2"/>
                  </a:lnTo>
                  <a:lnTo>
                    <a:pt x="44" y="3"/>
                  </a:lnTo>
                  <a:lnTo>
                    <a:pt x="46" y="4"/>
                  </a:lnTo>
                  <a:lnTo>
                    <a:pt x="49" y="5"/>
                  </a:lnTo>
                  <a:lnTo>
                    <a:pt x="52" y="7"/>
                  </a:lnTo>
                  <a:lnTo>
                    <a:pt x="54" y="8"/>
                  </a:lnTo>
                  <a:lnTo>
                    <a:pt x="56" y="10"/>
                  </a:lnTo>
                  <a:lnTo>
                    <a:pt x="59" y="12"/>
                  </a:lnTo>
                  <a:lnTo>
                    <a:pt x="61" y="14"/>
                  </a:lnTo>
                  <a:lnTo>
                    <a:pt x="64" y="16"/>
                  </a:lnTo>
                  <a:lnTo>
                    <a:pt x="66" y="19"/>
                  </a:lnTo>
                  <a:lnTo>
                    <a:pt x="68" y="21"/>
                  </a:lnTo>
                  <a:lnTo>
                    <a:pt x="70" y="24"/>
                  </a:lnTo>
                  <a:lnTo>
                    <a:pt x="72" y="27"/>
                  </a:lnTo>
                  <a:lnTo>
                    <a:pt x="73" y="30"/>
                  </a:lnTo>
                  <a:lnTo>
                    <a:pt x="75" y="33"/>
                  </a:lnTo>
                  <a:lnTo>
                    <a:pt x="76" y="37"/>
                  </a:lnTo>
                  <a:lnTo>
                    <a:pt x="78" y="40"/>
                  </a:lnTo>
                  <a:lnTo>
                    <a:pt x="80" y="44"/>
                  </a:lnTo>
                  <a:lnTo>
                    <a:pt x="81" y="47"/>
                  </a:lnTo>
                  <a:lnTo>
                    <a:pt x="82" y="5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7" name="Freeform 70"/>
            <p:cNvSpPr>
              <a:spLocks/>
            </p:cNvSpPr>
            <p:nvPr/>
          </p:nvSpPr>
          <p:spPr bwMode="auto">
            <a:xfrm>
              <a:off x="4568" y="2410"/>
              <a:ext cx="60" cy="54"/>
            </a:xfrm>
            <a:custGeom>
              <a:avLst/>
              <a:gdLst>
                <a:gd name="T0" fmla="*/ 0 w 60"/>
                <a:gd name="T1" fmla="*/ 6 h 54"/>
                <a:gd name="T2" fmla="*/ 7 w 60"/>
                <a:gd name="T3" fmla="*/ 3 h 54"/>
                <a:gd name="T4" fmla="*/ 11 w 60"/>
                <a:gd name="T5" fmla="*/ 2 h 54"/>
                <a:gd name="T6" fmla="*/ 15 w 60"/>
                <a:gd name="T7" fmla="*/ 1 h 54"/>
                <a:gd name="T8" fmla="*/ 18 w 60"/>
                <a:gd name="T9" fmla="*/ 0 h 54"/>
                <a:gd name="T10" fmla="*/ 22 w 60"/>
                <a:gd name="T11" fmla="*/ 0 h 54"/>
                <a:gd name="T12" fmla="*/ 25 w 60"/>
                <a:gd name="T13" fmla="*/ 0 h 54"/>
                <a:gd name="T14" fmla="*/ 28 w 60"/>
                <a:gd name="T15" fmla="*/ 0 h 54"/>
                <a:gd name="T16" fmla="*/ 31 w 60"/>
                <a:gd name="T17" fmla="*/ 0 h 54"/>
                <a:gd name="T18" fmla="*/ 34 w 60"/>
                <a:gd name="T19" fmla="*/ 0 h 54"/>
                <a:gd name="T20" fmla="*/ 36 w 60"/>
                <a:gd name="T21" fmla="*/ 1 h 54"/>
                <a:gd name="T22" fmla="*/ 38 w 60"/>
                <a:gd name="T23" fmla="*/ 1 h 54"/>
                <a:gd name="T24" fmla="*/ 41 w 60"/>
                <a:gd name="T25" fmla="*/ 2 h 54"/>
                <a:gd name="T26" fmla="*/ 43 w 60"/>
                <a:gd name="T27" fmla="*/ 3 h 54"/>
                <a:gd name="T28" fmla="*/ 45 w 60"/>
                <a:gd name="T29" fmla="*/ 4 h 54"/>
                <a:gd name="T30" fmla="*/ 47 w 60"/>
                <a:gd name="T31" fmla="*/ 6 h 54"/>
                <a:gd name="T32" fmla="*/ 49 w 60"/>
                <a:gd name="T33" fmla="*/ 7 h 54"/>
                <a:gd name="T34" fmla="*/ 50 w 60"/>
                <a:gd name="T35" fmla="*/ 9 h 54"/>
                <a:gd name="T36" fmla="*/ 52 w 60"/>
                <a:gd name="T37" fmla="*/ 11 h 54"/>
                <a:gd name="T38" fmla="*/ 53 w 60"/>
                <a:gd name="T39" fmla="*/ 13 h 54"/>
                <a:gd name="T40" fmla="*/ 54 w 60"/>
                <a:gd name="T41" fmla="*/ 15 h 54"/>
                <a:gd name="T42" fmla="*/ 56 w 60"/>
                <a:gd name="T43" fmla="*/ 18 h 54"/>
                <a:gd name="T44" fmla="*/ 56 w 60"/>
                <a:gd name="T45" fmla="*/ 20 h 54"/>
                <a:gd name="T46" fmla="*/ 57 w 60"/>
                <a:gd name="T47" fmla="*/ 23 h 54"/>
                <a:gd name="T48" fmla="*/ 58 w 60"/>
                <a:gd name="T49" fmla="*/ 26 h 54"/>
                <a:gd name="T50" fmla="*/ 58 w 60"/>
                <a:gd name="T51" fmla="*/ 30 h 54"/>
                <a:gd name="T52" fmla="*/ 59 w 60"/>
                <a:gd name="T53" fmla="*/ 33 h 54"/>
                <a:gd name="T54" fmla="*/ 59 w 60"/>
                <a:gd name="T55" fmla="*/ 36 h 54"/>
                <a:gd name="T56" fmla="*/ 59 w 60"/>
                <a:gd name="T57" fmla="*/ 40 h 54"/>
                <a:gd name="T58" fmla="*/ 59 w 60"/>
                <a:gd name="T59" fmla="*/ 44 h 54"/>
                <a:gd name="T60" fmla="*/ 58 w 60"/>
                <a:gd name="T61" fmla="*/ 48 h 54"/>
                <a:gd name="T62" fmla="*/ 58 w 60"/>
                <a:gd name="T63" fmla="*/ 53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54"/>
                <a:gd name="T98" fmla="*/ 60 w 6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54">
                  <a:moveTo>
                    <a:pt x="0" y="6"/>
                  </a:moveTo>
                  <a:lnTo>
                    <a:pt x="7" y="3"/>
                  </a:lnTo>
                  <a:lnTo>
                    <a:pt x="11" y="2"/>
                  </a:lnTo>
                  <a:lnTo>
                    <a:pt x="15" y="1"/>
                  </a:lnTo>
                  <a:lnTo>
                    <a:pt x="18" y="0"/>
                  </a:lnTo>
                  <a:lnTo>
                    <a:pt x="22" y="0"/>
                  </a:lnTo>
                  <a:lnTo>
                    <a:pt x="25" y="0"/>
                  </a:lnTo>
                  <a:lnTo>
                    <a:pt x="28" y="0"/>
                  </a:lnTo>
                  <a:lnTo>
                    <a:pt x="31" y="0"/>
                  </a:lnTo>
                  <a:lnTo>
                    <a:pt x="34" y="0"/>
                  </a:lnTo>
                  <a:lnTo>
                    <a:pt x="36" y="1"/>
                  </a:lnTo>
                  <a:lnTo>
                    <a:pt x="38" y="1"/>
                  </a:lnTo>
                  <a:lnTo>
                    <a:pt x="41" y="2"/>
                  </a:lnTo>
                  <a:lnTo>
                    <a:pt x="43" y="3"/>
                  </a:lnTo>
                  <a:lnTo>
                    <a:pt x="45" y="4"/>
                  </a:lnTo>
                  <a:lnTo>
                    <a:pt x="47" y="6"/>
                  </a:lnTo>
                  <a:lnTo>
                    <a:pt x="49" y="7"/>
                  </a:lnTo>
                  <a:lnTo>
                    <a:pt x="50" y="9"/>
                  </a:lnTo>
                  <a:lnTo>
                    <a:pt x="52" y="11"/>
                  </a:lnTo>
                  <a:lnTo>
                    <a:pt x="53" y="13"/>
                  </a:lnTo>
                  <a:lnTo>
                    <a:pt x="54" y="15"/>
                  </a:lnTo>
                  <a:lnTo>
                    <a:pt x="56" y="18"/>
                  </a:lnTo>
                  <a:lnTo>
                    <a:pt x="56" y="20"/>
                  </a:lnTo>
                  <a:lnTo>
                    <a:pt x="57" y="23"/>
                  </a:lnTo>
                  <a:lnTo>
                    <a:pt x="58" y="26"/>
                  </a:lnTo>
                  <a:lnTo>
                    <a:pt x="58" y="30"/>
                  </a:lnTo>
                  <a:lnTo>
                    <a:pt x="59" y="33"/>
                  </a:lnTo>
                  <a:lnTo>
                    <a:pt x="59" y="36"/>
                  </a:lnTo>
                  <a:lnTo>
                    <a:pt x="59" y="40"/>
                  </a:lnTo>
                  <a:lnTo>
                    <a:pt x="59" y="44"/>
                  </a:lnTo>
                  <a:lnTo>
                    <a:pt x="58" y="48"/>
                  </a:lnTo>
                  <a:lnTo>
                    <a:pt x="58" y="53"/>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8" name="Freeform 71"/>
            <p:cNvSpPr>
              <a:spLocks/>
            </p:cNvSpPr>
            <p:nvPr/>
          </p:nvSpPr>
          <p:spPr bwMode="auto">
            <a:xfrm>
              <a:off x="4626" y="2510"/>
              <a:ext cx="49" cy="95"/>
            </a:xfrm>
            <a:custGeom>
              <a:avLst/>
              <a:gdLst>
                <a:gd name="T0" fmla="*/ 0 w 49"/>
                <a:gd name="T1" fmla="*/ 0 h 95"/>
                <a:gd name="T2" fmla="*/ 6 w 49"/>
                <a:gd name="T3" fmla="*/ 4 h 95"/>
                <a:gd name="T4" fmla="*/ 8 w 49"/>
                <a:gd name="T5" fmla="*/ 7 h 95"/>
                <a:gd name="T6" fmla="*/ 10 w 49"/>
                <a:gd name="T7" fmla="*/ 10 h 95"/>
                <a:gd name="T8" fmla="*/ 13 w 49"/>
                <a:gd name="T9" fmla="*/ 12 h 95"/>
                <a:gd name="T10" fmla="*/ 15 w 49"/>
                <a:gd name="T11" fmla="*/ 15 h 95"/>
                <a:gd name="T12" fmla="*/ 17 w 49"/>
                <a:gd name="T13" fmla="*/ 17 h 95"/>
                <a:gd name="T14" fmla="*/ 19 w 49"/>
                <a:gd name="T15" fmla="*/ 20 h 95"/>
                <a:gd name="T16" fmla="*/ 22 w 49"/>
                <a:gd name="T17" fmla="*/ 22 h 95"/>
                <a:gd name="T18" fmla="*/ 24 w 49"/>
                <a:gd name="T19" fmla="*/ 25 h 95"/>
                <a:gd name="T20" fmla="*/ 25 w 49"/>
                <a:gd name="T21" fmla="*/ 28 h 95"/>
                <a:gd name="T22" fmla="*/ 27 w 49"/>
                <a:gd name="T23" fmla="*/ 31 h 95"/>
                <a:gd name="T24" fmla="*/ 29 w 49"/>
                <a:gd name="T25" fmla="*/ 34 h 95"/>
                <a:gd name="T26" fmla="*/ 31 w 49"/>
                <a:gd name="T27" fmla="*/ 36 h 95"/>
                <a:gd name="T28" fmla="*/ 32 w 49"/>
                <a:gd name="T29" fmla="*/ 40 h 95"/>
                <a:gd name="T30" fmla="*/ 34 w 49"/>
                <a:gd name="T31" fmla="*/ 42 h 95"/>
                <a:gd name="T32" fmla="*/ 35 w 49"/>
                <a:gd name="T33" fmla="*/ 45 h 95"/>
                <a:gd name="T34" fmla="*/ 36 w 49"/>
                <a:gd name="T35" fmla="*/ 48 h 95"/>
                <a:gd name="T36" fmla="*/ 38 w 49"/>
                <a:gd name="T37" fmla="*/ 51 h 95"/>
                <a:gd name="T38" fmla="*/ 39 w 49"/>
                <a:gd name="T39" fmla="*/ 54 h 95"/>
                <a:gd name="T40" fmla="*/ 40 w 49"/>
                <a:gd name="T41" fmla="*/ 58 h 95"/>
                <a:gd name="T42" fmla="*/ 41 w 49"/>
                <a:gd name="T43" fmla="*/ 61 h 95"/>
                <a:gd name="T44" fmla="*/ 42 w 49"/>
                <a:gd name="T45" fmla="*/ 64 h 95"/>
                <a:gd name="T46" fmla="*/ 43 w 49"/>
                <a:gd name="T47" fmla="*/ 67 h 95"/>
                <a:gd name="T48" fmla="*/ 44 w 49"/>
                <a:gd name="T49" fmla="*/ 70 h 95"/>
                <a:gd name="T50" fmla="*/ 45 w 49"/>
                <a:gd name="T51" fmla="*/ 74 h 95"/>
                <a:gd name="T52" fmla="*/ 46 w 49"/>
                <a:gd name="T53" fmla="*/ 77 h 95"/>
                <a:gd name="T54" fmla="*/ 46 w 49"/>
                <a:gd name="T55" fmla="*/ 80 h 95"/>
                <a:gd name="T56" fmla="*/ 47 w 49"/>
                <a:gd name="T57" fmla="*/ 84 h 95"/>
                <a:gd name="T58" fmla="*/ 47 w 49"/>
                <a:gd name="T59" fmla="*/ 87 h 95"/>
                <a:gd name="T60" fmla="*/ 48 w 49"/>
                <a:gd name="T61" fmla="*/ 91 h 95"/>
                <a:gd name="T62" fmla="*/ 48 w 49"/>
                <a:gd name="T63" fmla="*/ 94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
                <a:gd name="T97" fmla="*/ 0 h 95"/>
                <a:gd name="T98" fmla="*/ 49 w 49"/>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 h="95">
                  <a:moveTo>
                    <a:pt x="0" y="0"/>
                  </a:moveTo>
                  <a:lnTo>
                    <a:pt x="6" y="4"/>
                  </a:lnTo>
                  <a:lnTo>
                    <a:pt x="8" y="7"/>
                  </a:lnTo>
                  <a:lnTo>
                    <a:pt x="10" y="10"/>
                  </a:lnTo>
                  <a:lnTo>
                    <a:pt x="13" y="12"/>
                  </a:lnTo>
                  <a:lnTo>
                    <a:pt x="15" y="15"/>
                  </a:lnTo>
                  <a:lnTo>
                    <a:pt x="17" y="17"/>
                  </a:lnTo>
                  <a:lnTo>
                    <a:pt x="19" y="20"/>
                  </a:lnTo>
                  <a:lnTo>
                    <a:pt x="22" y="22"/>
                  </a:lnTo>
                  <a:lnTo>
                    <a:pt x="24" y="25"/>
                  </a:lnTo>
                  <a:lnTo>
                    <a:pt x="25" y="28"/>
                  </a:lnTo>
                  <a:lnTo>
                    <a:pt x="27" y="31"/>
                  </a:lnTo>
                  <a:lnTo>
                    <a:pt x="29" y="34"/>
                  </a:lnTo>
                  <a:lnTo>
                    <a:pt x="31" y="36"/>
                  </a:lnTo>
                  <a:lnTo>
                    <a:pt x="32" y="40"/>
                  </a:lnTo>
                  <a:lnTo>
                    <a:pt x="34" y="42"/>
                  </a:lnTo>
                  <a:lnTo>
                    <a:pt x="35" y="45"/>
                  </a:lnTo>
                  <a:lnTo>
                    <a:pt x="36" y="48"/>
                  </a:lnTo>
                  <a:lnTo>
                    <a:pt x="38" y="51"/>
                  </a:lnTo>
                  <a:lnTo>
                    <a:pt x="39" y="54"/>
                  </a:lnTo>
                  <a:lnTo>
                    <a:pt x="40" y="58"/>
                  </a:lnTo>
                  <a:lnTo>
                    <a:pt x="41" y="61"/>
                  </a:lnTo>
                  <a:lnTo>
                    <a:pt x="42" y="64"/>
                  </a:lnTo>
                  <a:lnTo>
                    <a:pt x="43" y="67"/>
                  </a:lnTo>
                  <a:lnTo>
                    <a:pt x="44" y="70"/>
                  </a:lnTo>
                  <a:lnTo>
                    <a:pt x="45" y="74"/>
                  </a:lnTo>
                  <a:lnTo>
                    <a:pt x="46" y="77"/>
                  </a:lnTo>
                  <a:lnTo>
                    <a:pt x="46" y="80"/>
                  </a:lnTo>
                  <a:lnTo>
                    <a:pt x="47" y="84"/>
                  </a:lnTo>
                  <a:lnTo>
                    <a:pt x="47" y="87"/>
                  </a:lnTo>
                  <a:lnTo>
                    <a:pt x="48" y="91"/>
                  </a:lnTo>
                  <a:lnTo>
                    <a:pt x="48" y="94"/>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9" name="Freeform 72"/>
            <p:cNvSpPr>
              <a:spLocks/>
            </p:cNvSpPr>
            <p:nvPr/>
          </p:nvSpPr>
          <p:spPr bwMode="auto">
            <a:xfrm>
              <a:off x="3112" y="3135"/>
              <a:ext cx="569" cy="237"/>
            </a:xfrm>
            <a:custGeom>
              <a:avLst/>
              <a:gdLst>
                <a:gd name="T0" fmla="*/ 0 w 569"/>
                <a:gd name="T1" fmla="*/ 0 h 237"/>
                <a:gd name="T2" fmla="*/ 11 w 569"/>
                <a:gd name="T3" fmla="*/ 37 h 237"/>
                <a:gd name="T4" fmla="*/ 20 w 569"/>
                <a:gd name="T5" fmla="*/ 53 h 237"/>
                <a:gd name="T6" fmla="*/ 30 w 569"/>
                <a:gd name="T7" fmla="*/ 67 h 237"/>
                <a:gd name="T8" fmla="*/ 42 w 569"/>
                <a:gd name="T9" fmla="*/ 80 h 237"/>
                <a:gd name="T10" fmla="*/ 56 w 569"/>
                <a:gd name="T11" fmla="*/ 92 h 237"/>
                <a:gd name="T12" fmla="*/ 71 w 569"/>
                <a:gd name="T13" fmla="*/ 102 h 237"/>
                <a:gd name="T14" fmla="*/ 87 w 569"/>
                <a:gd name="T15" fmla="*/ 111 h 237"/>
                <a:gd name="T16" fmla="*/ 105 w 569"/>
                <a:gd name="T17" fmla="*/ 119 h 237"/>
                <a:gd name="T18" fmla="*/ 124 w 569"/>
                <a:gd name="T19" fmla="*/ 127 h 237"/>
                <a:gd name="T20" fmla="*/ 143 w 569"/>
                <a:gd name="T21" fmla="*/ 133 h 237"/>
                <a:gd name="T22" fmla="*/ 164 w 569"/>
                <a:gd name="T23" fmla="*/ 139 h 237"/>
                <a:gd name="T24" fmla="*/ 185 w 569"/>
                <a:gd name="T25" fmla="*/ 143 h 237"/>
                <a:gd name="T26" fmla="*/ 206 w 569"/>
                <a:gd name="T27" fmla="*/ 148 h 237"/>
                <a:gd name="T28" fmla="*/ 229 w 569"/>
                <a:gd name="T29" fmla="*/ 151 h 237"/>
                <a:gd name="T30" fmla="*/ 252 w 569"/>
                <a:gd name="T31" fmla="*/ 155 h 237"/>
                <a:gd name="T32" fmla="*/ 274 w 569"/>
                <a:gd name="T33" fmla="*/ 158 h 237"/>
                <a:gd name="T34" fmla="*/ 297 w 569"/>
                <a:gd name="T35" fmla="*/ 161 h 237"/>
                <a:gd name="T36" fmla="*/ 320 w 569"/>
                <a:gd name="T37" fmla="*/ 164 h 237"/>
                <a:gd name="T38" fmla="*/ 343 w 569"/>
                <a:gd name="T39" fmla="*/ 167 h 237"/>
                <a:gd name="T40" fmla="*/ 366 w 569"/>
                <a:gd name="T41" fmla="*/ 170 h 237"/>
                <a:gd name="T42" fmla="*/ 388 w 569"/>
                <a:gd name="T43" fmla="*/ 173 h 237"/>
                <a:gd name="T44" fmla="*/ 410 w 569"/>
                <a:gd name="T45" fmla="*/ 176 h 237"/>
                <a:gd name="T46" fmla="*/ 432 w 569"/>
                <a:gd name="T47" fmla="*/ 180 h 237"/>
                <a:gd name="T48" fmla="*/ 452 w 569"/>
                <a:gd name="T49" fmla="*/ 184 h 237"/>
                <a:gd name="T50" fmla="*/ 472 w 569"/>
                <a:gd name="T51" fmla="*/ 189 h 237"/>
                <a:gd name="T52" fmla="*/ 491 w 569"/>
                <a:gd name="T53" fmla="*/ 195 h 237"/>
                <a:gd name="T54" fmla="*/ 509 w 569"/>
                <a:gd name="T55" fmla="*/ 201 h 237"/>
                <a:gd name="T56" fmla="*/ 526 w 569"/>
                <a:gd name="T57" fmla="*/ 208 h 237"/>
                <a:gd name="T58" fmla="*/ 541 w 569"/>
                <a:gd name="T59" fmla="*/ 217 h 237"/>
                <a:gd name="T60" fmla="*/ 555 w 569"/>
                <a:gd name="T61" fmla="*/ 226 h 237"/>
                <a:gd name="T62" fmla="*/ 568 w 569"/>
                <a:gd name="T63" fmla="*/ 236 h 2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9"/>
                <a:gd name="T97" fmla="*/ 0 h 237"/>
                <a:gd name="T98" fmla="*/ 569 w 569"/>
                <a:gd name="T99" fmla="*/ 237 h 2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9" h="237">
                  <a:moveTo>
                    <a:pt x="0" y="0"/>
                  </a:moveTo>
                  <a:lnTo>
                    <a:pt x="11" y="37"/>
                  </a:lnTo>
                  <a:lnTo>
                    <a:pt x="20" y="53"/>
                  </a:lnTo>
                  <a:lnTo>
                    <a:pt x="30" y="67"/>
                  </a:lnTo>
                  <a:lnTo>
                    <a:pt x="42" y="80"/>
                  </a:lnTo>
                  <a:lnTo>
                    <a:pt x="56" y="92"/>
                  </a:lnTo>
                  <a:lnTo>
                    <a:pt x="71" y="102"/>
                  </a:lnTo>
                  <a:lnTo>
                    <a:pt x="87" y="111"/>
                  </a:lnTo>
                  <a:lnTo>
                    <a:pt x="105" y="119"/>
                  </a:lnTo>
                  <a:lnTo>
                    <a:pt x="124" y="127"/>
                  </a:lnTo>
                  <a:lnTo>
                    <a:pt x="143" y="133"/>
                  </a:lnTo>
                  <a:lnTo>
                    <a:pt x="164" y="139"/>
                  </a:lnTo>
                  <a:lnTo>
                    <a:pt x="185" y="143"/>
                  </a:lnTo>
                  <a:lnTo>
                    <a:pt x="206" y="148"/>
                  </a:lnTo>
                  <a:lnTo>
                    <a:pt x="229" y="151"/>
                  </a:lnTo>
                  <a:lnTo>
                    <a:pt x="252" y="155"/>
                  </a:lnTo>
                  <a:lnTo>
                    <a:pt x="274" y="158"/>
                  </a:lnTo>
                  <a:lnTo>
                    <a:pt x="297" y="161"/>
                  </a:lnTo>
                  <a:lnTo>
                    <a:pt x="320" y="164"/>
                  </a:lnTo>
                  <a:lnTo>
                    <a:pt x="343" y="167"/>
                  </a:lnTo>
                  <a:lnTo>
                    <a:pt x="366" y="170"/>
                  </a:lnTo>
                  <a:lnTo>
                    <a:pt x="388" y="173"/>
                  </a:lnTo>
                  <a:lnTo>
                    <a:pt x="410" y="176"/>
                  </a:lnTo>
                  <a:lnTo>
                    <a:pt x="432" y="180"/>
                  </a:lnTo>
                  <a:lnTo>
                    <a:pt x="452" y="184"/>
                  </a:lnTo>
                  <a:lnTo>
                    <a:pt x="472" y="189"/>
                  </a:lnTo>
                  <a:lnTo>
                    <a:pt x="491" y="195"/>
                  </a:lnTo>
                  <a:lnTo>
                    <a:pt x="509" y="201"/>
                  </a:lnTo>
                  <a:lnTo>
                    <a:pt x="526" y="208"/>
                  </a:lnTo>
                  <a:lnTo>
                    <a:pt x="541" y="217"/>
                  </a:lnTo>
                  <a:lnTo>
                    <a:pt x="555" y="226"/>
                  </a:lnTo>
                  <a:lnTo>
                    <a:pt x="568" y="23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0" name="Freeform 73"/>
            <p:cNvSpPr>
              <a:spLocks/>
            </p:cNvSpPr>
            <p:nvPr/>
          </p:nvSpPr>
          <p:spPr bwMode="auto">
            <a:xfrm>
              <a:off x="3668" y="3359"/>
              <a:ext cx="486" cy="450"/>
            </a:xfrm>
            <a:custGeom>
              <a:avLst/>
              <a:gdLst>
                <a:gd name="T0" fmla="*/ 0 w 486"/>
                <a:gd name="T1" fmla="*/ 0 h 450"/>
                <a:gd name="T2" fmla="*/ 27 w 486"/>
                <a:gd name="T3" fmla="*/ 27 h 450"/>
                <a:gd name="T4" fmla="*/ 42 w 486"/>
                <a:gd name="T5" fmla="*/ 40 h 450"/>
                <a:gd name="T6" fmla="*/ 56 w 486"/>
                <a:gd name="T7" fmla="*/ 53 h 450"/>
                <a:gd name="T8" fmla="*/ 72 w 486"/>
                <a:gd name="T9" fmla="*/ 66 h 450"/>
                <a:gd name="T10" fmla="*/ 88 w 486"/>
                <a:gd name="T11" fmla="*/ 79 h 450"/>
                <a:gd name="T12" fmla="*/ 104 w 486"/>
                <a:gd name="T13" fmla="*/ 91 h 450"/>
                <a:gd name="T14" fmla="*/ 120 w 486"/>
                <a:gd name="T15" fmla="*/ 104 h 450"/>
                <a:gd name="T16" fmla="*/ 137 w 486"/>
                <a:gd name="T17" fmla="*/ 116 h 450"/>
                <a:gd name="T18" fmla="*/ 154 w 486"/>
                <a:gd name="T19" fmla="*/ 129 h 450"/>
                <a:gd name="T20" fmla="*/ 171 w 486"/>
                <a:gd name="T21" fmla="*/ 141 h 450"/>
                <a:gd name="T22" fmla="*/ 188 w 486"/>
                <a:gd name="T23" fmla="*/ 154 h 450"/>
                <a:gd name="T24" fmla="*/ 206 w 486"/>
                <a:gd name="T25" fmla="*/ 166 h 450"/>
                <a:gd name="T26" fmla="*/ 223 w 486"/>
                <a:gd name="T27" fmla="*/ 179 h 450"/>
                <a:gd name="T28" fmla="*/ 240 w 486"/>
                <a:gd name="T29" fmla="*/ 192 h 450"/>
                <a:gd name="T30" fmla="*/ 258 w 486"/>
                <a:gd name="T31" fmla="*/ 205 h 450"/>
                <a:gd name="T32" fmla="*/ 275 w 486"/>
                <a:gd name="T33" fmla="*/ 218 h 450"/>
                <a:gd name="T34" fmla="*/ 292 w 486"/>
                <a:gd name="T35" fmla="*/ 231 h 450"/>
                <a:gd name="T36" fmla="*/ 308 w 486"/>
                <a:gd name="T37" fmla="*/ 244 h 450"/>
                <a:gd name="T38" fmla="*/ 325 w 486"/>
                <a:gd name="T39" fmla="*/ 258 h 450"/>
                <a:gd name="T40" fmla="*/ 341 w 486"/>
                <a:gd name="T41" fmla="*/ 272 h 450"/>
                <a:gd name="T42" fmla="*/ 357 w 486"/>
                <a:gd name="T43" fmla="*/ 286 h 450"/>
                <a:gd name="T44" fmla="*/ 372 w 486"/>
                <a:gd name="T45" fmla="*/ 301 h 450"/>
                <a:gd name="T46" fmla="*/ 387 w 486"/>
                <a:gd name="T47" fmla="*/ 315 h 450"/>
                <a:gd name="T48" fmla="*/ 402 w 486"/>
                <a:gd name="T49" fmla="*/ 331 h 450"/>
                <a:gd name="T50" fmla="*/ 416 w 486"/>
                <a:gd name="T51" fmla="*/ 346 h 450"/>
                <a:gd name="T52" fmla="*/ 429 w 486"/>
                <a:gd name="T53" fmla="*/ 362 h 450"/>
                <a:gd name="T54" fmla="*/ 442 w 486"/>
                <a:gd name="T55" fmla="*/ 378 h 450"/>
                <a:gd name="T56" fmla="*/ 454 w 486"/>
                <a:gd name="T57" fmla="*/ 395 h 450"/>
                <a:gd name="T58" fmla="*/ 465 w 486"/>
                <a:gd name="T59" fmla="*/ 412 h 450"/>
                <a:gd name="T60" fmla="*/ 475 w 486"/>
                <a:gd name="T61" fmla="*/ 430 h 450"/>
                <a:gd name="T62" fmla="*/ 485 w 486"/>
                <a:gd name="T63" fmla="*/ 449 h 4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6"/>
                <a:gd name="T97" fmla="*/ 0 h 450"/>
                <a:gd name="T98" fmla="*/ 486 w 486"/>
                <a:gd name="T99" fmla="*/ 450 h 4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6" h="450">
                  <a:moveTo>
                    <a:pt x="0" y="0"/>
                  </a:moveTo>
                  <a:lnTo>
                    <a:pt x="27" y="27"/>
                  </a:lnTo>
                  <a:lnTo>
                    <a:pt x="42" y="40"/>
                  </a:lnTo>
                  <a:lnTo>
                    <a:pt x="56" y="53"/>
                  </a:lnTo>
                  <a:lnTo>
                    <a:pt x="72" y="66"/>
                  </a:lnTo>
                  <a:lnTo>
                    <a:pt x="88" y="79"/>
                  </a:lnTo>
                  <a:lnTo>
                    <a:pt x="104" y="91"/>
                  </a:lnTo>
                  <a:lnTo>
                    <a:pt x="120" y="104"/>
                  </a:lnTo>
                  <a:lnTo>
                    <a:pt x="137" y="116"/>
                  </a:lnTo>
                  <a:lnTo>
                    <a:pt x="154" y="129"/>
                  </a:lnTo>
                  <a:lnTo>
                    <a:pt x="171" y="141"/>
                  </a:lnTo>
                  <a:lnTo>
                    <a:pt x="188" y="154"/>
                  </a:lnTo>
                  <a:lnTo>
                    <a:pt x="206" y="166"/>
                  </a:lnTo>
                  <a:lnTo>
                    <a:pt x="223" y="179"/>
                  </a:lnTo>
                  <a:lnTo>
                    <a:pt x="240" y="192"/>
                  </a:lnTo>
                  <a:lnTo>
                    <a:pt x="258" y="205"/>
                  </a:lnTo>
                  <a:lnTo>
                    <a:pt x="275" y="218"/>
                  </a:lnTo>
                  <a:lnTo>
                    <a:pt x="292" y="231"/>
                  </a:lnTo>
                  <a:lnTo>
                    <a:pt x="308" y="244"/>
                  </a:lnTo>
                  <a:lnTo>
                    <a:pt x="325" y="258"/>
                  </a:lnTo>
                  <a:lnTo>
                    <a:pt x="341" y="272"/>
                  </a:lnTo>
                  <a:lnTo>
                    <a:pt x="357" y="286"/>
                  </a:lnTo>
                  <a:lnTo>
                    <a:pt x="372" y="301"/>
                  </a:lnTo>
                  <a:lnTo>
                    <a:pt x="387" y="315"/>
                  </a:lnTo>
                  <a:lnTo>
                    <a:pt x="402" y="331"/>
                  </a:lnTo>
                  <a:lnTo>
                    <a:pt x="416" y="346"/>
                  </a:lnTo>
                  <a:lnTo>
                    <a:pt x="429" y="362"/>
                  </a:lnTo>
                  <a:lnTo>
                    <a:pt x="442" y="378"/>
                  </a:lnTo>
                  <a:lnTo>
                    <a:pt x="454" y="395"/>
                  </a:lnTo>
                  <a:lnTo>
                    <a:pt x="465" y="412"/>
                  </a:lnTo>
                  <a:lnTo>
                    <a:pt x="475" y="430"/>
                  </a:lnTo>
                  <a:lnTo>
                    <a:pt x="485" y="449"/>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1" name="Line 74"/>
            <p:cNvSpPr>
              <a:spLocks noChangeShapeType="1"/>
            </p:cNvSpPr>
            <p:nvPr/>
          </p:nvSpPr>
          <p:spPr bwMode="auto">
            <a:xfrm>
              <a:off x="4011" y="3194"/>
              <a:ext cx="0" cy="48"/>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62" name="Freeform 75"/>
            <p:cNvSpPr>
              <a:spLocks/>
            </p:cNvSpPr>
            <p:nvPr/>
          </p:nvSpPr>
          <p:spPr bwMode="auto">
            <a:xfrm>
              <a:off x="1203" y="936"/>
              <a:ext cx="260" cy="205"/>
            </a:xfrm>
            <a:custGeom>
              <a:avLst/>
              <a:gdLst>
                <a:gd name="T0" fmla="*/ 257 w 260"/>
                <a:gd name="T1" fmla="*/ 50 h 205"/>
                <a:gd name="T2" fmla="*/ 252 w 260"/>
                <a:gd name="T3" fmla="*/ 49 h 205"/>
                <a:gd name="T4" fmla="*/ 245 w 260"/>
                <a:gd name="T5" fmla="*/ 47 h 205"/>
                <a:gd name="T6" fmla="*/ 235 w 260"/>
                <a:gd name="T7" fmla="*/ 44 h 205"/>
                <a:gd name="T8" fmla="*/ 223 w 260"/>
                <a:gd name="T9" fmla="*/ 40 h 205"/>
                <a:gd name="T10" fmla="*/ 209 w 260"/>
                <a:gd name="T11" fmla="*/ 36 h 205"/>
                <a:gd name="T12" fmla="*/ 195 w 260"/>
                <a:gd name="T13" fmla="*/ 30 h 205"/>
                <a:gd name="T14" fmla="*/ 181 w 260"/>
                <a:gd name="T15" fmla="*/ 25 h 205"/>
                <a:gd name="T16" fmla="*/ 170 w 260"/>
                <a:gd name="T17" fmla="*/ 20 h 205"/>
                <a:gd name="T18" fmla="*/ 164 w 260"/>
                <a:gd name="T19" fmla="*/ 15 h 205"/>
                <a:gd name="T20" fmla="*/ 158 w 260"/>
                <a:gd name="T21" fmla="*/ 10 h 205"/>
                <a:gd name="T22" fmla="*/ 153 w 260"/>
                <a:gd name="T23" fmla="*/ 6 h 205"/>
                <a:gd name="T24" fmla="*/ 148 w 260"/>
                <a:gd name="T25" fmla="*/ 3 h 205"/>
                <a:gd name="T26" fmla="*/ 142 w 260"/>
                <a:gd name="T27" fmla="*/ 0 h 205"/>
                <a:gd name="T28" fmla="*/ 135 w 260"/>
                <a:gd name="T29" fmla="*/ 0 h 205"/>
                <a:gd name="T30" fmla="*/ 119 w 260"/>
                <a:gd name="T31" fmla="*/ 1 h 205"/>
                <a:gd name="T32" fmla="*/ 101 w 260"/>
                <a:gd name="T33" fmla="*/ 4 h 205"/>
                <a:gd name="T34" fmla="*/ 86 w 260"/>
                <a:gd name="T35" fmla="*/ 9 h 205"/>
                <a:gd name="T36" fmla="*/ 73 w 260"/>
                <a:gd name="T37" fmla="*/ 16 h 205"/>
                <a:gd name="T38" fmla="*/ 61 w 260"/>
                <a:gd name="T39" fmla="*/ 25 h 205"/>
                <a:gd name="T40" fmla="*/ 50 w 260"/>
                <a:gd name="T41" fmla="*/ 37 h 205"/>
                <a:gd name="T42" fmla="*/ 40 w 260"/>
                <a:gd name="T43" fmla="*/ 50 h 205"/>
                <a:gd name="T44" fmla="*/ 30 w 260"/>
                <a:gd name="T45" fmla="*/ 67 h 205"/>
                <a:gd name="T46" fmla="*/ 23 w 260"/>
                <a:gd name="T47" fmla="*/ 82 h 205"/>
                <a:gd name="T48" fmla="*/ 21 w 260"/>
                <a:gd name="T49" fmla="*/ 88 h 205"/>
                <a:gd name="T50" fmla="*/ 21 w 260"/>
                <a:gd name="T51" fmla="*/ 93 h 205"/>
                <a:gd name="T52" fmla="*/ 21 w 260"/>
                <a:gd name="T53" fmla="*/ 98 h 205"/>
                <a:gd name="T54" fmla="*/ 23 w 260"/>
                <a:gd name="T55" fmla="*/ 104 h 205"/>
                <a:gd name="T56" fmla="*/ 24 w 260"/>
                <a:gd name="T57" fmla="*/ 110 h 205"/>
                <a:gd name="T58" fmla="*/ 25 w 260"/>
                <a:gd name="T59" fmla="*/ 117 h 205"/>
                <a:gd name="T60" fmla="*/ 25 w 260"/>
                <a:gd name="T61" fmla="*/ 125 h 205"/>
                <a:gd name="T62" fmla="*/ 26 w 260"/>
                <a:gd name="T63" fmla="*/ 132 h 205"/>
                <a:gd name="T64" fmla="*/ 26 w 260"/>
                <a:gd name="T65" fmla="*/ 135 h 205"/>
                <a:gd name="T66" fmla="*/ 27 w 260"/>
                <a:gd name="T67" fmla="*/ 138 h 205"/>
                <a:gd name="T68" fmla="*/ 27 w 260"/>
                <a:gd name="T69" fmla="*/ 141 h 205"/>
                <a:gd name="T70" fmla="*/ 27 w 260"/>
                <a:gd name="T71" fmla="*/ 143 h 205"/>
                <a:gd name="T72" fmla="*/ 27 w 260"/>
                <a:gd name="T73" fmla="*/ 146 h 205"/>
                <a:gd name="T74" fmla="*/ 27 w 260"/>
                <a:gd name="T75" fmla="*/ 149 h 205"/>
                <a:gd name="T76" fmla="*/ 26 w 260"/>
                <a:gd name="T77" fmla="*/ 153 h 205"/>
                <a:gd name="T78" fmla="*/ 22 w 260"/>
                <a:gd name="T79" fmla="*/ 159 h 205"/>
                <a:gd name="T80" fmla="*/ 19 w 260"/>
                <a:gd name="T81" fmla="*/ 163 h 205"/>
                <a:gd name="T82" fmla="*/ 15 w 260"/>
                <a:gd name="T83" fmla="*/ 167 h 205"/>
                <a:gd name="T84" fmla="*/ 11 w 260"/>
                <a:gd name="T85" fmla="*/ 170 h 205"/>
                <a:gd name="T86" fmla="*/ 8 w 260"/>
                <a:gd name="T87" fmla="*/ 172 h 205"/>
                <a:gd name="T88" fmla="*/ 5 w 260"/>
                <a:gd name="T89" fmla="*/ 174 h 205"/>
                <a:gd name="T90" fmla="*/ 1 w 260"/>
                <a:gd name="T91" fmla="*/ 176 h 205"/>
                <a:gd name="T92" fmla="*/ 0 w 260"/>
                <a:gd name="T93" fmla="*/ 178 h 205"/>
                <a:gd name="T94" fmla="*/ 0 w 260"/>
                <a:gd name="T95" fmla="*/ 178 h 205"/>
                <a:gd name="T96" fmla="*/ 0 w 260"/>
                <a:gd name="T97" fmla="*/ 178 h 205"/>
                <a:gd name="T98" fmla="*/ 0 w 260"/>
                <a:gd name="T99" fmla="*/ 178 h 205"/>
                <a:gd name="T100" fmla="*/ 0 w 260"/>
                <a:gd name="T101" fmla="*/ 178 h 205"/>
                <a:gd name="T102" fmla="*/ 0 w 260"/>
                <a:gd name="T103" fmla="*/ 178 h 205"/>
                <a:gd name="T104" fmla="*/ 0 w 260"/>
                <a:gd name="T105" fmla="*/ 178 h 205"/>
                <a:gd name="T106" fmla="*/ 0 w 260"/>
                <a:gd name="T107" fmla="*/ 178 h 205"/>
                <a:gd name="T108" fmla="*/ 0 w 260"/>
                <a:gd name="T109" fmla="*/ 180 h 205"/>
                <a:gd name="T110" fmla="*/ 0 w 260"/>
                <a:gd name="T111" fmla="*/ 184 h 205"/>
                <a:gd name="T112" fmla="*/ 0 w 260"/>
                <a:gd name="T113" fmla="*/ 188 h 205"/>
                <a:gd name="T114" fmla="*/ 0 w 260"/>
                <a:gd name="T115" fmla="*/ 192 h 205"/>
                <a:gd name="T116" fmla="*/ 0 w 260"/>
                <a:gd name="T117" fmla="*/ 197 h 205"/>
                <a:gd name="T118" fmla="*/ 0 w 260"/>
                <a:gd name="T119" fmla="*/ 200 h 205"/>
                <a:gd name="T120" fmla="*/ 0 w 260"/>
                <a:gd name="T121" fmla="*/ 203 h 205"/>
                <a:gd name="T122" fmla="*/ 0 w 260"/>
                <a:gd name="T123" fmla="*/ 204 h 2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0"/>
                <a:gd name="T187" fmla="*/ 0 h 205"/>
                <a:gd name="T188" fmla="*/ 260 w 260"/>
                <a:gd name="T189" fmla="*/ 205 h 2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0" h="205">
                  <a:moveTo>
                    <a:pt x="259" y="51"/>
                  </a:moveTo>
                  <a:lnTo>
                    <a:pt x="259" y="51"/>
                  </a:lnTo>
                  <a:lnTo>
                    <a:pt x="258" y="51"/>
                  </a:lnTo>
                  <a:lnTo>
                    <a:pt x="257" y="50"/>
                  </a:lnTo>
                  <a:lnTo>
                    <a:pt x="256" y="50"/>
                  </a:lnTo>
                  <a:lnTo>
                    <a:pt x="255" y="50"/>
                  </a:lnTo>
                  <a:lnTo>
                    <a:pt x="254" y="50"/>
                  </a:lnTo>
                  <a:lnTo>
                    <a:pt x="252" y="49"/>
                  </a:lnTo>
                  <a:lnTo>
                    <a:pt x="251" y="48"/>
                  </a:lnTo>
                  <a:lnTo>
                    <a:pt x="249" y="48"/>
                  </a:lnTo>
                  <a:lnTo>
                    <a:pt x="247" y="48"/>
                  </a:lnTo>
                  <a:lnTo>
                    <a:pt x="245" y="47"/>
                  </a:lnTo>
                  <a:lnTo>
                    <a:pt x="242" y="46"/>
                  </a:lnTo>
                  <a:lnTo>
                    <a:pt x="240" y="45"/>
                  </a:lnTo>
                  <a:lnTo>
                    <a:pt x="237" y="44"/>
                  </a:lnTo>
                  <a:lnTo>
                    <a:pt x="235" y="44"/>
                  </a:lnTo>
                  <a:lnTo>
                    <a:pt x="232" y="43"/>
                  </a:lnTo>
                  <a:lnTo>
                    <a:pt x="229" y="42"/>
                  </a:lnTo>
                  <a:lnTo>
                    <a:pt x="226" y="41"/>
                  </a:lnTo>
                  <a:lnTo>
                    <a:pt x="223" y="40"/>
                  </a:lnTo>
                  <a:lnTo>
                    <a:pt x="219" y="39"/>
                  </a:lnTo>
                  <a:lnTo>
                    <a:pt x="216" y="38"/>
                  </a:lnTo>
                  <a:lnTo>
                    <a:pt x="213" y="37"/>
                  </a:lnTo>
                  <a:lnTo>
                    <a:pt x="209" y="36"/>
                  </a:lnTo>
                  <a:lnTo>
                    <a:pt x="206" y="34"/>
                  </a:lnTo>
                  <a:lnTo>
                    <a:pt x="203" y="33"/>
                  </a:lnTo>
                  <a:lnTo>
                    <a:pt x="199" y="32"/>
                  </a:lnTo>
                  <a:lnTo>
                    <a:pt x="195" y="30"/>
                  </a:lnTo>
                  <a:lnTo>
                    <a:pt x="192" y="29"/>
                  </a:lnTo>
                  <a:lnTo>
                    <a:pt x="188" y="28"/>
                  </a:lnTo>
                  <a:lnTo>
                    <a:pt x="185" y="26"/>
                  </a:lnTo>
                  <a:lnTo>
                    <a:pt x="181" y="25"/>
                  </a:lnTo>
                  <a:lnTo>
                    <a:pt x="177" y="23"/>
                  </a:lnTo>
                  <a:lnTo>
                    <a:pt x="174" y="22"/>
                  </a:lnTo>
                  <a:lnTo>
                    <a:pt x="172" y="21"/>
                  </a:lnTo>
                  <a:lnTo>
                    <a:pt x="170" y="20"/>
                  </a:lnTo>
                  <a:lnTo>
                    <a:pt x="169" y="18"/>
                  </a:lnTo>
                  <a:lnTo>
                    <a:pt x="167" y="17"/>
                  </a:lnTo>
                  <a:lnTo>
                    <a:pt x="165" y="16"/>
                  </a:lnTo>
                  <a:lnTo>
                    <a:pt x="164" y="15"/>
                  </a:lnTo>
                  <a:lnTo>
                    <a:pt x="162" y="14"/>
                  </a:lnTo>
                  <a:lnTo>
                    <a:pt x="161" y="13"/>
                  </a:lnTo>
                  <a:lnTo>
                    <a:pt x="159" y="12"/>
                  </a:lnTo>
                  <a:lnTo>
                    <a:pt x="158" y="10"/>
                  </a:lnTo>
                  <a:lnTo>
                    <a:pt x="157" y="9"/>
                  </a:lnTo>
                  <a:lnTo>
                    <a:pt x="155" y="8"/>
                  </a:lnTo>
                  <a:lnTo>
                    <a:pt x="154" y="7"/>
                  </a:lnTo>
                  <a:lnTo>
                    <a:pt x="153" y="6"/>
                  </a:lnTo>
                  <a:lnTo>
                    <a:pt x="152" y="5"/>
                  </a:lnTo>
                  <a:lnTo>
                    <a:pt x="151" y="4"/>
                  </a:lnTo>
                  <a:lnTo>
                    <a:pt x="149" y="4"/>
                  </a:lnTo>
                  <a:lnTo>
                    <a:pt x="148" y="3"/>
                  </a:lnTo>
                  <a:lnTo>
                    <a:pt x="147" y="2"/>
                  </a:lnTo>
                  <a:lnTo>
                    <a:pt x="145" y="2"/>
                  </a:lnTo>
                  <a:lnTo>
                    <a:pt x="144" y="1"/>
                  </a:lnTo>
                  <a:lnTo>
                    <a:pt x="142" y="0"/>
                  </a:lnTo>
                  <a:lnTo>
                    <a:pt x="141" y="0"/>
                  </a:lnTo>
                  <a:lnTo>
                    <a:pt x="139" y="0"/>
                  </a:lnTo>
                  <a:lnTo>
                    <a:pt x="137" y="0"/>
                  </a:lnTo>
                  <a:lnTo>
                    <a:pt x="135" y="0"/>
                  </a:lnTo>
                  <a:lnTo>
                    <a:pt x="133" y="0"/>
                  </a:lnTo>
                  <a:lnTo>
                    <a:pt x="131" y="0"/>
                  </a:lnTo>
                  <a:lnTo>
                    <a:pt x="129" y="0"/>
                  </a:lnTo>
                  <a:lnTo>
                    <a:pt x="119" y="1"/>
                  </a:lnTo>
                  <a:lnTo>
                    <a:pt x="115" y="2"/>
                  </a:lnTo>
                  <a:lnTo>
                    <a:pt x="110" y="2"/>
                  </a:lnTo>
                  <a:lnTo>
                    <a:pt x="106" y="3"/>
                  </a:lnTo>
                  <a:lnTo>
                    <a:pt x="101" y="4"/>
                  </a:lnTo>
                  <a:lnTo>
                    <a:pt x="97" y="5"/>
                  </a:lnTo>
                  <a:lnTo>
                    <a:pt x="93" y="6"/>
                  </a:lnTo>
                  <a:lnTo>
                    <a:pt x="90" y="8"/>
                  </a:lnTo>
                  <a:lnTo>
                    <a:pt x="86" y="9"/>
                  </a:lnTo>
                  <a:lnTo>
                    <a:pt x="83" y="11"/>
                  </a:lnTo>
                  <a:lnTo>
                    <a:pt x="79" y="12"/>
                  </a:lnTo>
                  <a:lnTo>
                    <a:pt x="76" y="14"/>
                  </a:lnTo>
                  <a:lnTo>
                    <a:pt x="73" y="16"/>
                  </a:lnTo>
                  <a:lnTo>
                    <a:pt x="69" y="18"/>
                  </a:lnTo>
                  <a:lnTo>
                    <a:pt x="67" y="21"/>
                  </a:lnTo>
                  <a:lnTo>
                    <a:pt x="63" y="23"/>
                  </a:lnTo>
                  <a:lnTo>
                    <a:pt x="61" y="25"/>
                  </a:lnTo>
                  <a:lnTo>
                    <a:pt x="58" y="28"/>
                  </a:lnTo>
                  <a:lnTo>
                    <a:pt x="55" y="31"/>
                  </a:lnTo>
                  <a:lnTo>
                    <a:pt x="53" y="34"/>
                  </a:lnTo>
                  <a:lnTo>
                    <a:pt x="50" y="37"/>
                  </a:lnTo>
                  <a:lnTo>
                    <a:pt x="47" y="40"/>
                  </a:lnTo>
                  <a:lnTo>
                    <a:pt x="45" y="43"/>
                  </a:lnTo>
                  <a:lnTo>
                    <a:pt x="42" y="47"/>
                  </a:lnTo>
                  <a:lnTo>
                    <a:pt x="40" y="50"/>
                  </a:lnTo>
                  <a:lnTo>
                    <a:pt x="37" y="54"/>
                  </a:lnTo>
                  <a:lnTo>
                    <a:pt x="35" y="58"/>
                  </a:lnTo>
                  <a:lnTo>
                    <a:pt x="33" y="62"/>
                  </a:lnTo>
                  <a:lnTo>
                    <a:pt x="30" y="67"/>
                  </a:lnTo>
                  <a:lnTo>
                    <a:pt x="28" y="72"/>
                  </a:lnTo>
                  <a:lnTo>
                    <a:pt x="26" y="76"/>
                  </a:lnTo>
                  <a:lnTo>
                    <a:pt x="24" y="80"/>
                  </a:lnTo>
                  <a:lnTo>
                    <a:pt x="23" y="82"/>
                  </a:lnTo>
                  <a:lnTo>
                    <a:pt x="23" y="83"/>
                  </a:lnTo>
                  <a:lnTo>
                    <a:pt x="22" y="85"/>
                  </a:lnTo>
                  <a:lnTo>
                    <a:pt x="22" y="86"/>
                  </a:lnTo>
                  <a:lnTo>
                    <a:pt x="21" y="88"/>
                  </a:lnTo>
                  <a:lnTo>
                    <a:pt x="21" y="89"/>
                  </a:lnTo>
                  <a:lnTo>
                    <a:pt x="21" y="90"/>
                  </a:lnTo>
                  <a:lnTo>
                    <a:pt x="21" y="92"/>
                  </a:lnTo>
                  <a:lnTo>
                    <a:pt x="21" y="93"/>
                  </a:lnTo>
                  <a:lnTo>
                    <a:pt x="21" y="95"/>
                  </a:lnTo>
                  <a:lnTo>
                    <a:pt x="21" y="96"/>
                  </a:lnTo>
                  <a:lnTo>
                    <a:pt x="21" y="97"/>
                  </a:lnTo>
                  <a:lnTo>
                    <a:pt x="21" y="98"/>
                  </a:lnTo>
                  <a:lnTo>
                    <a:pt x="22" y="100"/>
                  </a:lnTo>
                  <a:lnTo>
                    <a:pt x="22" y="101"/>
                  </a:lnTo>
                  <a:lnTo>
                    <a:pt x="22" y="102"/>
                  </a:lnTo>
                  <a:lnTo>
                    <a:pt x="23" y="104"/>
                  </a:lnTo>
                  <a:lnTo>
                    <a:pt x="23" y="105"/>
                  </a:lnTo>
                  <a:lnTo>
                    <a:pt x="23" y="107"/>
                  </a:lnTo>
                  <a:lnTo>
                    <a:pt x="23" y="108"/>
                  </a:lnTo>
                  <a:lnTo>
                    <a:pt x="24" y="110"/>
                  </a:lnTo>
                  <a:lnTo>
                    <a:pt x="24" y="112"/>
                  </a:lnTo>
                  <a:lnTo>
                    <a:pt x="24" y="113"/>
                  </a:lnTo>
                  <a:lnTo>
                    <a:pt x="25" y="115"/>
                  </a:lnTo>
                  <a:lnTo>
                    <a:pt x="25" y="117"/>
                  </a:lnTo>
                  <a:lnTo>
                    <a:pt x="25" y="119"/>
                  </a:lnTo>
                  <a:lnTo>
                    <a:pt x="25" y="121"/>
                  </a:lnTo>
                  <a:lnTo>
                    <a:pt x="25" y="123"/>
                  </a:lnTo>
                  <a:lnTo>
                    <a:pt x="25" y="125"/>
                  </a:lnTo>
                  <a:lnTo>
                    <a:pt x="26" y="128"/>
                  </a:lnTo>
                  <a:lnTo>
                    <a:pt x="26" y="130"/>
                  </a:lnTo>
                  <a:lnTo>
                    <a:pt x="26" y="131"/>
                  </a:lnTo>
                  <a:lnTo>
                    <a:pt x="26" y="132"/>
                  </a:lnTo>
                  <a:lnTo>
                    <a:pt x="26" y="133"/>
                  </a:lnTo>
                  <a:lnTo>
                    <a:pt x="26" y="134"/>
                  </a:lnTo>
                  <a:lnTo>
                    <a:pt x="26" y="135"/>
                  </a:lnTo>
                  <a:lnTo>
                    <a:pt x="26" y="136"/>
                  </a:lnTo>
                  <a:lnTo>
                    <a:pt x="27" y="137"/>
                  </a:lnTo>
                  <a:lnTo>
                    <a:pt x="27" y="138"/>
                  </a:lnTo>
                  <a:lnTo>
                    <a:pt x="27" y="139"/>
                  </a:lnTo>
                  <a:lnTo>
                    <a:pt x="27" y="140"/>
                  </a:lnTo>
                  <a:lnTo>
                    <a:pt x="27" y="141"/>
                  </a:lnTo>
                  <a:lnTo>
                    <a:pt x="27" y="142"/>
                  </a:lnTo>
                  <a:lnTo>
                    <a:pt x="27" y="143"/>
                  </a:lnTo>
                  <a:lnTo>
                    <a:pt x="27" y="144"/>
                  </a:lnTo>
                  <a:lnTo>
                    <a:pt x="27" y="145"/>
                  </a:lnTo>
                  <a:lnTo>
                    <a:pt x="27" y="146"/>
                  </a:lnTo>
                  <a:lnTo>
                    <a:pt x="27" y="147"/>
                  </a:lnTo>
                  <a:lnTo>
                    <a:pt x="27" y="148"/>
                  </a:lnTo>
                  <a:lnTo>
                    <a:pt x="27" y="149"/>
                  </a:lnTo>
                  <a:lnTo>
                    <a:pt x="27" y="150"/>
                  </a:lnTo>
                  <a:lnTo>
                    <a:pt x="26" y="151"/>
                  </a:lnTo>
                  <a:lnTo>
                    <a:pt x="26" y="152"/>
                  </a:lnTo>
                  <a:lnTo>
                    <a:pt x="26" y="153"/>
                  </a:lnTo>
                  <a:lnTo>
                    <a:pt x="24" y="156"/>
                  </a:lnTo>
                  <a:lnTo>
                    <a:pt x="23" y="157"/>
                  </a:lnTo>
                  <a:lnTo>
                    <a:pt x="23" y="158"/>
                  </a:lnTo>
                  <a:lnTo>
                    <a:pt x="22" y="159"/>
                  </a:lnTo>
                  <a:lnTo>
                    <a:pt x="21" y="160"/>
                  </a:lnTo>
                  <a:lnTo>
                    <a:pt x="20" y="162"/>
                  </a:lnTo>
                  <a:lnTo>
                    <a:pt x="19" y="162"/>
                  </a:lnTo>
                  <a:lnTo>
                    <a:pt x="19" y="163"/>
                  </a:lnTo>
                  <a:lnTo>
                    <a:pt x="18" y="164"/>
                  </a:lnTo>
                  <a:lnTo>
                    <a:pt x="17" y="165"/>
                  </a:lnTo>
                  <a:lnTo>
                    <a:pt x="16" y="166"/>
                  </a:lnTo>
                  <a:lnTo>
                    <a:pt x="15" y="167"/>
                  </a:lnTo>
                  <a:lnTo>
                    <a:pt x="14" y="168"/>
                  </a:lnTo>
                  <a:lnTo>
                    <a:pt x="13" y="168"/>
                  </a:lnTo>
                  <a:lnTo>
                    <a:pt x="13" y="169"/>
                  </a:lnTo>
                  <a:lnTo>
                    <a:pt x="11" y="170"/>
                  </a:lnTo>
                  <a:lnTo>
                    <a:pt x="10" y="171"/>
                  </a:lnTo>
                  <a:lnTo>
                    <a:pt x="9" y="172"/>
                  </a:lnTo>
                  <a:lnTo>
                    <a:pt x="8" y="172"/>
                  </a:lnTo>
                  <a:lnTo>
                    <a:pt x="7" y="172"/>
                  </a:lnTo>
                  <a:lnTo>
                    <a:pt x="6" y="173"/>
                  </a:lnTo>
                  <a:lnTo>
                    <a:pt x="5" y="174"/>
                  </a:lnTo>
                  <a:lnTo>
                    <a:pt x="4" y="175"/>
                  </a:lnTo>
                  <a:lnTo>
                    <a:pt x="3" y="175"/>
                  </a:lnTo>
                  <a:lnTo>
                    <a:pt x="2" y="176"/>
                  </a:lnTo>
                  <a:lnTo>
                    <a:pt x="1" y="176"/>
                  </a:lnTo>
                  <a:lnTo>
                    <a:pt x="1" y="177"/>
                  </a:lnTo>
                  <a:lnTo>
                    <a:pt x="0" y="178"/>
                  </a:lnTo>
                  <a:lnTo>
                    <a:pt x="0" y="180"/>
                  </a:lnTo>
                  <a:lnTo>
                    <a:pt x="0" y="181"/>
                  </a:lnTo>
                  <a:lnTo>
                    <a:pt x="0" y="182"/>
                  </a:lnTo>
                  <a:lnTo>
                    <a:pt x="0" y="183"/>
                  </a:lnTo>
                  <a:lnTo>
                    <a:pt x="0" y="184"/>
                  </a:lnTo>
                  <a:lnTo>
                    <a:pt x="0" y="185"/>
                  </a:lnTo>
                  <a:lnTo>
                    <a:pt x="0" y="186"/>
                  </a:lnTo>
                  <a:lnTo>
                    <a:pt x="0" y="187"/>
                  </a:lnTo>
                  <a:lnTo>
                    <a:pt x="0" y="188"/>
                  </a:lnTo>
                  <a:lnTo>
                    <a:pt x="0" y="189"/>
                  </a:lnTo>
                  <a:lnTo>
                    <a:pt x="0" y="190"/>
                  </a:lnTo>
                  <a:lnTo>
                    <a:pt x="0" y="192"/>
                  </a:lnTo>
                  <a:lnTo>
                    <a:pt x="0" y="194"/>
                  </a:lnTo>
                  <a:lnTo>
                    <a:pt x="0" y="195"/>
                  </a:lnTo>
                  <a:lnTo>
                    <a:pt x="0" y="196"/>
                  </a:lnTo>
                  <a:lnTo>
                    <a:pt x="0" y="197"/>
                  </a:lnTo>
                  <a:lnTo>
                    <a:pt x="0" y="198"/>
                  </a:lnTo>
                  <a:lnTo>
                    <a:pt x="0" y="200"/>
                  </a:lnTo>
                  <a:lnTo>
                    <a:pt x="0" y="201"/>
                  </a:lnTo>
                  <a:lnTo>
                    <a:pt x="0" y="202"/>
                  </a:lnTo>
                  <a:lnTo>
                    <a:pt x="0" y="203"/>
                  </a:lnTo>
                  <a:lnTo>
                    <a:pt x="0" y="204"/>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3" name="Freeform 76"/>
            <p:cNvSpPr>
              <a:spLocks/>
            </p:cNvSpPr>
            <p:nvPr/>
          </p:nvSpPr>
          <p:spPr bwMode="auto">
            <a:xfrm>
              <a:off x="914" y="1294"/>
              <a:ext cx="82" cy="335"/>
            </a:xfrm>
            <a:custGeom>
              <a:avLst/>
              <a:gdLst>
                <a:gd name="T0" fmla="*/ 80 w 82"/>
                <a:gd name="T1" fmla="*/ 2 h 335"/>
                <a:gd name="T2" fmla="*/ 76 w 82"/>
                <a:gd name="T3" fmla="*/ 9 h 335"/>
                <a:gd name="T4" fmla="*/ 71 w 82"/>
                <a:gd name="T5" fmla="*/ 19 h 335"/>
                <a:gd name="T6" fmla="*/ 64 w 82"/>
                <a:gd name="T7" fmla="*/ 32 h 335"/>
                <a:gd name="T8" fmla="*/ 57 w 82"/>
                <a:gd name="T9" fmla="*/ 46 h 335"/>
                <a:gd name="T10" fmla="*/ 50 w 82"/>
                <a:gd name="T11" fmla="*/ 60 h 335"/>
                <a:gd name="T12" fmla="*/ 45 w 82"/>
                <a:gd name="T13" fmla="*/ 70 h 335"/>
                <a:gd name="T14" fmla="*/ 41 w 82"/>
                <a:gd name="T15" fmla="*/ 77 h 335"/>
                <a:gd name="T16" fmla="*/ 37 w 82"/>
                <a:gd name="T17" fmla="*/ 84 h 335"/>
                <a:gd name="T18" fmla="*/ 32 w 82"/>
                <a:gd name="T19" fmla="*/ 95 h 335"/>
                <a:gd name="T20" fmla="*/ 24 w 82"/>
                <a:gd name="T21" fmla="*/ 110 h 335"/>
                <a:gd name="T22" fmla="*/ 18 w 82"/>
                <a:gd name="T23" fmla="*/ 119 h 335"/>
                <a:gd name="T24" fmla="*/ 14 w 82"/>
                <a:gd name="T25" fmla="*/ 126 h 335"/>
                <a:gd name="T26" fmla="*/ 9 w 82"/>
                <a:gd name="T27" fmla="*/ 134 h 335"/>
                <a:gd name="T28" fmla="*/ 6 w 82"/>
                <a:gd name="T29" fmla="*/ 144 h 335"/>
                <a:gd name="T30" fmla="*/ 2 w 82"/>
                <a:gd name="T31" fmla="*/ 159 h 335"/>
                <a:gd name="T32" fmla="*/ 0 w 82"/>
                <a:gd name="T33" fmla="*/ 168 h 335"/>
                <a:gd name="T34" fmla="*/ 1 w 82"/>
                <a:gd name="T35" fmla="*/ 176 h 335"/>
                <a:gd name="T36" fmla="*/ 2 w 82"/>
                <a:gd name="T37" fmla="*/ 184 h 335"/>
                <a:gd name="T38" fmla="*/ 2 w 82"/>
                <a:gd name="T39" fmla="*/ 193 h 335"/>
                <a:gd name="T40" fmla="*/ 3 w 82"/>
                <a:gd name="T41" fmla="*/ 206 h 335"/>
                <a:gd name="T42" fmla="*/ 3 w 82"/>
                <a:gd name="T43" fmla="*/ 211 h 335"/>
                <a:gd name="T44" fmla="*/ 3 w 82"/>
                <a:gd name="T45" fmla="*/ 215 h 335"/>
                <a:gd name="T46" fmla="*/ 3 w 82"/>
                <a:gd name="T47" fmla="*/ 219 h 335"/>
                <a:gd name="T48" fmla="*/ 3 w 82"/>
                <a:gd name="T49" fmla="*/ 223 h 335"/>
                <a:gd name="T50" fmla="*/ 3 w 82"/>
                <a:gd name="T51" fmla="*/ 230 h 335"/>
                <a:gd name="T52" fmla="*/ 3 w 82"/>
                <a:gd name="T53" fmla="*/ 237 h 335"/>
                <a:gd name="T54" fmla="*/ 3 w 82"/>
                <a:gd name="T55" fmla="*/ 242 h 335"/>
                <a:gd name="T56" fmla="*/ 3 w 82"/>
                <a:gd name="T57" fmla="*/ 247 h 335"/>
                <a:gd name="T58" fmla="*/ 3 w 82"/>
                <a:gd name="T59" fmla="*/ 251 h 335"/>
                <a:gd name="T60" fmla="*/ 3 w 82"/>
                <a:gd name="T61" fmla="*/ 254 h 335"/>
                <a:gd name="T62" fmla="*/ 3 w 82"/>
                <a:gd name="T63" fmla="*/ 255 h 335"/>
                <a:gd name="T64" fmla="*/ 3 w 82"/>
                <a:gd name="T65" fmla="*/ 255 h 335"/>
                <a:gd name="T66" fmla="*/ 3 w 82"/>
                <a:gd name="T67" fmla="*/ 255 h 335"/>
                <a:gd name="T68" fmla="*/ 3 w 82"/>
                <a:gd name="T69" fmla="*/ 255 h 335"/>
                <a:gd name="T70" fmla="*/ 3 w 82"/>
                <a:gd name="T71" fmla="*/ 255 h 335"/>
                <a:gd name="T72" fmla="*/ 3 w 82"/>
                <a:gd name="T73" fmla="*/ 258 h 335"/>
                <a:gd name="T74" fmla="*/ 2 w 82"/>
                <a:gd name="T75" fmla="*/ 262 h 335"/>
                <a:gd name="T76" fmla="*/ 2 w 82"/>
                <a:gd name="T77" fmla="*/ 266 h 335"/>
                <a:gd name="T78" fmla="*/ 2 w 82"/>
                <a:gd name="T79" fmla="*/ 271 h 335"/>
                <a:gd name="T80" fmla="*/ 2 w 82"/>
                <a:gd name="T81" fmla="*/ 277 h 335"/>
                <a:gd name="T82" fmla="*/ 5 w 82"/>
                <a:gd name="T83" fmla="*/ 290 h 335"/>
                <a:gd name="T84" fmla="*/ 8 w 82"/>
                <a:gd name="T85" fmla="*/ 302 h 335"/>
                <a:gd name="T86" fmla="*/ 10 w 82"/>
                <a:gd name="T87" fmla="*/ 311 h 335"/>
                <a:gd name="T88" fmla="*/ 15 w 82"/>
                <a:gd name="T89" fmla="*/ 320 h 335"/>
                <a:gd name="T90" fmla="*/ 22 w 82"/>
                <a:gd name="T91" fmla="*/ 327 h 335"/>
                <a:gd name="T92" fmla="*/ 32 w 82"/>
                <a:gd name="T93" fmla="*/ 333 h 335"/>
                <a:gd name="T94" fmla="*/ 37 w 82"/>
                <a:gd name="T95" fmla="*/ 334 h 335"/>
                <a:gd name="T96" fmla="*/ 42 w 82"/>
                <a:gd name="T97" fmla="*/ 334 h 335"/>
                <a:gd name="T98" fmla="*/ 47 w 82"/>
                <a:gd name="T99" fmla="*/ 333 h 335"/>
                <a:gd name="T100" fmla="*/ 52 w 82"/>
                <a:gd name="T101" fmla="*/ 332 h 335"/>
                <a:gd name="T102" fmla="*/ 55 w 82"/>
                <a:gd name="T103" fmla="*/ 332 h 335"/>
                <a:gd name="T104" fmla="*/ 55 w 82"/>
                <a:gd name="T105" fmla="*/ 332 h 335"/>
                <a:gd name="T106" fmla="*/ 55 w 82"/>
                <a:gd name="T107" fmla="*/ 332 h 335"/>
                <a:gd name="T108" fmla="*/ 55 w 82"/>
                <a:gd name="T109" fmla="*/ 332 h 335"/>
                <a:gd name="T110" fmla="*/ 55 w 82"/>
                <a:gd name="T111" fmla="*/ 332 h 335"/>
                <a:gd name="T112" fmla="*/ 55 w 82"/>
                <a:gd name="T113" fmla="*/ 332 h 3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
                <a:gd name="T172" fmla="*/ 0 h 335"/>
                <a:gd name="T173" fmla="*/ 82 w 82"/>
                <a:gd name="T174" fmla="*/ 335 h 3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 h="335">
                  <a:moveTo>
                    <a:pt x="81" y="0"/>
                  </a:moveTo>
                  <a:lnTo>
                    <a:pt x="81" y="0"/>
                  </a:lnTo>
                  <a:lnTo>
                    <a:pt x="80" y="0"/>
                  </a:lnTo>
                  <a:lnTo>
                    <a:pt x="80" y="1"/>
                  </a:lnTo>
                  <a:lnTo>
                    <a:pt x="80" y="2"/>
                  </a:lnTo>
                  <a:lnTo>
                    <a:pt x="79" y="3"/>
                  </a:lnTo>
                  <a:lnTo>
                    <a:pt x="79" y="4"/>
                  </a:lnTo>
                  <a:lnTo>
                    <a:pt x="78" y="5"/>
                  </a:lnTo>
                  <a:lnTo>
                    <a:pt x="78" y="6"/>
                  </a:lnTo>
                  <a:lnTo>
                    <a:pt x="77" y="7"/>
                  </a:lnTo>
                  <a:lnTo>
                    <a:pt x="76" y="9"/>
                  </a:lnTo>
                  <a:lnTo>
                    <a:pt x="75" y="10"/>
                  </a:lnTo>
                  <a:lnTo>
                    <a:pt x="74" y="12"/>
                  </a:lnTo>
                  <a:lnTo>
                    <a:pt x="74" y="14"/>
                  </a:lnTo>
                  <a:lnTo>
                    <a:pt x="73" y="15"/>
                  </a:lnTo>
                  <a:lnTo>
                    <a:pt x="72" y="17"/>
                  </a:lnTo>
                  <a:lnTo>
                    <a:pt x="71" y="19"/>
                  </a:lnTo>
                  <a:lnTo>
                    <a:pt x="70" y="21"/>
                  </a:lnTo>
                  <a:lnTo>
                    <a:pt x="69" y="23"/>
                  </a:lnTo>
                  <a:lnTo>
                    <a:pt x="68" y="25"/>
                  </a:lnTo>
                  <a:lnTo>
                    <a:pt x="66" y="27"/>
                  </a:lnTo>
                  <a:lnTo>
                    <a:pt x="65" y="29"/>
                  </a:lnTo>
                  <a:lnTo>
                    <a:pt x="64" y="32"/>
                  </a:lnTo>
                  <a:lnTo>
                    <a:pt x="63" y="34"/>
                  </a:lnTo>
                  <a:lnTo>
                    <a:pt x="62" y="36"/>
                  </a:lnTo>
                  <a:lnTo>
                    <a:pt x="61" y="38"/>
                  </a:lnTo>
                  <a:lnTo>
                    <a:pt x="60" y="41"/>
                  </a:lnTo>
                  <a:lnTo>
                    <a:pt x="58" y="43"/>
                  </a:lnTo>
                  <a:lnTo>
                    <a:pt x="57" y="46"/>
                  </a:lnTo>
                  <a:lnTo>
                    <a:pt x="56" y="48"/>
                  </a:lnTo>
                  <a:lnTo>
                    <a:pt x="55" y="51"/>
                  </a:lnTo>
                  <a:lnTo>
                    <a:pt x="53" y="55"/>
                  </a:lnTo>
                  <a:lnTo>
                    <a:pt x="52" y="57"/>
                  </a:lnTo>
                  <a:lnTo>
                    <a:pt x="51" y="59"/>
                  </a:lnTo>
                  <a:lnTo>
                    <a:pt x="50" y="60"/>
                  </a:lnTo>
                  <a:lnTo>
                    <a:pt x="49" y="62"/>
                  </a:lnTo>
                  <a:lnTo>
                    <a:pt x="48" y="64"/>
                  </a:lnTo>
                  <a:lnTo>
                    <a:pt x="47" y="65"/>
                  </a:lnTo>
                  <a:lnTo>
                    <a:pt x="46" y="67"/>
                  </a:lnTo>
                  <a:lnTo>
                    <a:pt x="46" y="68"/>
                  </a:lnTo>
                  <a:lnTo>
                    <a:pt x="45" y="70"/>
                  </a:lnTo>
                  <a:lnTo>
                    <a:pt x="44" y="71"/>
                  </a:lnTo>
                  <a:lnTo>
                    <a:pt x="44" y="72"/>
                  </a:lnTo>
                  <a:lnTo>
                    <a:pt x="43" y="73"/>
                  </a:lnTo>
                  <a:lnTo>
                    <a:pt x="42" y="74"/>
                  </a:lnTo>
                  <a:lnTo>
                    <a:pt x="42" y="76"/>
                  </a:lnTo>
                  <a:lnTo>
                    <a:pt x="41" y="77"/>
                  </a:lnTo>
                  <a:lnTo>
                    <a:pt x="40" y="78"/>
                  </a:lnTo>
                  <a:lnTo>
                    <a:pt x="40" y="79"/>
                  </a:lnTo>
                  <a:lnTo>
                    <a:pt x="39" y="80"/>
                  </a:lnTo>
                  <a:lnTo>
                    <a:pt x="39" y="82"/>
                  </a:lnTo>
                  <a:lnTo>
                    <a:pt x="38" y="83"/>
                  </a:lnTo>
                  <a:lnTo>
                    <a:pt x="37" y="84"/>
                  </a:lnTo>
                  <a:lnTo>
                    <a:pt x="37" y="86"/>
                  </a:lnTo>
                  <a:lnTo>
                    <a:pt x="36" y="88"/>
                  </a:lnTo>
                  <a:lnTo>
                    <a:pt x="35" y="89"/>
                  </a:lnTo>
                  <a:lnTo>
                    <a:pt x="34" y="91"/>
                  </a:lnTo>
                  <a:lnTo>
                    <a:pt x="33" y="93"/>
                  </a:lnTo>
                  <a:lnTo>
                    <a:pt x="32" y="95"/>
                  </a:lnTo>
                  <a:lnTo>
                    <a:pt x="31" y="97"/>
                  </a:lnTo>
                  <a:lnTo>
                    <a:pt x="30" y="99"/>
                  </a:lnTo>
                  <a:lnTo>
                    <a:pt x="29" y="102"/>
                  </a:lnTo>
                  <a:lnTo>
                    <a:pt x="26" y="106"/>
                  </a:lnTo>
                  <a:lnTo>
                    <a:pt x="26" y="108"/>
                  </a:lnTo>
                  <a:lnTo>
                    <a:pt x="24" y="110"/>
                  </a:lnTo>
                  <a:lnTo>
                    <a:pt x="23" y="112"/>
                  </a:lnTo>
                  <a:lnTo>
                    <a:pt x="22" y="113"/>
                  </a:lnTo>
                  <a:lnTo>
                    <a:pt x="21" y="115"/>
                  </a:lnTo>
                  <a:lnTo>
                    <a:pt x="20" y="116"/>
                  </a:lnTo>
                  <a:lnTo>
                    <a:pt x="19" y="118"/>
                  </a:lnTo>
                  <a:lnTo>
                    <a:pt x="18" y="119"/>
                  </a:lnTo>
                  <a:lnTo>
                    <a:pt x="18" y="120"/>
                  </a:lnTo>
                  <a:lnTo>
                    <a:pt x="17" y="122"/>
                  </a:lnTo>
                  <a:lnTo>
                    <a:pt x="16" y="123"/>
                  </a:lnTo>
                  <a:lnTo>
                    <a:pt x="15" y="124"/>
                  </a:lnTo>
                  <a:lnTo>
                    <a:pt x="14" y="125"/>
                  </a:lnTo>
                  <a:lnTo>
                    <a:pt x="14" y="126"/>
                  </a:lnTo>
                  <a:lnTo>
                    <a:pt x="13" y="128"/>
                  </a:lnTo>
                  <a:lnTo>
                    <a:pt x="12" y="129"/>
                  </a:lnTo>
                  <a:lnTo>
                    <a:pt x="11" y="130"/>
                  </a:lnTo>
                  <a:lnTo>
                    <a:pt x="10" y="131"/>
                  </a:lnTo>
                  <a:lnTo>
                    <a:pt x="10" y="132"/>
                  </a:lnTo>
                  <a:lnTo>
                    <a:pt x="9" y="134"/>
                  </a:lnTo>
                  <a:lnTo>
                    <a:pt x="8" y="135"/>
                  </a:lnTo>
                  <a:lnTo>
                    <a:pt x="8" y="137"/>
                  </a:lnTo>
                  <a:lnTo>
                    <a:pt x="7" y="138"/>
                  </a:lnTo>
                  <a:lnTo>
                    <a:pt x="7" y="140"/>
                  </a:lnTo>
                  <a:lnTo>
                    <a:pt x="6" y="142"/>
                  </a:lnTo>
                  <a:lnTo>
                    <a:pt x="6" y="144"/>
                  </a:lnTo>
                  <a:lnTo>
                    <a:pt x="5" y="146"/>
                  </a:lnTo>
                  <a:lnTo>
                    <a:pt x="4" y="148"/>
                  </a:lnTo>
                  <a:lnTo>
                    <a:pt x="4" y="150"/>
                  </a:lnTo>
                  <a:lnTo>
                    <a:pt x="3" y="153"/>
                  </a:lnTo>
                  <a:lnTo>
                    <a:pt x="2" y="157"/>
                  </a:lnTo>
                  <a:lnTo>
                    <a:pt x="2" y="159"/>
                  </a:lnTo>
                  <a:lnTo>
                    <a:pt x="1" y="161"/>
                  </a:lnTo>
                  <a:lnTo>
                    <a:pt x="1" y="162"/>
                  </a:lnTo>
                  <a:lnTo>
                    <a:pt x="1" y="164"/>
                  </a:lnTo>
                  <a:lnTo>
                    <a:pt x="0" y="166"/>
                  </a:lnTo>
                  <a:lnTo>
                    <a:pt x="0" y="167"/>
                  </a:lnTo>
                  <a:lnTo>
                    <a:pt x="0" y="168"/>
                  </a:lnTo>
                  <a:lnTo>
                    <a:pt x="0" y="170"/>
                  </a:lnTo>
                  <a:lnTo>
                    <a:pt x="0" y="171"/>
                  </a:lnTo>
                  <a:lnTo>
                    <a:pt x="0" y="172"/>
                  </a:lnTo>
                  <a:lnTo>
                    <a:pt x="0" y="174"/>
                  </a:lnTo>
                  <a:lnTo>
                    <a:pt x="0" y="175"/>
                  </a:lnTo>
                  <a:lnTo>
                    <a:pt x="1" y="176"/>
                  </a:lnTo>
                  <a:lnTo>
                    <a:pt x="1" y="178"/>
                  </a:lnTo>
                  <a:lnTo>
                    <a:pt x="1" y="179"/>
                  </a:lnTo>
                  <a:lnTo>
                    <a:pt x="1" y="180"/>
                  </a:lnTo>
                  <a:lnTo>
                    <a:pt x="1" y="181"/>
                  </a:lnTo>
                  <a:lnTo>
                    <a:pt x="2" y="183"/>
                  </a:lnTo>
                  <a:lnTo>
                    <a:pt x="2" y="184"/>
                  </a:lnTo>
                  <a:lnTo>
                    <a:pt x="2" y="185"/>
                  </a:lnTo>
                  <a:lnTo>
                    <a:pt x="2" y="187"/>
                  </a:lnTo>
                  <a:lnTo>
                    <a:pt x="2" y="188"/>
                  </a:lnTo>
                  <a:lnTo>
                    <a:pt x="2" y="190"/>
                  </a:lnTo>
                  <a:lnTo>
                    <a:pt x="2" y="192"/>
                  </a:lnTo>
                  <a:lnTo>
                    <a:pt x="2" y="193"/>
                  </a:lnTo>
                  <a:lnTo>
                    <a:pt x="3" y="195"/>
                  </a:lnTo>
                  <a:lnTo>
                    <a:pt x="3" y="197"/>
                  </a:lnTo>
                  <a:lnTo>
                    <a:pt x="3" y="199"/>
                  </a:lnTo>
                  <a:lnTo>
                    <a:pt x="3" y="202"/>
                  </a:lnTo>
                  <a:lnTo>
                    <a:pt x="3" y="204"/>
                  </a:lnTo>
                  <a:lnTo>
                    <a:pt x="3" y="206"/>
                  </a:lnTo>
                  <a:lnTo>
                    <a:pt x="3" y="207"/>
                  </a:lnTo>
                  <a:lnTo>
                    <a:pt x="3" y="208"/>
                  </a:lnTo>
                  <a:lnTo>
                    <a:pt x="3" y="209"/>
                  </a:lnTo>
                  <a:lnTo>
                    <a:pt x="3" y="210"/>
                  </a:lnTo>
                  <a:lnTo>
                    <a:pt x="3" y="211"/>
                  </a:lnTo>
                  <a:lnTo>
                    <a:pt x="3" y="212"/>
                  </a:lnTo>
                  <a:lnTo>
                    <a:pt x="3" y="213"/>
                  </a:lnTo>
                  <a:lnTo>
                    <a:pt x="3" y="214"/>
                  </a:lnTo>
                  <a:lnTo>
                    <a:pt x="3" y="215"/>
                  </a:lnTo>
                  <a:lnTo>
                    <a:pt x="3" y="216"/>
                  </a:lnTo>
                  <a:lnTo>
                    <a:pt x="3" y="217"/>
                  </a:lnTo>
                  <a:lnTo>
                    <a:pt x="3" y="218"/>
                  </a:lnTo>
                  <a:lnTo>
                    <a:pt x="3" y="219"/>
                  </a:lnTo>
                  <a:lnTo>
                    <a:pt x="3" y="220"/>
                  </a:lnTo>
                  <a:lnTo>
                    <a:pt x="3" y="221"/>
                  </a:lnTo>
                  <a:lnTo>
                    <a:pt x="3" y="222"/>
                  </a:lnTo>
                  <a:lnTo>
                    <a:pt x="3" y="223"/>
                  </a:lnTo>
                  <a:lnTo>
                    <a:pt x="3" y="224"/>
                  </a:lnTo>
                  <a:lnTo>
                    <a:pt x="3" y="225"/>
                  </a:lnTo>
                  <a:lnTo>
                    <a:pt x="3" y="226"/>
                  </a:lnTo>
                  <a:lnTo>
                    <a:pt x="3" y="227"/>
                  </a:lnTo>
                  <a:lnTo>
                    <a:pt x="3" y="228"/>
                  </a:lnTo>
                  <a:lnTo>
                    <a:pt x="3" y="230"/>
                  </a:lnTo>
                  <a:lnTo>
                    <a:pt x="3" y="232"/>
                  </a:lnTo>
                  <a:lnTo>
                    <a:pt x="3" y="233"/>
                  </a:lnTo>
                  <a:lnTo>
                    <a:pt x="3" y="234"/>
                  </a:lnTo>
                  <a:lnTo>
                    <a:pt x="3" y="235"/>
                  </a:lnTo>
                  <a:lnTo>
                    <a:pt x="3" y="236"/>
                  </a:lnTo>
                  <a:lnTo>
                    <a:pt x="3" y="237"/>
                  </a:lnTo>
                  <a:lnTo>
                    <a:pt x="3" y="238"/>
                  </a:lnTo>
                  <a:lnTo>
                    <a:pt x="3" y="239"/>
                  </a:lnTo>
                  <a:lnTo>
                    <a:pt x="3" y="240"/>
                  </a:lnTo>
                  <a:lnTo>
                    <a:pt x="3" y="242"/>
                  </a:lnTo>
                  <a:lnTo>
                    <a:pt x="3" y="243"/>
                  </a:lnTo>
                  <a:lnTo>
                    <a:pt x="3" y="244"/>
                  </a:lnTo>
                  <a:lnTo>
                    <a:pt x="3" y="245"/>
                  </a:lnTo>
                  <a:lnTo>
                    <a:pt x="3" y="246"/>
                  </a:lnTo>
                  <a:lnTo>
                    <a:pt x="3" y="247"/>
                  </a:lnTo>
                  <a:lnTo>
                    <a:pt x="3" y="248"/>
                  </a:lnTo>
                  <a:lnTo>
                    <a:pt x="3" y="249"/>
                  </a:lnTo>
                  <a:lnTo>
                    <a:pt x="3" y="250"/>
                  </a:lnTo>
                  <a:lnTo>
                    <a:pt x="3" y="251"/>
                  </a:lnTo>
                  <a:lnTo>
                    <a:pt x="3" y="252"/>
                  </a:lnTo>
                  <a:lnTo>
                    <a:pt x="3" y="253"/>
                  </a:lnTo>
                  <a:lnTo>
                    <a:pt x="3" y="254"/>
                  </a:lnTo>
                  <a:lnTo>
                    <a:pt x="3" y="255"/>
                  </a:lnTo>
                  <a:lnTo>
                    <a:pt x="3" y="256"/>
                  </a:lnTo>
                  <a:lnTo>
                    <a:pt x="3" y="257"/>
                  </a:lnTo>
                  <a:lnTo>
                    <a:pt x="3" y="258"/>
                  </a:lnTo>
                  <a:lnTo>
                    <a:pt x="3" y="259"/>
                  </a:lnTo>
                  <a:lnTo>
                    <a:pt x="3" y="260"/>
                  </a:lnTo>
                  <a:lnTo>
                    <a:pt x="2" y="260"/>
                  </a:lnTo>
                  <a:lnTo>
                    <a:pt x="2" y="261"/>
                  </a:lnTo>
                  <a:lnTo>
                    <a:pt x="2" y="262"/>
                  </a:lnTo>
                  <a:lnTo>
                    <a:pt x="2" y="263"/>
                  </a:lnTo>
                  <a:lnTo>
                    <a:pt x="2" y="264"/>
                  </a:lnTo>
                  <a:lnTo>
                    <a:pt x="2" y="265"/>
                  </a:lnTo>
                  <a:lnTo>
                    <a:pt x="2" y="266"/>
                  </a:lnTo>
                  <a:lnTo>
                    <a:pt x="2" y="267"/>
                  </a:lnTo>
                  <a:lnTo>
                    <a:pt x="2" y="268"/>
                  </a:lnTo>
                  <a:lnTo>
                    <a:pt x="2" y="269"/>
                  </a:lnTo>
                  <a:lnTo>
                    <a:pt x="2" y="270"/>
                  </a:lnTo>
                  <a:lnTo>
                    <a:pt x="2" y="271"/>
                  </a:lnTo>
                  <a:lnTo>
                    <a:pt x="2" y="272"/>
                  </a:lnTo>
                  <a:lnTo>
                    <a:pt x="2" y="273"/>
                  </a:lnTo>
                  <a:lnTo>
                    <a:pt x="2" y="274"/>
                  </a:lnTo>
                  <a:lnTo>
                    <a:pt x="2" y="275"/>
                  </a:lnTo>
                  <a:lnTo>
                    <a:pt x="2" y="276"/>
                  </a:lnTo>
                  <a:lnTo>
                    <a:pt x="2" y="277"/>
                  </a:lnTo>
                  <a:lnTo>
                    <a:pt x="2" y="278"/>
                  </a:lnTo>
                  <a:lnTo>
                    <a:pt x="3" y="280"/>
                  </a:lnTo>
                  <a:lnTo>
                    <a:pt x="3" y="281"/>
                  </a:lnTo>
                  <a:lnTo>
                    <a:pt x="4" y="286"/>
                  </a:lnTo>
                  <a:lnTo>
                    <a:pt x="4" y="288"/>
                  </a:lnTo>
                  <a:lnTo>
                    <a:pt x="5" y="290"/>
                  </a:lnTo>
                  <a:lnTo>
                    <a:pt x="6" y="292"/>
                  </a:lnTo>
                  <a:lnTo>
                    <a:pt x="6" y="294"/>
                  </a:lnTo>
                  <a:lnTo>
                    <a:pt x="6" y="296"/>
                  </a:lnTo>
                  <a:lnTo>
                    <a:pt x="7" y="298"/>
                  </a:lnTo>
                  <a:lnTo>
                    <a:pt x="7" y="300"/>
                  </a:lnTo>
                  <a:lnTo>
                    <a:pt x="8" y="302"/>
                  </a:lnTo>
                  <a:lnTo>
                    <a:pt x="8" y="303"/>
                  </a:lnTo>
                  <a:lnTo>
                    <a:pt x="8" y="305"/>
                  </a:lnTo>
                  <a:lnTo>
                    <a:pt x="9" y="307"/>
                  </a:lnTo>
                  <a:lnTo>
                    <a:pt x="9" y="308"/>
                  </a:lnTo>
                  <a:lnTo>
                    <a:pt x="10" y="310"/>
                  </a:lnTo>
                  <a:lnTo>
                    <a:pt x="10" y="311"/>
                  </a:lnTo>
                  <a:lnTo>
                    <a:pt x="11" y="313"/>
                  </a:lnTo>
                  <a:lnTo>
                    <a:pt x="12" y="314"/>
                  </a:lnTo>
                  <a:lnTo>
                    <a:pt x="12" y="316"/>
                  </a:lnTo>
                  <a:lnTo>
                    <a:pt x="13" y="317"/>
                  </a:lnTo>
                  <a:lnTo>
                    <a:pt x="14" y="318"/>
                  </a:lnTo>
                  <a:lnTo>
                    <a:pt x="15" y="320"/>
                  </a:lnTo>
                  <a:lnTo>
                    <a:pt x="16" y="321"/>
                  </a:lnTo>
                  <a:lnTo>
                    <a:pt x="17" y="322"/>
                  </a:lnTo>
                  <a:lnTo>
                    <a:pt x="18" y="323"/>
                  </a:lnTo>
                  <a:lnTo>
                    <a:pt x="19" y="324"/>
                  </a:lnTo>
                  <a:lnTo>
                    <a:pt x="20" y="326"/>
                  </a:lnTo>
                  <a:lnTo>
                    <a:pt x="22" y="327"/>
                  </a:lnTo>
                  <a:lnTo>
                    <a:pt x="24" y="328"/>
                  </a:lnTo>
                  <a:lnTo>
                    <a:pt x="25" y="329"/>
                  </a:lnTo>
                  <a:lnTo>
                    <a:pt x="27" y="330"/>
                  </a:lnTo>
                  <a:lnTo>
                    <a:pt x="29" y="332"/>
                  </a:lnTo>
                  <a:lnTo>
                    <a:pt x="31" y="333"/>
                  </a:lnTo>
                  <a:lnTo>
                    <a:pt x="32" y="333"/>
                  </a:lnTo>
                  <a:lnTo>
                    <a:pt x="33" y="334"/>
                  </a:lnTo>
                  <a:lnTo>
                    <a:pt x="34" y="334"/>
                  </a:lnTo>
                  <a:lnTo>
                    <a:pt x="35" y="334"/>
                  </a:lnTo>
                  <a:lnTo>
                    <a:pt x="36" y="334"/>
                  </a:lnTo>
                  <a:lnTo>
                    <a:pt x="37" y="334"/>
                  </a:lnTo>
                  <a:lnTo>
                    <a:pt x="38" y="334"/>
                  </a:lnTo>
                  <a:lnTo>
                    <a:pt x="39" y="334"/>
                  </a:lnTo>
                  <a:lnTo>
                    <a:pt x="40" y="334"/>
                  </a:lnTo>
                  <a:lnTo>
                    <a:pt x="41" y="334"/>
                  </a:lnTo>
                  <a:lnTo>
                    <a:pt x="42" y="334"/>
                  </a:lnTo>
                  <a:lnTo>
                    <a:pt x="43" y="334"/>
                  </a:lnTo>
                  <a:lnTo>
                    <a:pt x="44" y="334"/>
                  </a:lnTo>
                  <a:lnTo>
                    <a:pt x="45" y="333"/>
                  </a:lnTo>
                  <a:lnTo>
                    <a:pt x="46" y="333"/>
                  </a:lnTo>
                  <a:lnTo>
                    <a:pt x="47" y="333"/>
                  </a:lnTo>
                  <a:lnTo>
                    <a:pt x="48" y="333"/>
                  </a:lnTo>
                  <a:lnTo>
                    <a:pt x="49" y="332"/>
                  </a:lnTo>
                  <a:lnTo>
                    <a:pt x="50" y="332"/>
                  </a:lnTo>
                  <a:lnTo>
                    <a:pt x="51" y="332"/>
                  </a:lnTo>
                  <a:lnTo>
                    <a:pt x="52" y="332"/>
                  </a:lnTo>
                  <a:lnTo>
                    <a:pt x="53" y="332"/>
                  </a:lnTo>
                  <a:lnTo>
                    <a:pt x="54" y="332"/>
                  </a:lnTo>
                  <a:lnTo>
                    <a:pt x="55" y="33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4" name="Freeform 77"/>
            <p:cNvSpPr>
              <a:spLocks/>
            </p:cNvSpPr>
            <p:nvPr/>
          </p:nvSpPr>
          <p:spPr bwMode="auto">
            <a:xfrm>
              <a:off x="883" y="1649"/>
              <a:ext cx="191" cy="616"/>
            </a:xfrm>
            <a:custGeom>
              <a:avLst/>
              <a:gdLst>
                <a:gd name="T0" fmla="*/ 83 w 191"/>
                <a:gd name="T1" fmla="*/ 1 h 616"/>
                <a:gd name="T2" fmla="*/ 75 w 191"/>
                <a:gd name="T3" fmla="*/ 0 h 616"/>
                <a:gd name="T4" fmla="*/ 65 w 191"/>
                <a:gd name="T5" fmla="*/ 0 h 616"/>
                <a:gd name="T6" fmla="*/ 53 w 191"/>
                <a:gd name="T7" fmla="*/ 5 h 616"/>
                <a:gd name="T8" fmla="*/ 45 w 191"/>
                <a:gd name="T9" fmla="*/ 10 h 616"/>
                <a:gd name="T10" fmla="*/ 39 w 191"/>
                <a:gd name="T11" fmla="*/ 17 h 616"/>
                <a:gd name="T12" fmla="*/ 34 w 191"/>
                <a:gd name="T13" fmla="*/ 28 h 616"/>
                <a:gd name="T14" fmla="*/ 30 w 191"/>
                <a:gd name="T15" fmla="*/ 44 h 616"/>
                <a:gd name="T16" fmla="*/ 31 w 191"/>
                <a:gd name="T17" fmla="*/ 55 h 616"/>
                <a:gd name="T18" fmla="*/ 34 w 191"/>
                <a:gd name="T19" fmla="*/ 70 h 616"/>
                <a:gd name="T20" fmla="*/ 34 w 191"/>
                <a:gd name="T21" fmla="*/ 85 h 616"/>
                <a:gd name="T22" fmla="*/ 34 w 191"/>
                <a:gd name="T23" fmla="*/ 91 h 616"/>
                <a:gd name="T24" fmla="*/ 34 w 191"/>
                <a:gd name="T25" fmla="*/ 97 h 616"/>
                <a:gd name="T26" fmla="*/ 34 w 191"/>
                <a:gd name="T27" fmla="*/ 107 h 616"/>
                <a:gd name="T28" fmla="*/ 35 w 191"/>
                <a:gd name="T29" fmla="*/ 114 h 616"/>
                <a:gd name="T30" fmla="*/ 35 w 191"/>
                <a:gd name="T31" fmla="*/ 120 h 616"/>
                <a:gd name="T32" fmla="*/ 35 w 191"/>
                <a:gd name="T33" fmla="*/ 127 h 616"/>
                <a:gd name="T34" fmla="*/ 29 w 191"/>
                <a:gd name="T35" fmla="*/ 144 h 616"/>
                <a:gd name="T36" fmla="*/ 21 w 191"/>
                <a:gd name="T37" fmla="*/ 155 h 616"/>
                <a:gd name="T38" fmla="*/ 13 w 191"/>
                <a:gd name="T39" fmla="*/ 167 h 616"/>
                <a:gd name="T40" fmla="*/ 6 w 191"/>
                <a:gd name="T41" fmla="*/ 191 h 616"/>
                <a:gd name="T42" fmla="*/ 4 w 191"/>
                <a:gd name="T43" fmla="*/ 211 h 616"/>
                <a:gd name="T44" fmla="*/ 6 w 191"/>
                <a:gd name="T45" fmla="*/ 228 h 616"/>
                <a:gd name="T46" fmla="*/ 8 w 191"/>
                <a:gd name="T47" fmla="*/ 251 h 616"/>
                <a:gd name="T48" fmla="*/ 9 w 191"/>
                <a:gd name="T49" fmla="*/ 265 h 616"/>
                <a:gd name="T50" fmla="*/ 9 w 191"/>
                <a:gd name="T51" fmla="*/ 271 h 616"/>
                <a:gd name="T52" fmla="*/ 9 w 191"/>
                <a:gd name="T53" fmla="*/ 277 h 616"/>
                <a:gd name="T54" fmla="*/ 9 w 191"/>
                <a:gd name="T55" fmla="*/ 287 h 616"/>
                <a:gd name="T56" fmla="*/ 9 w 191"/>
                <a:gd name="T57" fmla="*/ 294 h 616"/>
                <a:gd name="T58" fmla="*/ 9 w 191"/>
                <a:gd name="T59" fmla="*/ 299 h 616"/>
                <a:gd name="T60" fmla="*/ 9 w 191"/>
                <a:gd name="T61" fmla="*/ 307 h 616"/>
                <a:gd name="T62" fmla="*/ 5 w 191"/>
                <a:gd name="T63" fmla="*/ 336 h 616"/>
                <a:gd name="T64" fmla="*/ 1 w 191"/>
                <a:gd name="T65" fmla="*/ 357 h 616"/>
                <a:gd name="T66" fmla="*/ 2 w 191"/>
                <a:gd name="T67" fmla="*/ 375 h 616"/>
                <a:gd name="T68" fmla="*/ 22 w 191"/>
                <a:gd name="T69" fmla="*/ 396 h 616"/>
                <a:gd name="T70" fmla="*/ 53 w 191"/>
                <a:gd name="T71" fmla="*/ 399 h 616"/>
                <a:gd name="T72" fmla="*/ 85 w 191"/>
                <a:gd name="T73" fmla="*/ 397 h 616"/>
                <a:gd name="T74" fmla="*/ 112 w 191"/>
                <a:gd name="T75" fmla="*/ 411 h 616"/>
                <a:gd name="T76" fmla="*/ 114 w 191"/>
                <a:gd name="T77" fmla="*/ 418 h 616"/>
                <a:gd name="T78" fmla="*/ 113 w 191"/>
                <a:gd name="T79" fmla="*/ 424 h 616"/>
                <a:gd name="T80" fmla="*/ 111 w 191"/>
                <a:gd name="T81" fmla="*/ 432 h 616"/>
                <a:gd name="T82" fmla="*/ 116 w 191"/>
                <a:gd name="T83" fmla="*/ 449 h 616"/>
                <a:gd name="T84" fmla="*/ 124 w 191"/>
                <a:gd name="T85" fmla="*/ 461 h 616"/>
                <a:gd name="T86" fmla="*/ 132 w 191"/>
                <a:gd name="T87" fmla="*/ 472 h 616"/>
                <a:gd name="T88" fmla="*/ 139 w 191"/>
                <a:gd name="T89" fmla="*/ 492 h 616"/>
                <a:gd name="T90" fmla="*/ 141 w 191"/>
                <a:gd name="T91" fmla="*/ 506 h 616"/>
                <a:gd name="T92" fmla="*/ 139 w 191"/>
                <a:gd name="T93" fmla="*/ 517 h 616"/>
                <a:gd name="T94" fmla="*/ 138 w 191"/>
                <a:gd name="T95" fmla="*/ 532 h 616"/>
                <a:gd name="T96" fmla="*/ 137 w 191"/>
                <a:gd name="T97" fmla="*/ 545 h 616"/>
                <a:gd name="T98" fmla="*/ 136 w 191"/>
                <a:gd name="T99" fmla="*/ 552 h 616"/>
                <a:gd name="T100" fmla="*/ 136 w 191"/>
                <a:gd name="T101" fmla="*/ 558 h 616"/>
                <a:gd name="T102" fmla="*/ 140 w 191"/>
                <a:gd name="T103" fmla="*/ 568 h 616"/>
                <a:gd name="T104" fmla="*/ 145 w 191"/>
                <a:gd name="T105" fmla="*/ 575 h 616"/>
                <a:gd name="T106" fmla="*/ 152 w 191"/>
                <a:gd name="T107" fmla="*/ 581 h 616"/>
                <a:gd name="T108" fmla="*/ 161 w 191"/>
                <a:gd name="T109" fmla="*/ 587 h 616"/>
                <a:gd name="T110" fmla="*/ 173 w 191"/>
                <a:gd name="T111" fmla="*/ 599 h 616"/>
                <a:gd name="T112" fmla="*/ 182 w 191"/>
                <a:gd name="T113" fmla="*/ 608 h 616"/>
                <a:gd name="T114" fmla="*/ 188 w 191"/>
                <a:gd name="T115" fmla="*/ 614 h 6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1"/>
                <a:gd name="T175" fmla="*/ 0 h 616"/>
                <a:gd name="T176" fmla="*/ 191 w 191"/>
                <a:gd name="T177" fmla="*/ 616 h 6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1" h="616">
                  <a:moveTo>
                    <a:pt x="86" y="2"/>
                  </a:moveTo>
                  <a:lnTo>
                    <a:pt x="86" y="2"/>
                  </a:lnTo>
                  <a:lnTo>
                    <a:pt x="85" y="2"/>
                  </a:lnTo>
                  <a:lnTo>
                    <a:pt x="85" y="1"/>
                  </a:lnTo>
                  <a:lnTo>
                    <a:pt x="84" y="1"/>
                  </a:lnTo>
                  <a:lnTo>
                    <a:pt x="83" y="1"/>
                  </a:lnTo>
                  <a:lnTo>
                    <a:pt x="82" y="1"/>
                  </a:lnTo>
                  <a:lnTo>
                    <a:pt x="81" y="1"/>
                  </a:lnTo>
                  <a:lnTo>
                    <a:pt x="80" y="1"/>
                  </a:lnTo>
                  <a:lnTo>
                    <a:pt x="79" y="1"/>
                  </a:lnTo>
                  <a:lnTo>
                    <a:pt x="78" y="0"/>
                  </a:lnTo>
                  <a:lnTo>
                    <a:pt x="77" y="0"/>
                  </a:lnTo>
                  <a:lnTo>
                    <a:pt x="76" y="0"/>
                  </a:lnTo>
                  <a:lnTo>
                    <a:pt x="75" y="0"/>
                  </a:lnTo>
                  <a:lnTo>
                    <a:pt x="74" y="0"/>
                  </a:lnTo>
                  <a:lnTo>
                    <a:pt x="73" y="0"/>
                  </a:lnTo>
                  <a:lnTo>
                    <a:pt x="72" y="0"/>
                  </a:lnTo>
                  <a:lnTo>
                    <a:pt x="71" y="0"/>
                  </a:lnTo>
                  <a:lnTo>
                    <a:pt x="70" y="0"/>
                  </a:lnTo>
                  <a:lnTo>
                    <a:pt x="69" y="0"/>
                  </a:lnTo>
                  <a:lnTo>
                    <a:pt x="67" y="0"/>
                  </a:lnTo>
                  <a:lnTo>
                    <a:pt x="66" y="0"/>
                  </a:lnTo>
                  <a:lnTo>
                    <a:pt x="65" y="0"/>
                  </a:lnTo>
                  <a:lnTo>
                    <a:pt x="64" y="1"/>
                  </a:lnTo>
                  <a:lnTo>
                    <a:pt x="63" y="1"/>
                  </a:lnTo>
                  <a:lnTo>
                    <a:pt x="62" y="1"/>
                  </a:lnTo>
                  <a:lnTo>
                    <a:pt x="61" y="1"/>
                  </a:lnTo>
                  <a:lnTo>
                    <a:pt x="60" y="2"/>
                  </a:lnTo>
                  <a:lnTo>
                    <a:pt x="57" y="3"/>
                  </a:lnTo>
                  <a:lnTo>
                    <a:pt x="56" y="4"/>
                  </a:lnTo>
                  <a:lnTo>
                    <a:pt x="55" y="4"/>
                  </a:lnTo>
                  <a:lnTo>
                    <a:pt x="53" y="5"/>
                  </a:lnTo>
                  <a:lnTo>
                    <a:pt x="52" y="5"/>
                  </a:lnTo>
                  <a:lnTo>
                    <a:pt x="51" y="6"/>
                  </a:lnTo>
                  <a:lnTo>
                    <a:pt x="50" y="7"/>
                  </a:lnTo>
                  <a:lnTo>
                    <a:pt x="49" y="7"/>
                  </a:lnTo>
                  <a:lnTo>
                    <a:pt x="48" y="8"/>
                  </a:lnTo>
                  <a:lnTo>
                    <a:pt x="47" y="8"/>
                  </a:lnTo>
                  <a:lnTo>
                    <a:pt x="47" y="9"/>
                  </a:lnTo>
                  <a:lnTo>
                    <a:pt x="46" y="9"/>
                  </a:lnTo>
                  <a:lnTo>
                    <a:pt x="45" y="10"/>
                  </a:lnTo>
                  <a:lnTo>
                    <a:pt x="44" y="11"/>
                  </a:lnTo>
                  <a:lnTo>
                    <a:pt x="43" y="11"/>
                  </a:lnTo>
                  <a:lnTo>
                    <a:pt x="43" y="12"/>
                  </a:lnTo>
                  <a:lnTo>
                    <a:pt x="42" y="13"/>
                  </a:lnTo>
                  <a:lnTo>
                    <a:pt x="41" y="13"/>
                  </a:lnTo>
                  <a:lnTo>
                    <a:pt x="41" y="14"/>
                  </a:lnTo>
                  <a:lnTo>
                    <a:pt x="40" y="15"/>
                  </a:lnTo>
                  <a:lnTo>
                    <a:pt x="40" y="16"/>
                  </a:lnTo>
                  <a:lnTo>
                    <a:pt x="39" y="17"/>
                  </a:lnTo>
                  <a:lnTo>
                    <a:pt x="39" y="18"/>
                  </a:lnTo>
                  <a:lnTo>
                    <a:pt x="38" y="19"/>
                  </a:lnTo>
                  <a:lnTo>
                    <a:pt x="37" y="20"/>
                  </a:lnTo>
                  <a:lnTo>
                    <a:pt x="37" y="21"/>
                  </a:lnTo>
                  <a:lnTo>
                    <a:pt x="36" y="22"/>
                  </a:lnTo>
                  <a:lnTo>
                    <a:pt x="36" y="23"/>
                  </a:lnTo>
                  <a:lnTo>
                    <a:pt x="35" y="25"/>
                  </a:lnTo>
                  <a:lnTo>
                    <a:pt x="35" y="26"/>
                  </a:lnTo>
                  <a:lnTo>
                    <a:pt x="34" y="28"/>
                  </a:lnTo>
                  <a:lnTo>
                    <a:pt x="33" y="31"/>
                  </a:lnTo>
                  <a:lnTo>
                    <a:pt x="32" y="33"/>
                  </a:lnTo>
                  <a:lnTo>
                    <a:pt x="31" y="35"/>
                  </a:lnTo>
                  <a:lnTo>
                    <a:pt x="31" y="37"/>
                  </a:lnTo>
                  <a:lnTo>
                    <a:pt x="31" y="38"/>
                  </a:lnTo>
                  <a:lnTo>
                    <a:pt x="30" y="39"/>
                  </a:lnTo>
                  <a:lnTo>
                    <a:pt x="30" y="41"/>
                  </a:lnTo>
                  <a:lnTo>
                    <a:pt x="30" y="43"/>
                  </a:lnTo>
                  <a:lnTo>
                    <a:pt x="30" y="44"/>
                  </a:lnTo>
                  <a:lnTo>
                    <a:pt x="30" y="45"/>
                  </a:lnTo>
                  <a:lnTo>
                    <a:pt x="30" y="47"/>
                  </a:lnTo>
                  <a:lnTo>
                    <a:pt x="30" y="48"/>
                  </a:lnTo>
                  <a:lnTo>
                    <a:pt x="30" y="49"/>
                  </a:lnTo>
                  <a:lnTo>
                    <a:pt x="30" y="50"/>
                  </a:lnTo>
                  <a:lnTo>
                    <a:pt x="31" y="51"/>
                  </a:lnTo>
                  <a:lnTo>
                    <a:pt x="31" y="53"/>
                  </a:lnTo>
                  <a:lnTo>
                    <a:pt x="31" y="54"/>
                  </a:lnTo>
                  <a:lnTo>
                    <a:pt x="31" y="55"/>
                  </a:lnTo>
                  <a:lnTo>
                    <a:pt x="31" y="57"/>
                  </a:lnTo>
                  <a:lnTo>
                    <a:pt x="32" y="58"/>
                  </a:lnTo>
                  <a:lnTo>
                    <a:pt x="32" y="60"/>
                  </a:lnTo>
                  <a:lnTo>
                    <a:pt x="33" y="61"/>
                  </a:lnTo>
                  <a:lnTo>
                    <a:pt x="33" y="63"/>
                  </a:lnTo>
                  <a:lnTo>
                    <a:pt x="33" y="65"/>
                  </a:lnTo>
                  <a:lnTo>
                    <a:pt x="33" y="66"/>
                  </a:lnTo>
                  <a:lnTo>
                    <a:pt x="33" y="68"/>
                  </a:lnTo>
                  <a:lnTo>
                    <a:pt x="34" y="70"/>
                  </a:lnTo>
                  <a:lnTo>
                    <a:pt x="34" y="72"/>
                  </a:lnTo>
                  <a:lnTo>
                    <a:pt x="34" y="74"/>
                  </a:lnTo>
                  <a:lnTo>
                    <a:pt x="34" y="77"/>
                  </a:lnTo>
                  <a:lnTo>
                    <a:pt x="34" y="79"/>
                  </a:lnTo>
                  <a:lnTo>
                    <a:pt x="34" y="81"/>
                  </a:lnTo>
                  <a:lnTo>
                    <a:pt x="34" y="82"/>
                  </a:lnTo>
                  <a:lnTo>
                    <a:pt x="34" y="83"/>
                  </a:lnTo>
                  <a:lnTo>
                    <a:pt x="34" y="84"/>
                  </a:lnTo>
                  <a:lnTo>
                    <a:pt x="34" y="85"/>
                  </a:lnTo>
                  <a:lnTo>
                    <a:pt x="34" y="86"/>
                  </a:lnTo>
                  <a:lnTo>
                    <a:pt x="34" y="87"/>
                  </a:lnTo>
                  <a:lnTo>
                    <a:pt x="34" y="88"/>
                  </a:lnTo>
                  <a:lnTo>
                    <a:pt x="34" y="89"/>
                  </a:lnTo>
                  <a:lnTo>
                    <a:pt x="34" y="90"/>
                  </a:lnTo>
                  <a:lnTo>
                    <a:pt x="34" y="91"/>
                  </a:lnTo>
                  <a:lnTo>
                    <a:pt x="34" y="92"/>
                  </a:lnTo>
                  <a:lnTo>
                    <a:pt x="34" y="93"/>
                  </a:lnTo>
                  <a:lnTo>
                    <a:pt x="34" y="94"/>
                  </a:lnTo>
                  <a:lnTo>
                    <a:pt x="34" y="95"/>
                  </a:lnTo>
                  <a:lnTo>
                    <a:pt x="34" y="96"/>
                  </a:lnTo>
                  <a:lnTo>
                    <a:pt x="34" y="97"/>
                  </a:lnTo>
                  <a:lnTo>
                    <a:pt x="34" y="98"/>
                  </a:lnTo>
                  <a:lnTo>
                    <a:pt x="34" y="99"/>
                  </a:lnTo>
                  <a:lnTo>
                    <a:pt x="34" y="100"/>
                  </a:lnTo>
                  <a:lnTo>
                    <a:pt x="34" y="101"/>
                  </a:lnTo>
                  <a:lnTo>
                    <a:pt x="34" y="102"/>
                  </a:lnTo>
                  <a:lnTo>
                    <a:pt x="34" y="103"/>
                  </a:lnTo>
                  <a:lnTo>
                    <a:pt x="34" y="105"/>
                  </a:lnTo>
                  <a:lnTo>
                    <a:pt x="34" y="107"/>
                  </a:lnTo>
                  <a:lnTo>
                    <a:pt x="34" y="109"/>
                  </a:lnTo>
                  <a:lnTo>
                    <a:pt x="34" y="110"/>
                  </a:lnTo>
                  <a:lnTo>
                    <a:pt x="34" y="111"/>
                  </a:lnTo>
                  <a:lnTo>
                    <a:pt x="34" y="112"/>
                  </a:lnTo>
                  <a:lnTo>
                    <a:pt x="35" y="113"/>
                  </a:lnTo>
                  <a:lnTo>
                    <a:pt x="35" y="114"/>
                  </a:lnTo>
                  <a:lnTo>
                    <a:pt x="35" y="115"/>
                  </a:lnTo>
                  <a:lnTo>
                    <a:pt x="35" y="116"/>
                  </a:lnTo>
                  <a:lnTo>
                    <a:pt x="35" y="117"/>
                  </a:lnTo>
                  <a:lnTo>
                    <a:pt x="35" y="118"/>
                  </a:lnTo>
                  <a:lnTo>
                    <a:pt x="35" y="119"/>
                  </a:lnTo>
                  <a:lnTo>
                    <a:pt x="35" y="120"/>
                  </a:lnTo>
                  <a:lnTo>
                    <a:pt x="35" y="121"/>
                  </a:lnTo>
                  <a:lnTo>
                    <a:pt x="35" y="122"/>
                  </a:lnTo>
                  <a:lnTo>
                    <a:pt x="35" y="123"/>
                  </a:lnTo>
                  <a:lnTo>
                    <a:pt x="35" y="124"/>
                  </a:lnTo>
                  <a:lnTo>
                    <a:pt x="35" y="125"/>
                  </a:lnTo>
                  <a:lnTo>
                    <a:pt x="35" y="126"/>
                  </a:lnTo>
                  <a:lnTo>
                    <a:pt x="35" y="127"/>
                  </a:lnTo>
                  <a:lnTo>
                    <a:pt x="35" y="128"/>
                  </a:lnTo>
                  <a:lnTo>
                    <a:pt x="34" y="129"/>
                  </a:lnTo>
                  <a:lnTo>
                    <a:pt x="34" y="130"/>
                  </a:lnTo>
                  <a:lnTo>
                    <a:pt x="33" y="135"/>
                  </a:lnTo>
                  <a:lnTo>
                    <a:pt x="32" y="137"/>
                  </a:lnTo>
                  <a:lnTo>
                    <a:pt x="31" y="139"/>
                  </a:lnTo>
                  <a:lnTo>
                    <a:pt x="30" y="141"/>
                  </a:lnTo>
                  <a:lnTo>
                    <a:pt x="30" y="142"/>
                  </a:lnTo>
                  <a:lnTo>
                    <a:pt x="29" y="144"/>
                  </a:lnTo>
                  <a:lnTo>
                    <a:pt x="28" y="145"/>
                  </a:lnTo>
                  <a:lnTo>
                    <a:pt x="27" y="147"/>
                  </a:lnTo>
                  <a:lnTo>
                    <a:pt x="26" y="148"/>
                  </a:lnTo>
                  <a:lnTo>
                    <a:pt x="25" y="149"/>
                  </a:lnTo>
                  <a:lnTo>
                    <a:pt x="25" y="151"/>
                  </a:lnTo>
                  <a:lnTo>
                    <a:pt x="23" y="152"/>
                  </a:lnTo>
                  <a:lnTo>
                    <a:pt x="23" y="153"/>
                  </a:lnTo>
                  <a:lnTo>
                    <a:pt x="22" y="154"/>
                  </a:lnTo>
                  <a:lnTo>
                    <a:pt x="21" y="155"/>
                  </a:lnTo>
                  <a:lnTo>
                    <a:pt x="20" y="157"/>
                  </a:lnTo>
                  <a:lnTo>
                    <a:pt x="19" y="158"/>
                  </a:lnTo>
                  <a:lnTo>
                    <a:pt x="18" y="159"/>
                  </a:lnTo>
                  <a:lnTo>
                    <a:pt x="17" y="160"/>
                  </a:lnTo>
                  <a:lnTo>
                    <a:pt x="17" y="161"/>
                  </a:lnTo>
                  <a:lnTo>
                    <a:pt x="16" y="163"/>
                  </a:lnTo>
                  <a:lnTo>
                    <a:pt x="15" y="164"/>
                  </a:lnTo>
                  <a:lnTo>
                    <a:pt x="14" y="165"/>
                  </a:lnTo>
                  <a:lnTo>
                    <a:pt x="13" y="167"/>
                  </a:lnTo>
                  <a:lnTo>
                    <a:pt x="12" y="169"/>
                  </a:lnTo>
                  <a:lnTo>
                    <a:pt x="12" y="170"/>
                  </a:lnTo>
                  <a:lnTo>
                    <a:pt x="11" y="172"/>
                  </a:lnTo>
                  <a:lnTo>
                    <a:pt x="10" y="174"/>
                  </a:lnTo>
                  <a:lnTo>
                    <a:pt x="9" y="177"/>
                  </a:lnTo>
                  <a:lnTo>
                    <a:pt x="9" y="179"/>
                  </a:lnTo>
                  <a:lnTo>
                    <a:pt x="9" y="181"/>
                  </a:lnTo>
                  <a:lnTo>
                    <a:pt x="7" y="187"/>
                  </a:lnTo>
                  <a:lnTo>
                    <a:pt x="6" y="191"/>
                  </a:lnTo>
                  <a:lnTo>
                    <a:pt x="6" y="193"/>
                  </a:lnTo>
                  <a:lnTo>
                    <a:pt x="5" y="196"/>
                  </a:lnTo>
                  <a:lnTo>
                    <a:pt x="5" y="198"/>
                  </a:lnTo>
                  <a:lnTo>
                    <a:pt x="5" y="201"/>
                  </a:lnTo>
                  <a:lnTo>
                    <a:pt x="5" y="203"/>
                  </a:lnTo>
                  <a:lnTo>
                    <a:pt x="4" y="205"/>
                  </a:lnTo>
                  <a:lnTo>
                    <a:pt x="4" y="207"/>
                  </a:lnTo>
                  <a:lnTo>
                    <a:pt x="4" y="209"/>
                  </a:lnTo>
                  <a:lnTo>
                    <a:pt x="4" y="211"/>
                  </a:lnTo>
                  <a:lnTo>
                    <a:pt x="5" y="213"/>
                  </a:lnTo>
                  <a:lnTo>
                    <a:pt x="5" y="215"/>
                  </a:lnTo>
                  <a:lnTo>
                    <a:pt x="5" y="217"/>
                  </a:lnTo>
                  <a:lnTo>
                    <a:pt x="5" y="219"/>
                  </a:lnTo>
                  <a:lnTo>
                    <a:pt x="5" y="221"/>
                  </a:lnTo>
                  <a:lnTo>
                    <a:pt x="5" y="222"/>
                  </a:lnTo>
                  <a:lnTo>
                    <a:pt x="6" y="224"/>
                  </a:lnTo>
                  <a:lnTo>
                    <a:pt x="6" y="226"/>
                  </a:lnTo>
                  <a:lnTo>
                    <a:pt x="6" y="228"/>
                  </a:lnTo>
                  <a:lnTo>
                    <a:pt x="7" y="230"/>
                  </a:lnTo>
                  <a:lnTo>
                    <a:pt x="7" y="232"/>
                  </a:lnTo>
                  <a:lnTo>
                    <a:pt x="7" y="235"/>
                  </a:lnTo>
                  <a:lnTo>
                    <a:pt x="7" y="237"/>
                  </a:lnTo>
                  <a:lnTo>
                    <a:pt x="7" y="239"/>
                  </a:lnTo>
                  <a:lnTo>
                    <a:pt x="8" y="242"/>
                  </a:lnTo>
                  <a:lnTo>
                    <a:pt x="8" y="245"/>
                  </a:lnTo>
                  <a:lnTo>
                    <a:pt x="8" y="248"/>
                  </a:lnTo>
                  <a:lnTo>
                    <a:pt x="8" y="251"/>
                  </a:lnTo>
                  <a:lnTo>
                    <a:pt x="8" y="254"/>
                  </a:lnTo>
                  <a:lnTo>
                    <a:pt x="9" y="258"/>
                  </a:lnTo>
                  <a:lnTo>
                    <a:pt x="9" y="260"/>
                  </a:lnTo>
                  <a:lnTo>
                    <a:pt x="9" y="261"/>
                  </a:lnTo>
                  <a:lnTo>
                    <a:pt x="9" y="262"/>
                  </a:lnTo>
                  <a:lnTo>
                    <a:pt x="9" y="263"/>
                  </a:lnTo>
                  <a:lnTo>
                    <a:pt x="9" y="264"/>
                  </a:lnTo>
                  <a:lnTo>
                    <a:pt x="9" y="265"/>
                  </a:lnTo>
                  <a:lnTo>
                    <a:pt x="9" y="266"/>
                  </a:lnTo>
                  <a:lnTo>
                    <a:pt x="9" y="267"/>
                  </a:lnTo>
                  <a:lnTo>
                    <a:pt x="9" y="268"/>
                  </a:lnTo>
                  <a:lnTo>
                    <a:pt x="9" y="269"/>
                  </a:lnTo>
                  <a:lnTo>
                    <a:pt x="9" y="270"/>
                  </a:lnTo>
                  <a:lnTo>
                    <a:pt x="9" y="271"/>
                  </a:lnTo>
                  <a:lnTo>
                    <a:pt x="9" y="272"/>
                  </a:lnTo>
                  <a:lnTo>
                    <a:pt x="9" y="273"/>
                  </a:lnTo>
                  <a:lnTo>
                    <a:pt x="9" y="274"/>
                  </a:lnTo>
                  <a:lnTo>
                    <a:pt x="9" y="275"/>
                  </a:lnTo>
                  <a:lnTo>
                    <a:pt x="9" y="276"/>
                  </a:lnTo>
                  <a:lnTo>
                    <a:pt x="9" y="277"/>
                  </a:lnTo>
                  <a:lnTo>
                    <a:pt x="9" y="278"/>
                  </a:lnTo>
                  <a:lnTo>
                    <a:pt x="9" y="279"/>
                  </a:lnTo>
                  <a:lnTo>
                    <a:pt x="9" y="280"/>
                  </a:lnTo>
                  <a:lnTo>
                    <a:pt x="9" y="281"/>
                  </a:lnTo>
                  <a:lnTo>
                    <a:pt x="9" y="282"/>
                  </a:lnTo>
                  <a:lnTo>
                    <a:pt x="9" y="283"/>
                  </a:lnTo>
                  <a:lnTo>
                    <a:pt x="9" y="285"/>
                  </a:lnTo>
                  <a:lnTo>
                    <a:pt x="9" y="286"/>
                  </a:lnTo>
                  <a:lnTo>
                    <a:pt x="9" y="287"/>
                  </a:lnTo>
                  <a:lnTo>
                    <a:pt x="9" y="288"/>
                  </a:lnTo>
                  <a:lnTo>
                    <a:pt x="9" y="289"/>
                  </a:lnTo>
                  <a:lnTo>
                    <a:pt x="9" y="290"/>
                  </a:lnTo>
                  <a:lnTo>
                    <a:pt x="9" y="291"/>
                  </a:lnTo>
                  <a:lnTo>
                    <a:pt x="9" y="292"/>
                  </a:lnTo>
                  <a:lnTo>
                    <a:pt x="9" y="293"/>
                  </a:lnTo>
                  <a:lnTo>
                    <a:pt x="9" y="294"/>
                  </a:lnTo>
                  <a:lnTo>
                    <a:pt x="9" y="295"/>
                  </a:lnTo>
                  <a:lnTo>
                    <a:pt x="9" y="296"/>
                  </a:lnTo>
                  <a:lnTo>
                    <a:pt x="9" y="297"/>
                  </a:lnTo>
                  <a:lnTo>
                    <a:pt x="9" y="298"/>
                  </a:lnTo>
                  <a:lnTo>
                    <a:pt x="9" y="299"/>
                  </a:lnTo>
                  <a:lnTo>
                    <a:pt x="9" y="300"/>
                  </a:lnTo>
                  <a:lnTo>
                    <a:pt x="9" y="301"/>
                  </a:lnTo>
                  <a:lnTo>
                    <a:pt x="9" y="302"/>
                  </a:lnTo>
                  <a:lnTo>
                    <a:pt x="9" y="303"/>
                  </a:lnTo>
                  <a:lnTo>
                    <a:pt x="9" y="304"/>
                  </a:lnTo>
                  <a:lnTo>
                    <a:pt x="9" y="305"/>
                  </a:lnTo>
                  <a:lnTo>
                    <a:pt x="9" y="306"/>
                  </a:lnTo>
                  <a:lnTo>
                    <a:pt x="9" y="307"/>
                  </a:lnTo>
                  <a:lnTo>
                    <a:pt x="9" y="309"/>
                  </a:lnTo>
                  <a:lnTo>
                    <a:pt x="8" y="315"/>
                  </a:lnTo>
                  <a:lnTo>
                    <a:pt x="8" y="319"/>
                  </a:lnTo>
                  <a:lnTo>
                    <a:pt x="8" y="322"/>
                  </a:lnTo>
                  <a:lnTo>
                    <a:pt x="7" y="325"/>
                  </a:lnTo>
                  <a:lnTo>
                    <a:pt x="7" y="328"/>
                  </a:lnTo>
                  <a:lnTo>
                    <a:pt x="6" y="331"/>
                  </a:lnTo>
                  <a:lnTo>
                    <a:pt x="6" y="333"/>
                  </a:lnTo>
                  <a:lnTo>
                    <a:pt x="5" y="336"/>
                  </a:lnTo>
                  <a:lnTo>
                    <a:pt x="5" y="339"/>
                  </a:lnTo>
                  <a:lnTo>
                    <a:pt x="4" y="341"/>
                  </a:lnTo>
                  <a:lnTo>
                    <a:pt x="3" y="343"/>
                  </a:lnTo>
                  <a:lnTo>
                    <a:pt x="3" y="346"/>
                  </a:lnTo>
                  <a:lnTo>
                    <a:pt x="2" y="348"/>
                  </a:lnTo>
                  <a:lnTo>
                    <a:pt x="2" y="350"/>
                  </a:lnTo>
                  <a:lnTo>
                    <a:pt x="1" y="353"/>
                  </a:lnTo>
                  <a:lnTo>
                    <a:pt x="1" y="355"/>
                  </a:lnTo>
                  <a:lnTo>
                    <a:pt x="1" y="357"/>
                  </a:lnTo>
                  <a:lnTo>
                    <a:pt x="0" y="359"/>
                  </a:lnTo>
                  <a:lnTo>
                    <a:pt x="0" y="361"/>
                  </a:lnTo>
                  <a:lnTo>
                    <a:pt x="0" y="363"/>
                  </a:lnTo>
                  <a:lnTo>
                    <a:pt x="0" y="365"/>
                  </a:lnTo>
                  <a:lnTo>
                    <a:pt x="0" y="367"/>
                  </a:lnTo>
                  <a:lnTo>
                    <a:pt x="0" y="369"/>
                  </a:lnTo>
                  <a:lnTo>
                    <a:pt x="1" y="371"/>
                  </a:lnTo>
                  <a:lnTo>
                    <a:pt x="1" y="373"/>
                  </a:lnTo>
                  <a:lnTo>
                    <a:pt x="2" y="375"/>
                  </a:lnTo>
                  <a:lnTo>
                    <a:pt x="3" y="377"/>
                  </a:lnTo>
                  <a:lnTo>
                    <a:pt x="4" y="379"/>
                  </a:lnTo>
                  <a:lnTo>
                    <a:pt x="5" y="381"/>
                  </a:lnTo>
                  <a:lnTo>
                    <a:pt x="7" y="383"/>
                  </a:lnTo>
                  <a:lnTo>
                    <a:pt x="9" y="386"/>
                  </a:lnTo>
                  <a:lnTo>
                    <a:pt x="13" y="391"/>
                  </a:lnTo>
                  <a:lnTo>
                    <a:pt x="16" y="393"/>
                  </a:lnTo>
                  <a:lnTo>
                    <a:pt x="19" y="395"/>
                  </a:lnTo>
                  <a:lnTo>
                    <a:pt x="22" y="396"/>
                  </a:lnTo>
                  <a:lnTo>
                    <a:pt x="25" y="397"/>
                  </a:lnTo>
                  <a:lnTo>
                    <a:pt x="29" y="398"/>
                  </a:lnTo>
                  <a:lnTo>
                    <a:pt x="32" y="399"/>
                  </a:lnTo>
                  <a:lnTo>
                    <a:pt x="35" y="399"/>
                  </a:lnTo>
                  <a:lnTo>
                    <a:pt x="39" y="399"/>
                  </a:lnTo>
                  <a:lnTo>
                    <a:pt x="42" y="399"/>
                  </a:lnTo>
                  <a:lnTo>
                    <a:pt x="45" y="399"/>
                  </a:lnTo>
                  <a:lnTo>
                    <a:pt x="49" y="399"/>
                  </a:lnTo>
                  <a:lnTo>
                    <a:pt x="53" y="399"/>
                  </a:lnTo>
                  <a:lnTo>
                    <a:pt x="56" y="398"/>
                  </a:lnTo>
                  <a:lnTo>
                    <a:pt x="60" y="398"/>
                  </a:lnTo>
                  <a:lnTo>
                    <a:pt x="64" y="398"/>
                  </a:lnTo>
                  <a:lnTo>
                    <a:pt x="67" y="397"/>
                  </a:lnTo>
                  <a:lnTo>
                    <a:pt x="71" y="397"/>
                  </a:lnTo>
                  <a:lnTo>
                    <a:pt x="75" y="397"/>
                  </a:lnTo>
                  <a:lnTo>
                    <a:pt x="78" y="397"/>
                  </a:lnTo>
                  <a:lnTo>
                    <a:pt x="81" y="397"/>
                  </a:lnTo>
                  <a:lnTo>
                    <a:pt x="85" y="397"/>
                  </a:lnTo>
                  <a:lnTo>
                    <a:pt x="89" y="397"/>
                  </a:lnTo>
                  <a:lnTo>
                    <a:pt x="92" y="398"/>
                  </a:lnTo>
                  <a:lnTo>
                    <a:pt x="95" y="399"/>
                  </a:lnTo>
                  <a:lnTo>
                    <a:pt x="98" y="400"/>
                  </a:lnTo>
                  <a:lnTo>
                    <a:pt x="101" y="402"/>
                  </a:lnTo>
                  <a:lnTo>
                    <a:pt x="104" y="403"/>
                  </a:lnTo>
                  <a:lnTo>
                    <a:pt x="107" y="405"/>
                  </a:lnTo>
                  <a:lnTo>
                    <a:pt x="109" y="408"/>
                  </a:lnTo>
                  <a:lnTo>
                    <a:pt x="112" y="411"/>
                  </a:lnTo>
                  <a:lnTo>
                    <a:pt x="113" y="412"/>
                  </a:lnTo>
                  <a:lnTo>
                    <a:pt x="113" y="413"/>
                  </a:lnTo>
                  <a:lnTo>
                    <a:pt x="113" y="414"/>
                  </a:lnTo>
                  <a:lnTo>
                    <a:pt x="114" y="414"/>
                  </a:lnTo>
                  <a:lnTo>
                    <a:pt x="114" y="415"/>
                  </a:lnTo>
                  <a:lnTo>
                    <a:pt x="114" y="416"/>
                  </a:lnTo>
                  <a:lnTo>
                    <a:pt x="114" y="417"/>
                  </a:lnTo>
                  <a:lnTo>
                    <a:pt x="114" y="418"/>
                  </a:lnTo>
                  <a:lnTo>
                    <a:pt x="114" y="419"/>
                  </a:lnTo>
                  <a:lnTo>
                    <a:pt x="114" y="420"/>
                  </a:lnTo>
                  <a:lnTo>
                    <a:pt x="113" y="421"/>
                  </a:lnTo>
                  <a:lnTo>
                    <a:pt x="113" y="422"/>
                  </a:lnTo>
                  <a:lnTo>
                    <a:pt x="113" y="423"/>
                  </a:lnTo>
                  <a:lnTo>
                    <a:pt x="113" y="424"/>
                  </a:lnTo>
                  <a:lnTo>
                    <a:pt x="112" y="425"/>
                  </a:lnTo>
                  <a:lnTo>
                    <a:pt x="112" y="426"/>
                  </a:lnTo>
                  <a:lnTo>
                    <a:pt x="112" y="427"/>
                  </a:lnTo>
                  <a:lnTo>
                    <a:pt x="112" y="429"/>
                  </a:lnTo>
                  <a:lnTo>
                    <a:pt x="111" y="429"/>
                  </a:lnTo>
                  <a:lnTo>
                    <a:pt x="111" y="430"/>
                  </a:lnTo>
                  <a:lnTo>
                    <a:pt x="111" y="431"/>
                  </a:lnTo>
                  <a:lnTo>
                    <a:pt x="111" y="432"/>
                  </a:lnTo>
                  <a:lnTo>
                    <a:pt x="111" y="433"/>
                  </a:lnTo>
                  <a:lnTo>
                    <a:pt x="111" y="434"/>
                  </a:lnTo>
                  <a:lnTo>
                    <a:pt x="112" y="435"/>
                  </a:lnTo>
                  <a:lnTo>
                    <a:pt x="112" y="437"/>
                  </a:lnTo>
                  <a:lnTo>
                    <a:pt x="113" y="441"/>
                  </a:lnTo>
                  <a:lnTo>
                    <a:pt x="114" y="443"/>
                  </a:lnTo>
                  <a:lnTo>
                    <a:pt x="115" y="445"/>
                  </a:lnTo>
                  <a:lnTo>
                    <a:pt x="115" y="447"/>
                  </a:lnTo>
                  <a:lnTo>
                    <a:pt x="116" y="449"/>
                  </a:lnTo>
                  <a:lnTo>
                    <a:pt x="117" y="450"/>
                  </a:lnTo>
                  <a:lnTo>
                    <a:pt x="118" y="452"/>
                  </a:lnTo>
                  <a:lnTo>
                    <a:pt x="119" y="453"/>
                  </a:lnTo>
                  <a:lnTo>
                    <a:pt x="119" y="455"/>
                  </a:lnTo>
                  <a:lnTo>
                    <a:pt x="120" y="456"/>
                  </a:lnTo>
                  <a:lnTo>
                    <a:pt x="121" y="457"/>
                  </a:lnTo>
                  <a:lnTo>
                    <a:pt x="122" y="458"/>
                  </a:lnTo>
                  <a:lnTo>
                    <a:pt x="123" y="459"/>
                  </a:lnTo>
                  <a:lnTo>
                    <a:pt x="124" y="461"/>
                  </a:lnTo>
                  <a:lnTo>
                    <a:pt x="125" y="462"/>
                  </a:lnTo>
                  <a:lnTo>
                    <a:pt x="126" y="463"/>
                  </a:lnTo>
                  <a:lnTo>
                    <a:pt x="127" y="464"/>
                  </a:lnTo>
                  <a:lnTo>
                    <a:pt x="127" y="465"/>
                  </a:lnTo>
                  <a:lnTo>
                    <a:pt x="129" y="467"/>
                  </a:lnTo>
                  <a:lnTo>
                    <a:pt x="129" y="468"/>
                  </a:lnTo>
                  <a:lnTo>
                    <a:pt x="130" y="469"/>
                  </a:lnTo>
                  <a:lnTo>
                    <a:pt x="131" y="471"/>
                  </a:lnTo>
                  <a:lnTo>
                    <a:pt x="132" y="472"/>
                  </a:lnTo>
                  <a:lnTo>
                    <a:pt x="133" y="473"/>
                  </a:lnTo>
                  <a:lnTo>
                    <a:pt x="133" y="475"/>
                  </a:lnTo>
                  <a:lnTo>
                    <a:pt x="134" y="477"/>
                  </a:lnTo>
                  <a:lnTo>
                    <a:pt x="135" y="479"/>
                  </a:lnTo>
                  <a:lnTo>
                    <a:pt x="136" y="481"/>
                  </a:lnTo>
                  <a:lnTo>
                    <a:pt x="137" y="483"/>
                  </a:lnTo>
                  <a:lnTo>
                    <a:pt x="137" y="485"/>
                  </a:lnTo>
                  <a:lnTo>
                    <a:pt x="138" y="488"/>
                  </a:lnTo>
                  <a:lnTo>
                    <a:pt x="139" y="492"/>
                  </a:lnTo>
                  <a:lnTo>
                    <a:pt x="139" y="494"/>
                  </a:lnTo>
                  <a:lnTo>
                    <a:pt x="140" y="496"/>
                  </a:lnTo>
                  <a:lnTo>
                    <a:pt x="140" y="497"/>
                  </a:lnTo>
                  <a:lnTo>
                    <a:pt x="140" y="499"/>
                  </a:lnTo>
                  <a:lnTo>
                    <a:pt x="140" y="501"/>
                  </a:lnTo>
                  <a:lnTo>
                    <a:pt x="140" y="502"/>
                  </a:lnTo>
                  <a:lnTo>
                    <a:pt x="140" y="503"/>
                  </a:lnTo>
                  <a:lnTo>
                    <a:pt x="141" y="505"/>
                  </a:lnTo>
                  <a:lnTo>
                    <a:pt x="141" y="506"/>
                  </a:lnTo>
                  <a:lnTo>
                    <a:pt x="141" y="507"/>
                  </a:lnTo>
                  <a:lnTo>
                    <a:pt x="140" y="509"/>
                  </a:lnTo>
                  <a:lnTo>
                    <a:pt x="140" y="510"/>
                  </a:lnTo>
                  <a:lnTo>
                    <a:pt x="140" y="511"/>
                  </a:lnTo>
                  <a:lnTo>
                    <a:pt x="140" y="513"/>
                  </a:lnTo>
                  <a:lnTo>
                    <a:pt x="140" y="514"/>
                  </a:lnTo>
                  <a:lnTo>
                    <a:pt x="140" y="515"/>
                  </a:lnTo>
                  <a:lnTo>
                    <a:pt x="140" y="516"/>
                  </a:lnTo>
                  <a:lnTo>
                    <a:pt x="139" y="517"/>
                  </a:lnTo>
                  <a:lnTo>
                    <a:pt x="139" y="519"/>
                  </a:lnTo>
                  <a:lnTo>
                    <a:pt x="139" y="520"/>
                  </a:lnTo>
                  <a:lnTo>
                    <a:pt x="139" y="521"/>
                  </a:lnTo>
                  <a:lnTo>
                    <a:pt x="139" y="523"/>
                  </a:lnTo>
                  <a:lnTo>
                    <a:pt x="139" y="525"/>
                  </a:lnTo>
                  <a:lnTo>
                    <a:pt x="139" y="526"/>
                  </a:lnTo>
                  <a:lnTo>
                    <a:pt x="138" y="528"/>
                  </a:lnTo>
                  <a:lnTo>
                    <a:pt x="138" y="530"/>
                  </a:lnTo>
                  <a:lnTo>
                    <a:pt x="138" y="532"/>
                  </a:lnTo>
                  <a:lnTo>
                    <a:pt x="138" y="534"/>
                  </a:lnTo>
                  <a:lnTo>
                    <a:pt x="138" y="536"/>
                  </a:lnTo>
                  <a:lnTo>
                    <a:pt x="138" y="539"/>
                  </a:lnTo>
                  <a:lnTo>
                    <a:pt x="138" y="541"/>
                  </a:lnTo>
                  <a:lnTo>
                    <a:pt x="138" y="542"/>
                  </a:lnTo>
                  <a:lnTo>
                    <a:pt x="138" y="543"/>
                  </a:lnTo>
                  <a:lnTo>
                    <a:pt x="138" y="544"/>
                  </a:lnTo>
                  <a:lnTo>
                    <a:pt x="137" y="545"/>
                  </a:lnTo>
                  <a:lnTo>
                    <a:pt x="137" y="546"/>
                  </a:lnTo>
                  <a:lnTo>
                    <a:pt x="137" y="547"/>
                  </a:lnTo>
                  <a:lnTo>
                    <a:pt x="137" y="548"/>
                  </a:lnTo>
                  <a:lnTo>
                    <a:pt x="137" y="549"/>
                  </a:lnTo>
                  <a:lnTo>
                    <a:pt x="137" y="550"/>
                  </a:lnTo>
                  <a:lnTo>
                    <a:pt x="136" y="551"/>
                  </a:lnTo>
                  <a:lnTo>
                    <a:pt x="136" y="552"/>
                  </a:lnTo>
                  <a:lnTo>
                    <a:pt x="136" y="553"/>
                  </a:lnTo>
                  <a:lnTo>
                    <a:pt x="136" y="554"/>
                  </a:lnTo>
                  <a:lnTo>
                    <a:pt x="136" y="555"/>
                  </a:lnTo>
                  <a:lnTo>
                    <a:pt x="136" y="556"/>
                  </a:lnTo>
                  <a:lnTo>
                    <a:pt x="136" y="557"/>
                  </a:lnTo>
                  <a:lnTo>
                    <a:pt x="136" y="558"/>
                  </a:lnTo>
                  <a:lnTo>
                    <a:pt x="136" y="559"/>
                  </a:lnTo>
                  <a:lnTo>
                    <a:pt x="137" y="560"/>
                  </a:lnTo>
                  <a:lnTo>
                    <a:pt x="137" y="561"/>
                  </a:lnTo>
                  <a:lnTo>
                    <a:pt x="137" y="562"/>
                  </a:lnTo>
                  <a:lnTo>
                    <a:pt x="137" y="563"/>
                  </a:lnTo>
                  <a:lnTo>
                    <a:pt x="138" y="564"/>
                  </a:lnTo>
                  <a:lnTo>
                    <a:pt x="139" y="567"/>
                  </a:lnTo>
                  <a:lnTo>
                    <a:pt x="140" y="568"/>
                  </a:lnTo>
                  <a:lnTo>
                    <a:pt x="141" y="569"/>
                  </a:lnTo>
                  <a:lnTo>
                    <a:pt x="141" y="570"/>
                  </a:lnTo>
                  <a:lnTo>
                    <a:pt x="142" y="571"/>
                  </a:lnTo>
                  <a:lnTo>
                    <a:pt x="142" y="572"/>
                  </a:lnTo>
                  <a:lnTo>
                    <a:pt x="143" y="573"/>
                  </a:lnTo>
                  <a:lnTo>
                    <a:pt x="144" y="574"/>
                  </a:lnTo>
                  <a:lnTo>
                    <a:pt x="145" y="575"/>
                  </a:lnTo>
                  <a:lnTo>
                    <a:pt x="146" y="576"/>
                  </a:lnTo>
                  <a:lnTo>
                    <a:pt x="147" y="577"/>
                  </a:lnTo>
                  <a:lnTo>
                    <a:pt x="148" y="577"/>
                  </a:lnTo>
                  <a:lnTo>
                    <a:pt x="149" y="578"/>
                  </a:lnTo>
                  <a:lnTo>
                    <a:pt x="150" y="579"/>
                  </a:lnTo>
                  <a:lnTo>
                    <a:pt x="151" y="579"/>
                  </a:lnTo>
                  <a:lnTo>
                    <a:pt x="151" y="580"/>
                  </a:lnTo>
                  <a:lnTo>
                    <a:pt x="152" y="581"/>
                  </a:lnTo>
                  <a:lnTo>
                    <a:pt x="153" y="581"/>
                  </a:lnTo>
                  <a:lnTo>
                    <a:pt x="154" y="582"/>
                  </a:lnTo>
                  <a:lnTo>
                    <a:pt x="155" y="582"/>
                  </a:lnTo>
                  <a:lnTo>
                    <a:pt x="156" y="583"/>
                  </a:lnTo>
                  <a:lnTo>
                    <a:pt x="157" y="584"/>
                  </a:lnTo>
                  <a:lnTo>
                    <a:pt x="158" y="585"/>
                  </a:lnTo>
                  <a:lnTo>
                    <a:pt x="159" y="585"/>
                  </a:lnTo>
                  <a:lnTo>
                    <a:pt x="160" y="586"/>
                  </a:lnTo>
                  <a:lnTo>
                    <a:pt x="161" y="587"/>
                  </a:lnTo>
                  <a:lnTo>
                    <a:pt x="163" y="589"/>
                  </a:lnTo>
                  <a:lnTo>
                    <a:pt x="164" y="590"/>
                  </a:lnTo>
                  <a:lnTo>
                    <a:pt x="166" y="592"/>
                  </a:lnTo>
                  <a:lnTo>
                    <a:pt x="167" y="593"/>
                  </a:lnTo>
                  <a:lnTo>
                    <a:pt x="168" y="594"/>
                  </a:lnTo>
                  <a:lnTo>
                    <a:pt x="169" y="595"/>
                  </a:lnTo>
                  <a:lnTo>
                    <a:pt x="171" y="597"/>
                  </a:lnTo>
                  <a:lnTo>
                    <a:pt x="172" y="598"/>
                  </a:lnTo>
                  <a:lnTo>
                    <a:pt x="173" y="599"/>
                  </a:lnTo>
                  <a:lnTo>
                    <a:pt x="174" y="600"/>
                  </a:lnTo>
                  <a:lnTo>
                    <a:pt x="175" y="601"/>
                  </a:lnTo>
                  <a:lnTo>
                    <a:pt x="176" y="602"/>
                  </a:lnTo>
                  <a:lnTo>
                    <a:pt x="177" y="603"/>
                  </a:lnTo>
                  <a:lnTo>
                    <a:pt x="179" y="604"/>
                  </a:lnTo>
                  <a:lnTo>
                    <a:pt x="179" y="605"/>
                  </a:lnTo>
                  <a:lnTo>
                    <a:pt x="181" y="606"/>
                  </a:lnTo>
                  <a:lnTo>
                    <a:pt x="181" y="607"/>
                  </a:lnTo>
                  <a:lnTo>
                    <a:pt x="182" y="608"/>
                  </a:lnTo>
                  <a:lnTo>
                    <a:pt x="183" y="609"/>
                  </a:lnTo>
                  <a:lnTo>
                    <a:pt x="184" y="609"/>
                  </a:lnTo>
                  <a:lnTo>
                    <a:pt x="185" y="610"/>
                  </a:lnTo>
                  <a:lnTo>
                    <a:pt x="185" y="611"/>
                  </a:lnTo>
                  <a:lnTo>
                    <a:pt x="186" y="612"/>
                  </a:lnTo>
                  <a:lnTo>
                    <a:pt x="187" y="612"/>
                  </a:lnTo>
                  <a:lnTo>
                    <a:pt x="187" y="613"/>
                  </a:lnTo>
                  <a:lnTo>
                    <a:pt x="188" y="613"/>
                  </a:lnTo>
                  <a:lnTo>
                    <a:pt x="188" y="614"/>
                  </a:lnTo>
                  <a:lnTo>
                    <a:pt x="189" y="614"/>
                  </a:lnTo>
                  <a:lnTo>
                    <a:pt x="189" y="615"/>
                  </a:lnTo>
                  <a:lnTo>
                    <a:pt x="190" y="61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5" name="Freeform 78"/>
            <p:cNvSpPr>
              <a:spLocks/>
            </p:cNvSpPr>
            <p:nvPr/>
          </p:nvSpPr>
          <p:spPr bwMode="auto">
            <a:xfrm>
              <a:off x="1306" y="2443"/>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0 w 2"/>
                <a:gd name="T13" fmla="*/ 0 h 1"/>
                <a:gd name="T14" fmla="*/ 1 w 2"/>
                <a:gd name="T15" fmla="*/ 0 h 1"/>
                <a:gd name="T16" fmla="*/ 1 w 2"/>
                <a:gd name="T17" fmla="*/ 0 h 1"/>
                <a:gd name="T18" fmla="*/ 1 w 2"/>
                <a:gd name="T19" fmla="*/ 0 h 1"/>
                <a:gd name="T20" fmla="*/ 1 w 2"/>
                <a:gd name="T21" fmla="*/ 0 h 1"/>
                <a:gd name="T22" fmla="*/ 1 w 2"/>
                <a:gd name="T23" fmla="*/ 0 h 1"/>
                <a:gd name="T24" fmla="*/ 1 w 2"/>
                <a:gd name="T25" fmla="*/ 0 h 1"/>
                <a:gd name="T26" fmla="*/ 1 w 2"/>
                <a:gd name="T27" fmla="*/ 0 h 1"/>
                <a:gd name="T28" fmla="*/ 1 w 2"/>
                <a:gd name="T29" fmla="*/ 0 h 1"/>
                <a:gd name="T30" fmla="*/ 1 w 2"/>
                <a:gd name="T31" fmla="*/ 0 h 1"/>
                <a:gd name="T32" fmla="*/ 1 w 2"/>
                <a:gd name="T33" fmla="*/ 0 h 1"/>
                <a:gd name="T34" fmla="*/ 1 w 2"/>
                <a:gd name="T35" fmla="*/ 0 h 1"/>
                <a:gd name="T36" fmla="*/ 1 w 2"/>
                <a:gd name="T37" fmla="*/ 0 h 1"/>
                <a:gd name="T38" fmla="*/ 1 w 2"/>
                <a:gd name="T39" fmla="*/ 0 h 1"/>
                <a:gd name="T40" fmla="*/ 1 w 2"/>
                <a:gd name="T41" fmla="*/ 0 h 1"/>
                <a:gd name="T42" fmla="*/ 1 w 2"/>
                <a:gd name="T43" fmla="*/ 0 h 1"/>
                <a:gd name="T44" fmla="*/ 1 w 2"/>
                <a:gd name="T45" fmla="*/ 0 h 1"/>
                <a:gd name="T46" fmla="*/ 1 w 2"/>
                <a:gd name="T47" fmla="*/ 0 h 1"/>
                <a:gd name="T48" fmla="*/ 1 w 2"/>
                <a:gd name="T49" fmla="*/ 0 h 1"/>
                <a:gd name="T50" fmla="*/ 1 w 2"/>
                <a:gd name="T51" fmla="*/ 0 h 1"/>
                <a:gd name="T52" fmla="*/ 1 w 2"/>
                <a:gd name="T53" fmla="*/ 0 h 1"/>
                <a:gd name="T54" fmla="*/ 1 w 2"/>
                <a:gd name="T55" fmla="*/ 0 h 1"/>
                <a:gd name="T56" fmla="*/ 1 w 2"/>
                <a:gd name="T57" fmla="*/ 0 h 1"/>
                <a:gd name="T58" fmla="*/ 1 w 2"/>
                <a:gd name="T59" fmla="*/ 0 h 1"/>
                <a:gd name="T60" fmla="*/ 1 w 2"/>
                <a:gd name="T61" fmla="*/ 0 h 1"/>
                <a:gd name="T62" fmla="*/ 1 w 2"/>
                <a:gd name="T63" fmla="*/ 0 h 1"/>
                <a:gd name="T64" fmla="*/ 1 w 2"/>
                <a:gd name="T65" fmla="*/ 0 h 1"/>
                <a:gd name="T66" fmla="*/ 1 w 2"/>
                <a:gd name="T67" fmla="*/ 0 h 1"/>
                <a:gd name="T68" fmla="*/ 1 w 2"/>
                <a:gd name="T69" fmla="*/ 0 h 1"/>
                <a:gd name="T70" fmla="*/ 1 w 2"/>
                <a:gd name="T71" fmla="*/ 0 h 1"/>
                <a:gd name="T72" fmla="*/ 1 w 2"/>
                <a:gd name="T73" fmla="*/ 0 h 1"/>
                <a:gd name="T74" fmla="*/ 1 w 2"/>
                <a:gd name="T75" fmla="*/ 0 h 1"/>
                <a:gd name="T76" fmla="*/ 1 w 2"/>
                <a:gd name="T77" fmla="*/ 0 h 1"/>
                <a:gd name="T78" fmla="*/ 1 w 2"/>
                <a:gd name="T79" fmla="*/ 0 h 1"/>
                <a:gd name="T80" fmla="*/ 1 w 2"/>
                <a:gd name="T81" fmla="*/ 0 h 1"/>
                <a:gd name="T82" fmla="*/ 1 w 2"/>
                <a:gd name="T83" fmla="*/ 0 h 1"/>
                <a:gd name="T84" fmla="*/ 1 w 2"/>
                <a:gd name="T85" fmla="*/ 0 h 1"/>
                <a:gd name="T86" fmla="*/ 1 w 2"/>
                <a:gd name="T87" fmla="*/ 0 h 1"/>
                <a:gd name="T88" fmla="*/ 1 w 2"/>
                <a:gd name="T89" fmla="*/ 0 h 1"/>
                <a:gd name="T90" fmla="*/ 1 w 2"/>
                <a:gd name="T91" fmla="*/ 0 h 1"/>
                <a:gd name="T92" fmla="*/ 1 w 2"/>
                <a:gd name="T93" fmla="*/ 0 h 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
                <a:gd name="T142" fmla="*/ 0 h 1"/>
                <a:gd name="T143" fmla="*/ 2 w 2"/>
                <a:gd name="T144" fmla="*/ 1 h 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 h="1">
                  <a:moveTo>
                    <a:pt x="0" y="0"/>
                  </a:moveTo>
                  <a:lnTo>
                    <a:pt x="0" y="0"/>
                  </a:lnTo>
                  <a:lnTo>
                    <a:pt x="1"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6" name="Freeform 79"/>
            <p:cNvSpPr>
              <a:spLocks/>
            </p:cNvSpPr>
            <p:nvPr/>
          </p:nvSpPr>
          <p:spPr bwMode="auto">
            <a:xfrm>
              <a:off x="1272" y="2411"/>
              <a:ext cx="85" cy="85"/>
            </a:xfrm>
            <a:custGeom>
              <a:avLst/>
              <a:gdLst>
                <a:gd name="T0" fmla="*/ 84 w 85"/>
                <a:gd name="T1" fmla="*/ 0 h 85"/>
                <a:gd name="T2" fmla="*/ 83 w 85"/>
                <a:gd name="T3" fmla="*/ 1 h 85"/>
                <a:gd name="T4" fmla="*/ 83 w 85"/>
                <a:gd name="T5" fmla="*/ 1 h 85"/>
                <a:gd name="T6" fmla="*/ 82 w 85"/>
                <a:gd name="T7" fmla="*/ 3 h 85"/>
                <a:gd name="T8" fmla="*/ 82 w 85"/>
                <a:gd name="T9" fmla="*/ 4 h 85"/>
                <a:gd name="T10" fmla="*/ 82 w 85"/>
                <a:gd name="T11" fmla="*/ 6 h 85"/>
                <a:gd name="T12" fmla="*/ 81 w 85"/>
                <a:gd name="T13" fmla="*/ 8 h 85"/>
                <a:gd name="T14" fmla="*/ 80 w 85"/>
                <a:gd name="T15" fmla="*/ 10 h 85"/>
                <a:gd name="T16" fmla="*/ 79 w 85"/>
                <a:gd name="T17" fmla="*/ 12 h 85"/>
                <a:gd name="T18" fmla="*/ 78 w 85"/>
                <a:gd name="T19" fmla="*/ 15 h 85"/>
                <a:gd name="T20" fmla="*/ 77 w 85"/>
                <a:gd name="T21" fmla="*/ 17 h 85"/>
                <a:gd name="T22" fmla="*/ 76 w 85"/>
                <a:gd name="T23" fmla="*/ 21 h 85"/>
                <a:gd name="T24" fmla="*/ 75 w 85"/>
                <a:gd name="T25" fmla="*/ 23 h 85"/>
                <a:gd name="T26" fmla="*/ 73 w 85"/>
                <a:gd name="T27" fmla="*/ 27 h 85"/>
                <a:gd name="T28" fmla="*/ 72 w 85"/>
                <a:gd name="T29" fmla="*/ 30 h 85"/>
                <a:gd name="T30" fmla="*/ 70 w 85"/>
                <a:gd name="T31" fmla="*/ 33 h 85"/>
                <a:gd name="T32" fmla="*/ 68 w 85"/>
                <a:gd name="T33" fmla="*/ 37 h 85"/>
                <a:gd name="T34" fmla="*/ 66 w 85"/>
                <a:gd name="T35" fmla="*/ 40 h 85"/>
                <a:gd name="T36" fmla="*/ 64 w 85"/>
                <a:gd name="T37" fmla="*/ 43 h 85"/>
                <a:gd name="T38" fmla="*/ 62 w 85"/>
                <a:gd name="T39" fmla="*/ 47 h 85"/>
                <a:gd name="T40" fmla="*/ 60 w 85"/>
                <a:gd name="T41" fmla="*/ 50 h 85"/>
                <a:gd name="T42" fmla="*/ 58 w 85"/>
                <a:gd name="T43" fmla="*/ 53 h 85"/>
                <a:gd name="T44" fmla="*/ 56 w 85"/>
                <a:gd name="T45" fmla="*/ 57 h 85"/>
                <a:gd name="T46" fmla="*/ 53 w 85"/>
                <a:gd name="T47" fmla="*/ 60 h 85"/>
                <a:gd name="T48" fmla="*/ 50 w 85"/>
                <a:gd name="T49" fmla="*/ 63 h 85"/>
                <a:gd name="T50" fmla="*/ 47 w 85"/>
                <a:gd name="T51" fmla="*/ 66 h 85"/>
                <a:gd name="T52" fmla="*/ 44 w 85"/>
                <a:gd name="T53" fmla="*/ 69 h 85"/>
                <a:gd name="T54" fmla="*/ 41 w 85"/>
                <a:gd name="T55" fmla="*/ 72 h 85"/>
                <a:gd name="T56" fmla="*/ 38 w 85"/>
                <a:gd name="T57" fmla="*/ 75 h 85"/>
                <a:gd name="T58" fmla="*/ 35 w 85"/>
                <a:gd name="T59" fmla="*/ 77 h 85"/>
                <a:gd name="T60" fmla="*/ 31 w 85"/>
                <a:gd name="T61" fmla="*/ 79 h 85"/>
                <a:gd name="T62" fmla="*/ 28 w 85"/>
                <a:gd name="T63" fmla="*/ 81 h 85"/>
                <a:gd name="T64" fmla="*/ 26 w 85"/>
                <a:gd name="T65" fmla="*/ 82 h 85"/>
                <a:gd name="T66" fmla="*/ 24 w 85"/>
                <a:gd name="T67" fmla="*/ 83 h 85"/>
                <a:gd name="T68" fmla="*/ 24 w 85"/>
                <a:gd name="T69" fmla="*/ 83 h 85"/>
                <a:gd name="T70" fmla="*/ 22 w 85"/>
                <a:gd name="T71" fmla="*/ 83 h 85"/>
                <a:gd name="T72" fmla="*/ 21 w 85"/>
                <a:gd name="T73" fmla="*/ 83 h 85"/>
                <a:gd name="T74" fmla="*/ 20 w 85"/>
                <a:gd name="T75" fmla="*/ 83 h 85"/>
                <a:gd name="T76" fmla="*/ 19 w 85"/>
                <a:gd name="T77" fmla="*/ 83 h 85"/>
                <a:gd name="T78" fmla="*/ 18 w 85"/>
                <a:gd name="T79" fmla="*/ 83 h 85"/>
                <a:gd name="T80" fmla="*/ 17 w 85"/>
                <a:gd name="T81" fmla="*/ 84 h 85"/>
                <a:gd name="T82" fmla="*/ 16 w 85"/>
                <a:gd name="T83" fmla="*/ 84 h 85"/>
                <a:gd name="T84" fmla="*/ 14 w 85"/>
                <a:gd name="T85" fmla="*/ 84 h 85"/>
                <a:gd name="T86" fmla="*/ 13 w 85"/>
                <a:gd name="T87" fmla="*/ 83 h 85"/>
                <a:gd name="T88" fmla="*/ 12 w 85"/>
                <a:gd name="T89" fmla="*/ 83 h 85"/>
                <a:gd name="T90" fmla="*/ 11 w 85"/>
                <a:gd name="T91" fmla="*/ 83 h 85"/>
                <a:gd name="T92" fmla="*/ 10 w 85"/>
                <a:gd name="T93" fmla="*/ 83 h 85"/>
                <a:gd name="T94" fmla="*/ 9 w 85"/>
                <a:gd name="T95" fmla="*/ 83 h 85"/>
                <a:gd name="T96" fmla="*/ 8 w 85"/>
                <a:gd name="T97" fmla="*/ 83 h 85"/>
                <a:gd name="T98" fmla="*/ 7 w 85"/>
                <a:gd name="T99" fmla="*/ 83 h 85"/>
                <a:gd name="T100" fmla="*/ 6 w 85"/>
                <a:gd name="T101" fmla="*/ 83 h 85"/>
                <a:gd name="T102" fmla="*/ 5 w 85"/>
                <a:gd name="T103" fmla="*/ 83 h 85"/>
                <a:gd name="T104" fmla="*/ 4 w 85"/>
                <a:gd name="T105" fmla="*/ 82 h 85"/>
                <a:gd name="T106" fmla="*/ 4 w 85"/>
                <a:gd name="T107" fmla="*/ 82 h 85"/>
                <a:gd name="T108" fmla="*/ 3 w 85"/>
                <a:gd name="T109" fmla="*/ 82 h 85"/>
                <a:gd name="T110" fmla="*/ 2 w 85"/>
                <a:gd name="T111" fmla="*/ 82 h 85"/>
                <a:gd name="T112" fmla="*/ 2 w 85"/>
                <a:gd name="T113" fmla="*/ 82 h 85"/>
                <a:gd name="T114" fmla="*/ 1 w 85"/>
                <a:gd name="T115" fmla="*/ 81 h 85"/>
                <a:gd name="T116" fmla="*/ 1 w 85"/>
                <a:gd name="T117" fmla="*/ 81 h 85"/>
                <a:gd name="T118" fmla="*/ 0 w 85"/>
                <a:gd name="T119" fmla="*/ 81 h 85"/>
                <a:gd name="T120" fmla="*/ 0 w 85"/>
                <a:gd name="T121" fmla="*/ 81 h 85"/>
                <a:gd name="T122" fmla="*/ 0 w 85"/>
                <a:gd name="T123" fmla="*/ 81 h 85"/>
                <a:gd name="T124" fmla="*/ 0 w 85"/>
                <a:gd name="T125" fmla="*/ 81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
                <a:gd name="T190" fmla="*/ 0 h 85"/>
                <a:gd name="T191" fmla="*/ 85 w 85"/>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 h="85">
                  <a:moveTo>
                    <a:pt x="84" y="0"/>
                  </a:moveTo>
                  <a:lnTo>
                    <a:pt x="83" y="1"/>
                  </a:lnTo>
                  <a:lnTo>
                    <a:pt x="82" y="3"/>
                  </a:lnTo>
                  <a:lnTo>
                    <a:pt x="82" y="4"/>
                  </a:lnTo>
                  <a:lnTo>
                    <a:pt x="82" y="6"/>
                  </a:lnTo>
                  <a:lnTo>
                    <a:pt x="81" y="8"/>
                  </a:lnTo>
                  <a:lnTo>
                    <a:pt x="80" y="10"/>
                  </a:lnTo>
                  <a:lnTo>
                    <a:pt x="79" y="12"/>
                  </a:lnTo>
                  <a:lnTo>
                    <a:pt x="78" y="15"/>
                  </a:lnTo>
                  <a:lnTo>
                    <a:pt x="77" y="17"/>
                  </a:lnTo>
                  <a:lnTo>
                    <a:pt x="76" y="21"/>
                  </a:lnTo>
                  <a:lnTo>
                    <a:pt x="75" y="23"/>
                  </a:lnTo>
                  <a:lnTo>
                    <a:pt x="73" y="27"/>
                  </a:lnTo>
                  <a:lnTo>
                    <a:pt x="72" y="30"/>
                  </a:lnTo>
                  <a:lnTo>
                    <a:pt x="70" y="33"/>
                  </a:lnTo>
                  <a:lnTo>
                    <a:pt x="68" y="37"/>
                  </a:lnTo>
                  <a:lnTo>
                    <a:pt x="66" y="40"/>
                  </a:lnTo>
                  <a:lnTo>
                    <a:pt x="64" y="43"/>
                  </a:lnTo>
                  <a:lnTo>
                    <a:pt x="62" y="47"/>
                  </a:lnTo>
                  <a:lnTo>
                    <a:pt x="60" y="50"/>
                  </a:lnTo>
                  <a:lnTo>
                    <a:pt x="58" y="53"/>
                  </a:lnTo>
                  <a:lnTo>
                    <a:pt x="56" y="57"/>
                  </a:lnTo>
                  <a:lnTo>
                    <a:pt x="53" y="60"/>
                  </a:lnTo>
                  <a:lnTo>
                    <a:pt x="50" y="63"/>
                  </a:lnTo>
                  <a:lnTo>
                    <a:pt x="47" y="66"/>
                  </a:lnTo>
                  <a:lnTo>
                    <a:pt x="44" y="69"/>
                  </a:lnTo>
                  <a:lnTo>
                    <a:pt x="41" y="72"/>
                  </a:lnTo>
                  <a:lnTo>
                    <a:pt x="38" y="75"/>
                  </a:lnTo>
                  <a:lnTo>
                    <a:pt x="35" y="77"/>
                  </a:lnTo>
                  <a:lnTo>
                    <a:pt x="31" y="79"/>
                  </a:lnTo>
                  <a:lnTo>
                    <a:pt x="28" y="81"/>
                  </a:lnTo>
                  <a:lnTo>
                    <a:pt x="26" y="82"/>
                  </a:lnTo>
                  <a:lnTo>
                    <a:pt x="24" y="83"/>
                  </a:lnTo>
                  <a:lnTo>
                    <a:pt x="22" y="83"/>
                  </a:lnTo>
                  <a:lnTo>
                    <a:pt x="21" y="83"/>
                  </a:lnTo>
                  <a:lnTo>
                    <a:pt x="20" y="83"/>
                  </a:lnTo>
                  <a:lnTo>
                    <a:pt x="19" y="83"/>
                  </a:lnTo>
                  <a:lnTo>
                    <a:pt x="18" y="83"/>
                  </a:lnTo>
                  <a:lnTo>
                    <a:pt x="17" y="84"/>
                  </a:lnTo>
                  <a:lnTo>
                    <a:pt x="16" y="84"/>
                  </a:lnTo>
                  <a:lnTo>
                    <a:pt x="14" y="84"/>
                  </a:lnTo>
                  <a:lnTo>
                    <a:pt x="13" y="83"/>
                  </a:lnTo>
                  <a:lnTo>
                    <a:pt x="12" y="83"/>
                  </a:lnTo>
                  <a:lnTo>
                    <a:pt x="11" y="83"/>
                  </a:lnTo>
                  <a:lnTo>
                    <a:pt x="10" y="83"/>
                  </a:lnTo>
                  <a:lnTo>
                    <a:pt x="9" y="83"/>
                  </a:lnTo>
                  <a:lnTo>
                    <a:pt x="8" y="83"/>
                  </a:lnTo>
                  <a:lnTo>
                    <a:pt x="7" y="83"/>
                  </a:lnTo>
                  <a:lnTo>
                    <a:pt x="6" y="83"/>
                  </a:lnTo>
                  <a:lnTo>
                    <a:pt x="5" y="83"/>
                  </a:lnTo>
                  <a:lnTo>
                    <a:pt x="4" y="82"/>
                  </a:lnTo>
                  <a:lnTo>
                    <a:pt x="3" y="82"/>
                  </a:lnTo>
                  <a:lnTo>
                    <a:pt x="2" y="82"/>
                  </a:lnTo>
                  <a:lnTo>
                    <a:pt x="1" y="81"/>
                  </a:lnTo>
                  <a:lnTo>
                    <a:pt x="0" y="81"/>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7" name="Freeform 80"/>
            <p:cNvSpPr>
              <a:spLocks/>
            </p:cNvSpPr>
            <p:nvPr/>
          </p:nvSpPr>
          <p:spPr bwMode="auto">
            <a:xfrm>
              <a:off x="4044" y="3279"/>
              <a:ext cx="56" cy="55"/>
            </a:xfrm>
            <a:custGeom>
              <a:avLst/>
              <a:gdLst>
                <a:gd name="T0" fmla="*/ 0 w 56"/>
                <a:gd name="T1" fmla="*/ 0 h 55"/>
                <a:gd name="T2" fmla="*/ 0 w 56"/>
                <a:gd name="T3" fmla="*/ 0 h 55"/>
                <a:gd name="T4" fmla="*/ 0 w 56"/>
                <a:gd name="T5" fmla="*/ 1 h 55"/>
                <a:gd name="T6" fmla="*/ 1 w 56"/>
                <a:gd name="T7" fmla="*/ 1 h 55"/>
                <a:gd name="T8" fmla="*/ 2 w 56"/>
                <a:gd name="T9" fmla="*/ 2 h 55"/>
                <a:gd name="T10" fmla="*/ 3 w 56"/>
                <a:gd name="T11" fmla="*/ 3 h 55"/>
                <a:gd name="T12" fmla="*/ 5 w 56"/>
                <a:gd name="T13" fmla="*/ 5 h 55"/>
                <a:gd name="T14" fmla="*/ 6 w 56"/>
                <a:gd name="T15" fmla="*/ 6 h 55"/>
                <a:gd name="T16" fmla="*/ 8 w 56"/>
                <a:gd name="T17" fmla="*/ 8 h 55"/>
                <a:gd name="T18" fmla="*/ 10 w 56"/>
                <a:gd name="T19" fmla="*/ 9 h 55"/>
                <a:gd name="T20" fmla="*/ 11 w 56"/>
                <a:gd name="T21" fmla="*/ 11 h 55"/>
                <a:gd name="T22" fmla="*/ 13 w 56"/>
                <a:gd name="T23" fmla="*/ 13 h 55"/>
                <a:gd name="T24" fmla="*/ 15 w 56"/>
                <a:gd name="T25" fmla="*/ 15 h 55"/>
                <a:gd name="T26" fmla="*/ 18 w 56"/>
                <a:gd name="T27" fmla="*/ 17 h 55"/>
                <a:gd name="T28" fmla="*/ 20 w 56"/>
                <a:gd name="T29" fmla="*/ 19 h 55"/>
                <a:gd name="T30" fmla="*/ 22 w 56"/>
                <a:gd name="T31" fmla="*/ 22 h 55"/>
                <a:gd name="T32" fmla="*/ 24 w 56"/>
                <a:gd name="T33" fmla="*/ 24 h 55"/>
                <a:gd name="T34" fmla="*/ 26 w 56"/>
                <a:gd name="T35" fmla="*/ 26 h 55"/>
                <a:gd name="T36" fmla="*/ 29 w 56"/>
                <a:gd name="T37" fmla="*/ 29 h 55"/>
                <a:gd name="T38" fmla="*/ 31 w 56"/>
                <a:gd name="T39" fmla="*/ 31 h 55"/>
                <a:gd name="T40" fmla="*/ 34 w 56"/>
                <a:gd name="T41" fmla="*/ 33 h 55"/>
                <a:gd name="T42" fmla="*/ 36 w 56"/>
                <a:gd name="T43" fmla="*/ 35 h 55"/>
                <a:gd name="T44" fmla="*/ 38 w 56"/>
                <a:gd name="T45" fmla="*/ 37 h 55"/>
                <a:gd name="T46" fmla="*/ 40 w 56"/>
                <a:gd name="T47" fmla="*/ 40 h 55"/>
                <a:gd name="T48" fmla="*/ 42 w 56"/>
                <a:gd name="T49" fmla="*/ 42 h 55"/>
                <a:gd name="T50" fmla="*/ 45 w 56"/>
                <a:gd name="T51" fmla="*/ 44 h 55"/>
                <a:gd name="T52" fmla="*/ 47 w 56"/>
                <a:gd name="T53" fmla="*/ 46 h 55"/>
                <a:gd name="T54" fmla="*/ 48 w 56"/>
                <a:gd name="T55" fmla="*/ 48 h 55"/>
                <a:gd name="T56" fmla="*/ 50 w 56"/>
                <a:gd name="T57" fmla="*/ 49 h 55"/>
                <a:gd name="T58" fmla="*/ 52 w 56"/>
                <a:gd name="T59" fmla="*/ 51 h 55"/>
                <a:gd name="T60" fmla="*/ 54 w 56"/>
                <a:gd name="T61" fmla="*/ 53 h 55"/>
                <a:gd name="T62" fmla="*/ 55 w 56"/>
                <a:gd name="T63" fmla="*/ 54 h 55"/>
                <a:gd name="T64" fmla="*/ 55 w 56"/>
                <a:gd name="T65" fmla="*/ 54 h 55"/>
                <a:gd name="T66" fmla="*/ 55 w 56"/>
                <a:gd name="T67" fmla="*/ 54 h 55"/>
                <a:gd name="T68" fmla="*/ 55 w 56"/>
                <a:gd name="T69" fmla="*/ 54 h 55"/>
                <a:gd name="T70" fmla="*/ 55 w 56"/>
                <a:gd name="T71" fmla="*/ 54 h 55"/>
                <a:gd name="T72" fmla="*/ 55 w 56"/>
                <a:gd name="T73" fmla="*/ 54 h 55"/>
                <a:gd name="T74" fmla="*/ 55 w 56"/>
                <a:gd name="T75" fmla="*/ 54 h 55"/>
                <a:gd name="T76" fmla="*/ 55 w 56"/>
                <a:gd name="T77" fmla="*/ 54 h 55"/>
                <a:gd name="T78" fmla="*/ 55 w 56"/>
                <a:gd name="T79" fmla="*/ 54 h 55"/>
                <a:gd name="T80" fmla="*/ 55 w 56"/>
                <a:gd name="T81" fmla="*/ 54 h 55"/>
                <a:gd name="T82" fmla="*/ 55 w 56"/>
                <a:gd name="T83" fmla="*/ 54 h 55"/>
                <a:gd name="T84" fmla="*/ 55 w 56"/>
                <a:gd name="T85" fmla="*/ 54 h 55"/>
                <a:gd name="T86" fmla="*/ 55 w 56"/>
                <a:gd name="T87" fmla="*/ 54 h 55"/>
                <a:gd name="T88" fmla="*/ 55 w 56"/>
                <a:gd name="T89" fmla="*/ 54 h 55"/>
                <a:gd name="T90" fmla="*/ 55 w 56"/>
                <a:gd name="T91" fmla="*/ 54 h 55"/>
                <a:gd name="T92" fmla="*/ 55 w 56"/>
                <a:gd name="T93" fmla="*/ 54 h 55"/>
                <a:gd name="T94" fmla="*/ 55 w 56"/>
                <a:gd name="T95" fmla="*/ 54 h 55"/>
                <a:gd name="T96" fmla="*/ 55 w 56"/>
                <a:gd name="T97" fmla="*/ 54 h 55"/>
                <a:gd name="T98" fmla="*/ 55 w 56"/>
                <a:gd name="T99" fmla="*/ 54 h 55"/>
                <a:gd name="T100" fmla="*/ 55 w 56"/>
                <a:gd name="T101" fmla="*/ 54 h 55"/>
                <a:gd name="T102" fmla="*/ 55 w 56"/>
                <a:gd name="T103" fmla="*/ 54 h 55"/>
                <a:gd name="T104" fmla="*/ 55 w 56"/>
                <a:gd name="T105" fmla="*/ 54 h 55"/>
                <a:gd name="T106" fmla="*/ 55 w 56"/>
                <a:gd name="T107" fmla="*/ 54 h 55"/>
                <a:gd name="T108" fmla="*/ 55 w 56"/>
                <a:gd name="T109" fmla="*/ 54 h 55"/>
                <a:gd name="T110" fmla="*/ 55 w 56"/>
                <a:gd name="T111" fmla="*/ 54 h 55"/>
                <a:gd name="T112" fmla="*/ 55 w 56"/>
                <a:gd name="T113" fmla="*/ 54 h 55"/>
                <a:gd name="T114" fmla="*/ 55 w 56"/>
                <a:gd name="T115" fmla="*/ 54 h 55"/>
                <a:gd name="T116" fmla="*/ 55 w 56"/>
                <a:gd name="T117" fmla="*/ 54 h 55"/>
                <a:gd name="T118" fmla="*/ 55 w 56"/>
                <a:gd name="T119" fmla="*/ 54 h 55"/>
                <a:gd name="T120" fmla="*/ 55 w 56"/>
                <a:gd name="T121" fmla="*/ 54 h 55"/>
                <a:gd name="T122" fmla="*/ 55 w 56"/>
                <a:gd name="T123" fmla="*/ 54 h 55"/>
                <a:gd name="T124" fmla="*/ 55 w 56"/>
                <a:gd name="T125" fmla="*/ 54 h 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
                <a:gd name="T190" fmla="*/ 0 h 55"/>
                <a:gd name="T191" fmla="*/ 56 w 56"/>
                <a:gd name="T192" fmla="*/ 55 h 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 h="55">
                  <a:moveTo>
                    <a:pt x="0" y="0"/>
                  </a:moveTo>
                  <a:lnTo>
                    <a:pt x="0" y="0"/>
                  </a:lnTo>
                  <a:lnTo>
                    <a:pt x="0" y="1"/>
                  </a:lnTo>
                  <a:lnTo>
                    <a:pt x="1" y="1"/>
                  </a:lnTo>
                  <a:lnTo>
                    <a:pt x="2" y="2"/>
                  </a:lnTo>
                  <a:lnTo>
                    <a:pt x="3" y="3"/>
                  </a:lnTo>
                  <a:lnTo>
                    <a:pt x="5" y="5"/>
                  </a:lnTo>
                  <a:lnTo>
                    <a:pt x="6" y="6"/>
                  </a:lnTo>
                  <a:lnTo>
                    <a:pt x="8" y="8"/>
                  </a:lnTo>
                  <a:lnTo>
                    <a:pt x="10" y="9"/>
                  </a:lnTo>
                  <a:lnTo>
                    <a:pt x="11" y="11"/>
                  </a:lnTo>
                  <a:lnTo>
                    <a:pt x="13" y="13"/>
                  </a:lnTo>
                  <a:lnTo>
                    <a:pt x="15" y="15"/>
                  </a:lnTo>
                  <a:lnTo>
                    <a:pt x="18" y="17"/>
                  </a:lnTo>
                  <a:lnTo>
                    <a:pt x="20" y="19"/>
                  </a:lnTo>
                  <a:lnTo>
                    <a:pt x="22" y="22"/>
                  </a:lnTo>
                  <a:lnTo>
                    <a:pt x="24" y="24"/>
                  </a:lnTo>
                  <a:lnTo>
                    <a:pt x="26" y="26"/>
                  </a:lnTo>
                  <a:lnTo>
                    <a:pt x="29" y="29"/>
                  </a:lnTo>
                  <a:lnTo>
                    <a:pt x="31" y="31"/>
                  </a:lnTo>
                  <a:lnTo>
                    <a:pt x="34" y="33"/>
                  </a:lnTo>
                  <a:lnTo>
                    <a:pt x="36" y="35"/>
                  </a:lnTo>
                  <a:lnTo>
                    <a:pt x="38" y="37"/>
                  </a:lnTo>
                  <a:lnTo>
                    <a:pt x="40" y="40"/>
                  </a:lnTo>
                  <a:lnTo>
                    <a:pt x="42" y="42"/>
                  </a:lnTo>
                  <a:lnTo>
                    <a:pt x="45" y="44"/>
                  </a:lnTo>
                  <a:lnTo>
                    <a:pt x="47" y="46"/>
                  </a:lnTo>
                  <a:lnTo>
                    <a:pt x="48" y="48"/>
                  </a:lnTo>
                  <a:lnTo>
                    <a:pt x="50" y="49"/>
                  </a:lnTo>
                  <a:lnTo>
                    <a:pt x="52" y="51"/>
                  </a:lnTo>
                  <a:lnTo>
                    <a:pt x="54" y="53"/>
                  </a:lnTo>
                  <a:lnTo>
                    <a:pt x="55" y="54"/>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8" name="Freeform 81"/>
            <p:cNvSpPr>
              <a:spLocks/>
            </p:cNvSpPr>
            <p:nvPr/>
          </p:nvSpPr>
          <p:spPr bwMode="auto">
            <a:xfrm>
              <a:off x="4016" y="3252"/>
              <a:ext cx="112" cy="109"/>
            </a:xfrm>
            <a:custGeom>
              <a:avLst/>
              <a:gdLst>
                <a:gd name="T0" fmla="*/ 0 w 112"/>
                <a:gd name="T1" fmla="*/ 0 h 109"/>
                <a:gd name="T2" fmla="*/ 1 w 112"/>
                <a:gd name="T3" fmla="*/ 0 h 109"/>
                <a:gd name="T4" fmla="*/ 2 w 112"/>
                <a:gd name="T5" fmla="*/ 1 h 109"/>
                <a:gd name="T6" fmla="*/ 4 w 112"/>
                <a:gd name="T7" fmla="*/ 3 h 109"/>
                <a:gd name="T8" fmla="*/ 5 w 112"/>
                <a:gd name="T9" fmla="*/ 5 h 109"/>
                <a:gd name="T10" fmla="*/ 8 w 112"/>
                <a:gd name="T11" fmla="*/ 7 h 109"/>
                <a:gd name="T12" fmla="*/ 10 w 112"/>
                <a:gd name="T13" fmla="*/ 10 h 109"/>
                <a:gd name="T14" fmla="*/ 13 w 112"/>
                <a:gd name="T15" fmla="*/ 12 h 109"/>
                <a:gd name="T16" fmla="*/ 16 w 112"/>
                <a:gd name="T17" fmla="*/ 16 h 109"/>
                <a:gd name="T18" fmla="*/ 20 w 112"/>
                <a:gd name="T19" fmla="*/ 19 h 109"/>
                <a:gd name="T20" fmla="*/ 24 w 112"/>
                <a:gd name="T21" fmla="*/ 23 h 109"/>
                <a:gd name="T22" fmla="*/ 28 w 112"/>
                <a:gd name="T23" fmla="*/ 26 h 109"/>
                <a:gd name="T24" fmla="*/ 32 w 112"/>
                <a:gd name="T25" fmla="*/ 30 h 109"/>
                <a:gd name="T26" fmla="*/ 36 w 112"/>
                <a:gd name="T27" fmla="*/ 35 h 109"/>
                <a:gd name="T28" fmla="*/ 40 w 112"/>
                <a:gd name="T29" fmla="*/ 39 h 109"/>
                <a:gd name="T30" fmla="*/ 45 w 112"/>
                <a:gd name="T31" fmla="*/ 44 h 109"/>
                <a:gd name="T32" fmla="*/ 49 w 112"/>
                <a:gd name="T33" fmla="*/ 48 h 109"/>
                <a:gd name="T34" fmla="*/ 54 w 112"/>
                <a:gd name="T35" fmla="*/ 52 h 109"/>
                <a:gd name="T36" fmla="*/ 58 w 112"/>
                <a:gd name="T37" fmla="*/ 57 h 109"/>
                <a:gd name="T38" fmla="*/ 63 w 112"/>
                <a:gd name="T39" fmla="*/ 62 h 109"/>
                <a:gd name="T40" fmla="*/ 68 w 112"/>
                <a:gd name="T41" fmla="*/ 66 h 109"/>
                <a:gd name="T42" fmla="*/ 72 w 112"/>
                <a:gd name="T43" fmla="*/ 71 h 109"/>
                <a:gd name="T44" fmla="*/ 77 w 112"/>
                <a:gd name="T45" fmla="*/ 75 h 109"/>
                <a:gd name="T46" fmla="*/ 82 w 112"/>
                <a:gd name="T47" fmla="*/ 80 h 109"/>
                <a:gd name="T48" fmla="*/ 86 w 112"/>
                <a:gd name="T49" fmla="*/ 84 h 109"/>
                <a:gd name="T50" fmla="*/ 90 w 112"/>
                <a:gd name="T51" fmla="*/ 88 h 109"/>
                <a:gd name="T52" fmla="*/ 94 w 112"/>
                <a:gd name="T53" fmla="*/ 92 h 109"/>
                <a:gd name="T54" fmla="*/ 98 w 112"/>
                <a:gd name="T55" fmla="*/ 96 h 109"/>
                <a:gd name="T56" fmla="*/ 101 w 112"/>
                <a:gd name="T57" fmla="*/ 99 h 109"/>
                <a:gd name="T58" fmla="*/ 105 w 112"/>
                <a:gd name="T59" fmla="*/ 102 h 109"/>
                <a:gd name="T60" fmla="*/ 108 w 112"/>
                <a:gd name="T61" fmla="*/ 106 h 109"/>
                <a:gd name="T62" fmla="*/ 111 w 112"/>
                <a:gd name="T63" fmla="*/ 108 h 109"/>
                <a:gd name="T64" fmla="*/ 111 w 112"/>
                <a:gd name="T65" fmla="*/ 108 h 109"/>
                <a:gd name="T66" fmla="*/ 111 w 112"/>
                <a:gd name="T67" fmla="*/ 108 h 109"/>
                <a:gd name="T68" fmla="*/ 111 w 112"/>
                <a:gd name="T69" fmla="*/ 108 h 109"/>
                <a:gd name="T70" fmla="*/ 111 w 112"/>
                <a:gd name="T71" fmla="*/ 108 h 109"/>
                <a:gd name="T72" fmla="*/ 111 w 112"/>
                <a:gd name="T73" fmla="*/ 108 h 109"/>
                <a:gd name="T74" fmla="*/ 111 w 112"/>
                <a:gd name="T75" fmla="*/ 108 h 109"/>
                <a:gd name="T76" fmla="*/ 111 w 112"/>
                <a:gd name="T77" fmla="*/ 108 h 109"/>
                <a:gd name="T78" fmla="*/ 111 w 112"/>
                <a:gd name="T79" fmla="*/ 108 h 109"/>
                <a:gd name="T80" fmla="*/ 111 w 112"/>
                <a:gd name="T81" fmla="*/ 108 h 109"/>
                <a:gd name="T82" fmla="*/ 111 w 112"/>
                <a:gd name="T83" fmla="*/ 108 h 109"/>
                <a:gd name="T84" fmla="*/ 111 w 112"/>
                <a:gd name="T85" fmla="*/ 108 h 109"/>
                <a:gd name="T86" fmla="*/ 111 w 112"/>
                <a:gd name="T87" fmla="*/ 108 h 109"/>
                <a:gd name="T88" fmla="*/ 111 w 112"/>
                <a:gd name="T89" fmla="*/ 108 h 109"/>
                <a:gd name="T90" fmla="*/ 111 w 112"/>
                <a:gd name="T91" fmla="*/ 108 h 109"/>
                <a:gd name="T92" fmla="*/ 111 w 112"/>
                <a:gd name="T93" fmla="*/ 108 h 109"/>
                <a:gd name="T94" fmla="*/ 111 w 112"/>
                <a:gd name="T95" fmla="*/ 108 h 109"/>
                <a:gd name="T96" fmla="*/ 111 w 112"/>
                <a:gd name="T97" fmla="*/ 108 h 109"/>
                <a:gd name="T98" fmla="*/ 111 w 112"/>
                <a:gd name="T99" fmla="*/ 108 h 109"/>
                <a:gd name="T100" fmla="*/ 111 w 112"/>
                <a:gd name="T101" fmla="*/ 108 h 109"/>
                <a:gd name="T102" fmla="*/ 111 w 112"/>
                <a:gd name="T103" fmla="*/ 108 h 109"/>
                <a:gd name="T104" fmla="*/ 111 w 112"/>
                <a:gd name="T105" fmla="*/ 108 h 109"/>
                <a:gd name="T106" fmla="*/ 111 w 112"/>
                <a:gd name="T107" fmla="*/ 108 h 109"/>
                <a:gd name="T108" fmla="*/ 111 w 112"/>
                <a:gd name="T109" fmla="*/ 108 h 109"/>
                <a:gd name="T110" fmla="*/ 111 w 112"/>
                <a:gd name="T111" fmla="*/ 108 h 109"/>
                <a:gd name="T112" fmla="*/ 111 w 112"/>
                <a:gd name="T113" fmla="*/ 108 h 109"/>
                <a:gd name="T114" fmla="*/ 111 w 112"/>
                <a:gd name="T115" fmla="*/ 108 h 109"/>
                <a:gd name="T116" fmla="*/ 111 w 112"/>
                <a:gd name="T117" fmla="*/ 108 h 109"/>
                <a:gd name="T118" fmla="*/ 111 w 112"/>
                <a:gd name="T119" fmla="*/ 108 h 109"/>
                <a:gd name="T120" fmla="*/ 111 w 112"/>
                <a:gd name="T121" fmla="*/ 108 h 109"/>
                <a:gd name="T122" fmla="*/ 111 w 112"/>
                <a:gd name="T123" fmla="*/ 108 h 109"/>
                <a:gd name="T124" fmla="*/ 111 w 112"/>
                <a:gd name="T125" fmla="*/ 108 h 1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
                <a:gd name="T190" fmla="*/ 0 h 109"/>
                <a:gd name="T191" fmla="*/ 112 w 112"/>
                <a:gd name="T192" fmla="*/ 109 h 1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 h="109">
                  <a:moveTo>
                    <a:pt x="0" y="0"/>
                  </a:moveTo>
                  <a:lnTo>
                    <a:pt x="1" y="0"/>
                  </a:lnTo>
                  <a:lnTo>
                    <a:pt x="2" y="1"/>
                  </a:lnTo>
                  <a:lnTo>
                    <a:pt x="4" y="3"/>
                  </a:lnTo>
                  <a:lnTo>
                    <a:pt x="5" y="5"/>
                  </a:lnTo>
                  <a:lnTo>
                    <a:pt x="8" y="7"/>
                  </a:lnTo>
                  <a:lnTo>
                    <a:pt x="10" y="10"/>
                  </a:lnTo>
                  <a:lnTo>
                    <a:pt x="13" y="12"/>
                  </a:lnTo>
                  <a:lnTo>
                    <a:pt x="16" y="16"/>
                  </a:lnTo>
                  <a:lnTo>
                    <a:pt x="20" y="19"/>
                  </a:lnTo>
                  <a:lnTo>
                    <a:pt x="24" y="23"/>
                  </a:lnTo>
                  <a:lnTo>
                    <a:pt x="28" y="26"/>
                  </a:lnTo>
                  <a:lnTo>
                    <a:pt x="32" y="30"/>
                  </a:lnTo>
                  <a:lnTo>
                    <a:pt x="36" y="35"/>
                  </a:lnTo>
                  <a:lnTo>
                    <a:pt x="40" y="39"/>
                  </a:lnTo>
                  <a:lnTo>
                    <a:pt x="45" y="44"/>
                  </a:lnTo>
                  <a:lnTo>
                    <a:pt x="49" y="48"/>
                  </a:lnTo>
                  <a:lnTo>
                    <a:pt x="54" y="52"/>
                  </a:lnTo>
                  <a:lnTo>
                    <a:pt x="58" y="57"/>
                  </a:lnTo>
                  <a:lnTo>
                    <a:pt x="63" y="62"/>
                  </a:lnTo>
                  <a:lnTo>
                    <a:pt x="68" y="66"/>
                  </a:lnTo>
                  <a:lnTo>
                    <a:pt x="72" y="71"/>
                  </a:lnTo>
                  <a:lnTo>
                    <a:pt x="77" y="75"/>
                  </a:lnTo>
                  <a:lnTo>
                    <a:pt x="82" y="80"/>
                  </a:lnTo>
                  <a:lnTo>
                    <a:pt x="86" y="84"/>
                  </a:lnTo>
                  <a:lnTo>
                    <a:pt x="90" y="88"/>
                  </a:lnTo>
                  <a:lnTo>
                    <a:pt x="94" y="92"/>
                  </a:lnTo>
                  <a:lnTo>
                    <a:pt x="98" y="96"/>
                  </a:lnTo>
                  <a:lnTo>
                    <a:pt x="101" y="99"/>
                  </a:lnTo>
                  <a:lnTo>
                    <a:pt x="105" y="102"/>
                  </a:lnTo>
                  <a:lnTo>
                    <a:pt x="108" y="106"/>
                  </a:lnTo>
                  <a:lnTo>
                    <a:pt x="111" y="108"/>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9" name="Line 82"/>
            <p:cNvSpPr>
              <a:spLocks noChangeShapeType="1"/>
            </p:cNvSpPr>
            <p:nvPr/>
          </p:nvSpPr>
          <p:spPr bwMode="auto">
            <a:xfrm>
              <a:off x="4016" y="3225"/>
              <a:ext cx="55" cy="108"/>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70" name="Freeform 83"/>
            <p:cNvSpPr>
              <a:spLocks/>
            </p:cNvSpPr>
            <p:nvPr/>
          </p:nvSpPr>
          <p:spPr bwMode="auto">
            <a:xfrm>
              <a:off x="4465" y="2842"/>
              <a:ext cx="94" cy="96"/>
            </a:xfrm>
            <a:custGeom>
              <a:avLst/>
              <a:gdLst>
                <a:gd name="T0" fmla="*/ 90 w 94"/>
                <a:gd name="T1" fmla="*/ 0 h 96"/>
                <a:gd name="T2" fmla="*/ 92 w 94"/>
                <a:gd name="T3" fmla="*/ 10 h 96"/>
                <a:gd name="T4" fmla="*/ 93 w 94"/>
                <a:gd name="T5" fmla="*/ 16 h 96"/>
                <a:gd name="T6" fmla="*/ 93 w 94"/>
                <a:gd name="T7" fmla="*/ 20 h 96"/>
                <a:gd name="T8" fmla="*/ 93 w 94"/>
                <a:gd name="T9" fmla="*/ 25 h 96"/>
                <a:gd name="T10" fmla="*/ 92 w 94"/>
                <a:gd name="T11" fmla="*/ 29 h 96"/>
                <a:gd name="T12" fmla="*/ 91 w 94"/>
                <a:gd name="T13" fmla="*/ 33 h 96"/>
                <a:gd name="T14" fmla="*/ 89 w 94"/>
                <a:gd name="T15" fmla="*/ 37 h 96"/>
                <a:gd name="T16" fmla="*/ 87 w 94"/>
                <a:gd name="T17" fmla="*/ 41 h 96"/>
                <a:gd name="T18" fmla="*/ 85 w 94"/>
                <a:gd name="T19" fmla="*/ 44 h 96"/>
                <a:gd name="T20" fmla="*/ 83 w 94"/>
                <a:gd name="T21" fmla="*/ 48 h 96"/>
                <a:gd name="T22" fmla="*/ 80 w 94"/>
                <a:gd name="T23" fmla="*/ 51 h 96"/>
                <a:gd name="T24" fmla="*/ 77 w 94"/>
                <a:gd name="T25" fmla="*/ 54 h 96"/>
                <a:gd name="T26" fmla="*/ 74 w 94"/>
                <a:gd name="T27" fmla="*/ 57 h 96"/>
                <a:gd name="T28" fmla="*/ 70 w 94"/>
                <a:gd name="T29" fmla="*/ 59 h 96"/>
                <a:gd name="T30" fmla="*/ 67 w 94"/>
                <a:gd name="T31" fmla="*/ 62 h 96"/>
                <a:gd name="T32" fmla="*/ 63 w 94"/>
                <a:gd name="T33" fmla="*/ 64 h 96"/>
                <a:gd name="T34" fmla="*/ 59 w 94"/>
                <a:gd name="T35" fmla="*/ 66 h 96"/>
                <a:gd name="T36" fmla="*/ 55 w 94"/>
                <a:gd name="T37" fmla="*/ 69 h 96"/>
                <a:gd name="T38" fmla="*/ 51 w 94"/>
                <a:gd name="T39" fmla="*/ 71 h 96"/>
                <a:gd name="T40" fmla="*/ 46 w 94"/>
                <a:gd name="T41" fmla="*/ 73 h 96"/>
                <a:gd name="T42" fmla="*/ 42 w 94"/>
                <a:gd name="T43" fmla="*/ 75 h 96"/>
                <a:gd name="T44" fmla="*/ 37 w 94"/>
                <a:gd name="T45" fmla="*/ 77 h 96"/>
                <a:gd name="T46" fmla="*/ 33 w 94"/>
                <a:gd name="T47" fmla="*/ 79 h 96"/>
                <a:gd name="T48" fmla="*/ 29 w 94"/>
                <a:gd name="T49" fmla="*/ 81 h 96"/>
                <a:gd name="T50" fmla="*/ 24 w 94"/>
                <a:gd name="T51" fmla="*/ 83 h 96"/>
                <a:gd name="T52" fmla="*/ 20 w 94"/>
                <a:gd name="T53" fmla="*/ 85 h 96"/>
                <a:gd name="T54" fmla="*/ 16 w 94"/>
                <a:gd name="T55" fmla="*/ 87 h 96"/>
                <a:gd name="T56" fmla="*/ 11 w 94"/>
                <a:gd name="T57" fmla="*/ 88 h 96"/>
                <a:gd name="T58" fmla="*/ 7 w 94"/>
                <a:gd name="T59" fmla="*/ 90 h 96"/>
                <a:gd name="T60" fmla="*/ 3 w 94"/>
                <a:gd name="T61" fmla="*/ 92 h 96"/>
                <a:gd name="T62" fmla="*/ 0 w 94"/>
                <a:gd name="T63" fmla="*/ 95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96"/>
                <a:gd name="T98" fmla="*/ 94 w 94"/>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96">
                  <a:moveTo>
                    <a:pt x="90" y="0"/>
                  </a:moveTo>
                  <a:lnTo>
                    <a:pt x="92" y="10"/>
                  </a:lnTo>
                  <a:lnTo>
                    <a:pt x="93" y="16"/>
                  </a:lnTo>
                  <a:lnTo>
                    <a:pt x="93" y="20"/>
                  </a:lnTo>
                  <a:lnTo>
                    <a:pt x="93" y="25"/>
                  </a:lnTo>
                  <a:lnTo>
                    <a:pt x="92" y="29"/>
                  </a:lnTo>
                  <a:lnTo>
                    <a:pt x="91" y="33"/>
                  </a:lnTo>
                  <a:lnTo>
                    <a:pt x="89" y="37"/>
                  </a:lnTo>
                  <a:lnTo>
                    <a:pt x="87" y="41"/>
                  </a:lnTo>
                  <a:lnTo>
                    <a:pt x="85" y="44"/>
                  </a:lnTo>
                  <a:lnTo>
                    <a:pt x="83" y="48"/>
                  </a:lnTo>
                  <a:lnTo>
                    <a:pt x="80" y="51"/>
                  </a:lnTo>
                  <a:lnTo>
                    <a:pt x="77" y="54"/>
                  </a:lnTo>
                  <a:lnTo>
                    <a:pt x="74" y="57"/>
                  </a:lnTo>
                  <a:lnTo>
                    <a:pt x="70" y="59"/>
                  </a:lnTo>
                  <a:lnTo>
                    <a:pt x="67" y="62"/>
                  </a:lnTo>
                  <a:lnTo>
                    <a:pt x="63" y="64"/>
                  </a:lnTo>
                  <a:lnTo>
                    <a:pt x="59" y="66"/>
                  </a:lnTo>
                  <a:lnTo>
                    <a:pt x="55" y="69"/>
                  </a:lnTo>
                  <a:lnTo>
                    <a:pt x="51" y="71"/>
                  </a:lnTo>
                  <a:lnTo>
                    <a:pt x="46" y="73"/>
                  </a:lnTo>
                  <a:lnTo>
                    <a:pt x="42" y="75"/>
                  </a:lnTo>
                  <a:lnTo>
                    <a:pt x="37" y="77"/>
                  </a:lnTo>
                  <a:lnTo>
                    <a:pt x="33" y="79"/>
                  </a:lnTo>
                  <a:lnTo>
                    <a:pt x="29" y="81"/>
                  </a:lnTo>
                  <a:lnTo>
                    <a:pt x="24" y="83"/>
                  </a:lnTo>
                  <a:lnTo>
                    <a:pt x="20" y="85"/>
                  </a:lnTo>
                  <a:lnTo>
                    <a:pt x="16" y="87"/>
                  </a:lnTo>
                  <a:lnTo>
                    <a:pt x="11" y="88"/>
                  </a:lnTo>
                  <a:lnTo>
                    <a:pt x="7" y="90"/>
                  </a:lnTo>
                  <a:lnTo>
                    <a:pt x="3" y="92"/>
                  </a:lnTo>
                  <a:lnTo>
                    <a:pt x="0" y="9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71" name="Line 84"/>
            <p:cNvSpPr>
              <a:spLocks noChangeShapeType="1"/>
            </p:cNvSpPr>
            <p:nvPr/>
          </p:nvSpPr>
          <p:spPr bwMode="auto">
            <a:xfrm flipH="1">
              <a:off x="4458" y="2937"/>
              <a:ext cx="28" cy="0"/>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72" name="Freeform 85"/>
            <p:cNvSpPr>
              <a:spLocks/>
            </p:cNvSpPr>
            <p:nvPr/>
          </p:nvSpPr>
          <p:spPr bwMode="auto">
            <a:xfrm>
              <a:off x="4631" y="2435"/>
              <a:ext cx="16" cy="56"/>
            </a:xfrm>
            <a:custGeom>
              <a:avLst/>
              <a:gdLst>
                <a:gd name="T0" fmla="*/ 0 w 16"/>
                <a:gd name="T1" fmla="*/ 0 h 56"/>
                <a:gd name="T2" fmla="*/ 2 w 16"/>
                <a:gd name="T3" fmla="*/ 3 h 56"/>
                <a:gd name="T4" fmla="*/ 3 w 16"/>
                <a:gd name="T5" fmla="*/ 5 h 56"/>
                <a:gd name="T6" fmla="*/ 4 w 16"/>
                <a:gd name="T7" fmla="*/ 6 h 56"/>
                <a:gd name="T8" fmla="*/ 5 w 16"/>
                <a:gd name="T9" fmla="*/ 8 h 56"/>
                <a:gd name="T10" fmla="*/ 6 w 16"/>
                <a:gd name="T11" fmla="*/ 9 h 56"/>
                <a:gd name="T12" fmla="*/ 7 w 16"/>
                <a:gd name="T13" fmla="*/ 11 h 56"/>
                <a:gd name="T14" fmla="*/ 8 w 16"/>
                <a:gd name="T15" fmla="*/ 13 h 56"/>
                <a:gd name="T16" fmla="*/ 9 w 16"/>
                <a:gd name="T17" fmla="*/ 14 h 56"/>
                <a:gd name="T18" fmla="*/ 10 w 16"/>
                <a:gd name="T19" fmla="*/ 16 h 56"/>
                <a:gd name="T20" fmla="*/ 11 w 16"/>
                <a:gd name="T21" fmla="*/ 17 h 56"/>
                <a:gd name="T22" fmla="*/ 11 w 16"/>
                <a:gd name="T23" fmla="*/ 19 h 56"/>
                <a:gd name="T24" fmla="*/ 12 w 16"/>
                <a:gd name="T25" fmla="*/ 21 h 56"/>
                <a:gd name="T26" fmla="*/ 12 w 16"/>
                <a:gd name="T27" fmla="*/ 22 h 56"/>
                <a:gd name="T28" fmla="*/ 13 w 16"/>
                <a:gd name="T29" fmla="*/ 24 h 56"/>
                <a:gd name="T30" fmla="*/ 13 w 16"/>
                <a:gd name="T31" fmla="*/ 26 h 56"/>
                <a:gd name="T32" fmla="*/ 14 w 16"/>
                <a:gd name="T33" fmla="*/ 27 h 56"/>
                <a:gd name="T34" fmla="*/ 14 w 16"/>
                <a:gd name="T35" fmla="*/ 29 h 56"/>
                <a:gd name="T36" fmla="*/ 15 w 16"/>
                <a:gd name="T37" fmla="*/ 31 h 56"/>
                <a:gd name="T38" fmla="*/ 15 w 16"/>
                <a:gd name="T39" fmla="*/ 33 h 56"/>
                <a:gd name="T40" fmla="*/ 15 w 16"/>
                <a:gd name="T41" fmla="*/ 34 h 56"/>
                <a:gd name="T42" fmla="*/ 15 w 16"/>
                <a:gd name="T43" fmla="*/ 36 h 56"/>
                <a:gd name="T44" fmla="*/ 15 w 16"/>
                <a:gd name="T45" fmla="*/ 38 h 56"/>
                <a:gd name="T46" fmla="*/ 15 w 16"/>
                <a:gd name="T47" fmla="*/ 40 h 56"/>
                <a:gd name="T48" fmla="*/ 15 w 16"/>
                <a:gd name="T49" fmla="*/ 41 h 56"/>
                <a:gd name="T50" fmla="*/ 15 w 16"/>
                <a:gd name="T51" fmla="*/ 43 h 56"/>
                <a:gd name="T52" fmla="*/ 15 w 16"/>
                <a:gd name="T53" fmla="*/ 45 h 56"/>
                <a:gd name="T54" fmla="*/ 15 w 16"/>
                <a:gd name="T55" fmla="*/ 47 h 56"/>
                <a:gd name="T56" fmla="*/ 15 w 16"/>
                <a:gd name="T57" fmla="*/ 49 h 56"/>
                <a:gd name="T58" fmla="*/ 14 w 16"/>
                <a:gd name="T59" fmla="*/ 51 h 56"/>
                <a:gd name="T60" fmla="*/ 14 w 16"/>
                <a:gd name="T61" fmla="*/ 53 h 56"/>
                <a:gd name="T62" fmla="*/ 14 w 16"/>
                <a:gd name="T63" fmla="*/ 55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56"/>
                <a:gd name="T98" fmla="*/ 16 w 16"/>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56">
                  <a:moveTo>
                    <a:pt x="0" y="0"/>
                  </a:moveTo>
                  <a:lnTo>
                    <a:pt x="2" y="3"/>
                  </a:lnTo>
                  <a:lnTo>
                    <a:pt x="3" y="5"/>
                  </a:lnTo>
                  <a:lnTo>
                    <a:pt x="4" y="6"/>
                  </a:lnTo>
                  <a:lnTo>
                    <a:pt x="5" y="8"/>
                  </a:lnTo>
                  <a:lnTo>
                    <a:pt x="6" y="9"/>
                  </a:lnTo>
                  <a:lnTo>
                    <a:pt x="7" y="11"/>
                  </a:lnTo>
                  <a:lnTo>
                    <a:pt x="8" y="13"/>
                  </a:lnTo>
                  <a:lnTo>
                    <a:pt x="9" y="14"/>
                  </a:lnTo>
                  <a:lnTo>
                    <a:pt x="10" y="16"/>
                  </a:lnTo>
                  <a:lnTo>
                    <a:pt x="11" y="17"/>
                  </a:lnTo>
                  <a:lnTo>
                    <a:pt x="11" y="19"/>
                  </a:lnTo>
                  <a:lnTo>
                    <a:pt x="12" y="21"/>
                  </a:lnTo>
                  <a:lnTo>
                    <a:pt x="12" y="22"/>
                  </a:lnTo>
                  <a:lnTo>
                    <a:pt x="13" y="24"/>
                  </a:lnTo>
                  <a:lnTo>
                    <a:pt x="13" y="26"/>
                  </a:lnTo>
                  <a:lnTo>
                    <a:pt x="14" y="27"/>
                  </a:lnTo>
                  <a:lnTo>
                    <a:pt x="14" y="29"/>
                  </a:lnTo>
                  <a:lnTo>
                    <a:pt x="15" y="31"/>
                  </a:lnTo>
                  <a:lnTo>
                    <a:pt x="15" y="33"/>
                  </a:lnTo>
                  <a:lnTo>
                    <a:pt x="15" y="34"/>
                  </a:lnTo>
                  <a:lnTo>
                    <a:pt x="15" y="36"/>
                  </a:lnTo>
                  <a:lnTo>
                    <a:pt x="15" y="38"/>
                  </a:lnTo>
                  <a:lnTo>
                    <a:pt x="15" y="40"/>
                  </a:lnTo>
                  <a:lnTo>
                    <a:pt x="15" y="41"/>
                  </a:lnTo>
                  <a:lnTo>
                    <a:pt x="15" y="43"/>
                  </a:lnTo>
                  <a:lnTo>
                    <a:pt x="15" y="45"/>
                  </a:lnTo>
                  <a:lnTo>
                    <a:pt x="15" y="47"/>
                  </a:lnTo>
                  <a:lnTo>
                    <a:pt x="15" y="49"/>
                  </a:lnTo>
                  <a:lnTo>
                    <a:pt x="14" y="51"/>
                  </a:lnTo>
                  <a:lnTo>
                    <a:pt x="14" y="53"/>
                  </a:lnTo>
                  <a:lnTo>
                    <a:pt x="14" y="5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73" name="Line 86"/>
            <p:cNvSpPr>
              <a:spLocks noChangeShapeType="1"/>
            </p:cNvSpPr>
            <p:nvPr/>
          </p:nvSpPr>
          <p:spPr bwMode="auto">
            <a:xfrm flipH="1">
              <a:off x="4624" y="2455"/>
              <a:ext cx="14" cy="27"/>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74" name="Freeform 87"/>
            <p:cNvSpPr>
              <a:spLocks/>
            </p:cNvSpPr>
            <p:nvPr/>
          </p:nvSpPr>
          <p:spPr bwMode="auto">
            <a:xfrm>
              <a:off x="4423" y="2324"/>
              <a:ext cx="87" cy="31"/>
            </a:xfrm>
            <a:custGeom>
              <a:avLst/>
              <a:gdLst>
                <a:gd name="T0" fmla="*/ 0 w 87"/>
                <a:gd name="T1" fmla="*/ 3 h 31"/>
                <a:gd name="T2" fmla="*/ 5 w 87"/>
                <a:gd name="T3" fmla="*/ 4 h 31"/>
                <a:gd name="T4" fmla="*/ 8 w 87"/>
                <a:gd name="T5" fmla="*/ 5 h 31"/>
                <a:gd name="T6" fmla="*/ 11 w 87"/>
                <a:gd name="T7" fmla="*/ 5 h 31"/>
                <a:gd name="T8" fmla="*/ 14 w 87"/>
                <a:gd name="T9" fmla="*/ 5 h 31"/>
                <a:gd name="T10" fmla="*/ 18 w 87"/>
                <a:gd name="T11" fmla="*/ 5 h 31"/>
                <a:gd name="T12" fmla="*/ 22 w 87"/>
                <a:gd name="T13" fmla="*/ 4 h 31"/>
                <a:gd name="T14" fmla="*/ 26 w 87"/>
                <a:gd name="T15" fmla="*/ 4 h 31"/>
                <a:gd name="T16" fmla="*/ 29 w 87"/>
                <a:gd name="T17" fmla="*/ 4 h 31"/>
                <a:gd name="T18" fmla="*/ 33 w 87"/>
                <a:gd name="T19" fmla="*/ 3 h 31"/>
                <a:gd name="T20" fmla="*/ 38 w 87"/>
                <a:gd name="T21" fmla="*/ 2 h 31"/>
                <a:gd name="T22" fmla="*/ 42 w 87"/>
                <a:gd name="T23" fmla="*/ 2 h 31"/>
                <a:gd name="T24" fmla="*/ 46 w 87"/>
                <a:gd name="T25" fmla="*/ 2 h 31"/>
                <a:gd name="T26" fmla="*/ 50 w 87"/>
                <a:gd name="T27" fmla="*/ 1 h 31"/>
                <a:gd name="T28" fmla="*/ 54 w 87"/>
                <a:gd name="T29" fmla="*/ 0 h 31"/>
                <a:gd name="T30" fmla="*/ 58 w 87"/>
                <a:gd name="T31" fmla="*/ 0 h 31"/>
                <a:gd name="T32" fmla="*/ 61 w 87"/>
                <a:gd name="T33" fmla="*/ 0 h 31"/>
                <a:gd name="T34" fmla="*/ 65 w 87"/>
                <a:gd name="T35" fmla="*/ 0 h 31"/>
                <a:gd name="T36" fmla="*/ 68 w 87"/>
                <a:gd name="T37" fmla="*/ 0 h 31"/>
                <a:gd name="T38" fmla="*/ 71 w 87"/>
                <a:gd name="T39" fmla="*/ 0 h 31"/>
                <a:gd name="T40" fmla="*/ 74 w 87"/>
                <a:gd name="T41" fmla="*/ 1 h 31"/>
                <a:gd name="T42" fmla="*/ 77 w 87"/>
                <a:gd name="T43" fmla="*/ 2 h 31"/>
                <a:gd name="T44" fmla="*/ 79 w 87"/>
                <a:gd name="T45" fmla="*/ 3 h 31"/>
                <a:gd name="T46" fmla="*/ 81 w 87"/>
                <a:gd name="T47" fmla="*/ 4 h 31"/>
                <a:gd name="T48" fmla="*/ 83 w 87"/>
                <a:gd name="T49" fmla="*/ 6 h 31"/>
                <a:gd name="T50" fmla="*/ 85 w 87"/>
                <a:gd name="T51" fmla="*/ 8 h 31"/>
                <a:gd name="T52" fmla="*/ 85 w 87"/>
                <a:gd name="T53" fmla="*/ 10 h 31"/>
                <a:gd name="T54" fmla="*/ 86 w 87"/>
                <a:gd name="T55" fmla="*/ 13 h 31"/>
                <a:gd name="T56" fmla="*/ 86 w 87"/>
                <a:gd name="T57" fmla="*/ 17 h 31"/>
                <a:gd name="T58" fmla="*/ 86 w 87"/>
                <a:gd name="T59" fmla="*/ 20 h 31"/>
                <a:gd name="T60" fmla="*/ 85 w 87"/>
                <a:gd name="T61" fmla="*/ 25 h 31"/>
                <a:gd name="T62" fmla="*/ 83 w 87"/>
                <a:gd name="T63" fmla="*/ 3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31"/>
                <a:gd name="T98" fmla="*/ 87 w 87"/>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31">
                  <a:moveTo>
                    <a:pt x="0" y="3"/>
                  </a:moveTo>
                  <a:lnTo>
                    <a:pt x="5" y="4"/>
                  </a:lnTo>
                  <a:lnTo>
                    <a:pt x="8" y="5"/>
                  </a:lnTo>
                  <a:lnTo>
                    <a:pt x="11" y="5"/>
                  </a:lnTo>
                  <a:lnTo>
                    <a:pt x="14" y="5"/>
                  </a:lnTo>
                  <a:lnTo>
                    <a:pt x="18" y="5"/>
                  </a:lnTo>
                  <a:lnTo>
                    <a:pt x="22" y="4"/>
                  </a:lnTo>
                  <a:lnTo>
                    <a:pt x="26" y="4"/>
                  </a:lnTo>
                  <a:lnTo>
                    <a:pt x="29" y="4"/>
                  </a:lnTo>
                  <a:lnTo>
                    <a:pt x="33" y="3"/>
                  </a:lnTo>
                  <a:lnTo>
                    <a:pt x="38" y="2"/>
                  </a:lnTo>
                  <a:lnTo>
                    <a:pt x="42" y="2"/>
                  </a:lnTo>
                  <a:lnTo>
                    <a:pt x="46" y="2"/>
                  </a:lnTo>
                  <a:lnTo>
                    <a:pt x="50" y="1"/>
                  </a:lnTo>
                  <a:lnTo>
                    <a:pt x="54" y="0"/>
                  </a:lnTo>
                  <a:lnTo>
                    <a:pt x="58" y="0"/>
                  </a:lnTo>
                  <a:lnTo>
                    <a:pt x="61" y="0"/>
                  </a:lnTo>
                  <a:lnTo>
                    <a:pt x="65" y="0"/>
                  </a:lnTo>
                  <a:lnTo>
                    <a:pt x="68" y="0"/>
                  </a:lnTo>
                  <a:lnTo>
                    <a:pt x="71" y="0"/>
                  </a:lnTo>
                  <a:lnTo>
                    <a:pt x="74" y="1"/>
                  </a:lnTo>
                  <a:lnTo>
                    <a:pt x="77" y="2"/>
                  </a:lnTo>
                  <a:lnTo>
                    <a:pt x="79" y="3"/>
                  </a:lnTo>
                  <a:lnTo>
                    <a:pt x="81" y="4"/>
                  </a:lnTo>
                  <a:lnTo>
                    <a:pt x="83" y="6"/>
                  </a:lnTo>
                  <a:lnTo>
                    <a:pt x="85" y="8"/>
                  </a:lnTo>
                  <a:lnTo>
                    <a:pt x="85" y="10"/>
                  </a:lnTo>
                  <a:lnTo>
                    <a:pt x="86" y="13"/>
                  </a:lnTo>
                  <a:lnTo>
                    <a:pt x="86" y="17"/>
                  </a:lnTo>
                  <a:lnTo>
                    <a:pt x="86" y="20"/>
                  </a:lnTo>
                  <a:lnTo>
                    <a:pt x="85" y="25"/>
                  </a:lnTo>
                  <a:lnTo>
                    <a:pt x="83" y="3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75" name="Freeform 88"/>
            <p:cNvSpPr>
              <a:spLocks/>
            </p:cNvSpPr>
            <p:nvPr/>
          </p:nvSpPr>
          <p:spPr bwMode="auto">
            <a:xfrm>
              <a:off x="4513" y="2349"/>
              <a:ext cx="84" cy="73"/>
            </a:xfrm>
            <a:custGeom>
              <a:avLst/>
              <a:gdLst>
                <a:gd name="T0" fmla="*/ 0 w 84"/>
                <a:gd name="T1" fmla="*/ 5 h 73"/>
                <a:gd name="T2" fmla="*/ 8 w 84"/>
                <a:gd name="T3" fmla="*/ 3 h 73"/>
                <a:gd name="T4" fmla="*/ 11 w 84"/>
                <a:gd name="T5" fmla="*/ 2 h 73"/>
                <a:gd name="T6" fmla="*/ 15 w 84"/>
                <a:gd name="T7" fmla="*/ 1 h 73"/>
                <a:gd name="T8" fmla="*/ 19 w 84"/>
                <a:gd name="T9" fmla="*/ 1 h 73"/>
                <a:gd name="T10" fmla="*/ 23 w 84"/>
                <a:gd name="T11" fmla="*/ 1 h 73"/>
                <a:gd name="T12" fmla="*/ 27 w 84"/>
                <a:gd name="T13" fmla="*/ 0 h 73"/>
                <a:gd name="T14" fmla="*/ 30 w 84"/>
                <a:gd name="T15" fmla="*/ 0 h 73"/>
                <a:gd name="T16" fmla="*/ 34 w 84"/>
                <a:gd name="T17" fmla="*/ 0 h 73"/>
                <a:gd name="T18" fmla="*/ 37 w 84"/>
                <a:gd name="T19" fmla="*/ 0 h 73"/>
                <a:gd name="T20" fmla="*/ 41 w 84"/>
                <a:gd name="T21" fmla="*/ 1 h 73"/>
                <a:gd name="T22" fmla="*/ 44 w 84"/>
                <a:gd name="T23" fmla="*/ 1 h 73"/>
                <a:gd name="T24" fmla="*/ 48 w 84"/>
                <a:gd name="T25" fmla="*/ 1 h 73"/>
                <a:gd name="T26" fmla="*/ 51 w 84"/>
                <a:gd name="T27" fmla="*/ 2 h 73"/>
                <a:gd name="T28" fmla="*/ 54 w 84"/>
                <a:gd name="T29" fmla="*/ 3 h 73"/>
                <a:gd name="T30" fmla="*/ 57 w 84"/>
                <a:gd name="T31" fmla="*/ 5 h 73"/>
                <a:gd name="T32" fmla="*/ 60 w 84"/>
                <a:gd name="T33" fmla="*/ 6 h 73"/>
                <a:gd name="T34" fmla="*/ 63 w 84"/>
                <a:gd name="T35" fmla="*/ 7 h 73"/>
                <a:gd name="T36" fmla="*/ 65 w 84"/>
                <a:gd name="T37" fmla="*/ 9 h 73"/>
                <a:gd name="T38" fmla="*/ 68 w 84"/>
                <a:gd name="T39" fmla="*/ 11 h 73"/>
                <a:gd name="T40" fmla="*/ 70 w 84"/>
                <a:gd name="T41" fmla="*/ 13 h 73"/>
                <a:gd name="T42" fmla="*/ 72 w 84"/>
                <a:gd name="T43" fmla="*/ 15 h 73"/>
                <a:gd name="T44" fmla="*/ 74 w 84"/>
                <a:gd name="T45" fmla="*/ 18 h 73"/>
                <a:gd name="T46" fmla="*/ 76 w 84"/>
                <a:gd name="T47" fmla="*/ 21 h 73"/>
                <a:gd name="T48" fmla="*/ 77 w 84"/>
                <a:gd name="T49" fmla="*/ 24 h 73"/>
                <a:gd name="T50" fmla="*/ 79 w 84"/>
                <a:gd name="T51" fmla="*/ 27 h 73"/>
                <a:gd name="T52" fmla="*/ 80 w 84"/>
                <a:gd name="T53" fmla="*/ 31 h 73"/>
                <a:gd name="T54" fmla="*/ 81 w 84"/>
                <a:gd name="T55" fmla="*/ 34 h 73"/>
                <a:gd name="T56" fmla="*/ 82 w 84"/>
                <a:gd name="T57" fmla="*/ 38 h 73"/>
                <a:gd name="T58" fmla="*/ 83 w 84"/>
                <a:gd name="T59" fmla="*/ 43 h 73"/>
                <a:gd name="T60" fmla="*/ 83 w 84"/>
                <a:gd name="T61" fmla="*/ 47 h 73"/>
                <a:gd name="T62" fmla="*/ 83 w 84"/>
                <a:gd name="T63" fmla="*/ 52 h 73"/>
                <a:gd name="T64" fmla="*/ 81 w 84"/>
                <a:gd name="T65" fmla="*/ 53 h 73"/>
                <a:gd name="T66" fmla="*/ 81 w 84"/>
                <a:gd name="T67" fmla="*/ 54 h 73"/>
                <a:gd name="T68" fmla="*/ 80 w 84"/>
                <a:gd name="T69" fmla="*/ 55 h 73"/>
                <a:gd name="T70" fmla="*/ 79 w 84"/>
                <a:gd name="T71" fmla="*/ 55 h 73"/>
                <a:gd name="T72" fmla="*/ 78 w 84"/>
                <a:gd name="T73" fmla="*/ 56 h 73"/>
                <a:gd name="T74" fmla="*/ 77 w 84"/>
                <a:gd name="T75" fmla="*/ 57 h 73"/>
                <a:gd name="T76" fmla="*/ 77 w 84"/>
                <a:gd name="T77" fmla="*/ 57 h 73"/>
                <a:gd name="T78" fmla="*/ 76 w 84"/>
                <a:gd name="T79" fmla="*/ 58 h 73"/>
                <a:gd name="T80" fmla="*/ 75 w 84"/>
                <a:gd name="T81" fmla="*/ 59 h 73"/>
                <a:gd name="T82" fmla="*/ 74 w 84"/>
                <a:gd name="T83" fmla="*/ 60 h 73"/>
                <a:gd name="T84" fmla="*/ 73 w 84"/>
                <a:gd name="T85" fmla="*/ 61 h 73"/>
                <a:gd name="T86" fmla="*/ 73 w 84"/>
                <a:gd name="T87" fmla="*/ 61 h 73"/>
                <a:gd name="T88" fmla="*/ 72 w 84"/>
                <a:gd name="T89" fmla="*/ 62 h 73"/>
                <a:gd name="T90" fmla="*/ 71 w 84"/>
                <a:gd name="T91" fmla="*/ 63 h 73"/>
                <a:gd name="T92" fmla="*/ 70 w 84"/>
                <a:gd name="T93" fmla="*/ 63 h 73"/>
                <a:gd name="T94" fmla="*/ 69 w 84"/>
                <a:gd name="T95" fmla="*/ 64 h 73"/>
                <a:gd name="T96" fmla="*/ 69 w 84"/>
                <a:gd name="T97" fmla="*/ 65 h 73"/>
                <a:gd name="T98" fmla="*/ 67 w 84"/>
                <a:gd name="T99" fmla="*/ 65 h 73"/>
                <a:gd name="T100" fmla="*/ 67 w 84"/>
                <a:gd name="T101" fmla="*/ 66 h 73"/>
                <a:gd name="T102" fmla="*/ 66 w 84"/>
                <a:gd name="T103" fmla="*/ 67 h 73"/>
                <a:gd name="T104" fmla="*/ 65 w 84"/>
                <a:gd name="T105" fmla="*/ 67 h 73"/>
                <a:gd name="T106" fmla="*/ 64 w 84"/>
                <a:gd name="T107" fmla="*/ 68 h 73"/>
                <a:gd name="T108" fmla="*/ 63 w 84"/>
                <a:gd name="T109" fmla="*/ 69 h 73"/>
                <a:gd name="T110" fmla="*/ 62 w 84"/>
                <a:gd name="T111" fmla="*/ 69 h 73"/>
                <a:gd name="T112" fmla="*/ 61 w 84"/>
                <a:gd name="T113" fmla="*/ 70 h 73"/>
                <a:gd name="T114" fmla="*/ 61 w 84"/>
                <a:gd name="T115" fmla="*/ 70 h 73"/>
                <a:gd name="T116" fmla="*/ 59 w 84"/>
                <a:gd name="T117" fmla="*/ 71 h 73"/>
                <a:gd name="T118" fmla="*/ 59 w 84"/>
                <a:gd name="T119" fmla="*/ 71 h 73"/>
                <a:gd name="T120" fmla="*/ 57 w 84"/>
                <a:gd name="T121" fmla="*/ 71 h 73"/>
                <a:gd name="T122" fmla="*/ 57 w 84"/>
                <a:gd name="T123" fmla="*/ 72 h 73"/>
                <a:gd name="T124" fmla="*/ 56 w 84"/>
                <a:gd name="T125" fmla="*/ 72 h 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
                <a:gd name="T190" fmla="*/ 0 h 73"/>
                <a:gd name="T191" fmla="*/ 84 w 84"/>
                <a:gd name="T192" fmla="*/ 73 h 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 h="73">
                  <a:moveTo>
                    <a:pt x="0" y="5"/>
                  </a:moveTo>
                  <a:lnTo>
                    <a:pt x="8" y="3"/>
                  </a:lnTo>
                  <a:lnTo>
                    <a:pt x="11" y="2"/>
                  </a:lnTo>
                  <a:lnTo>
                    <a:pt x="15" y="1"/>
                  </a:lnTo>
                  <a:lnTo>
                    <a:pt x="19" y="1"/>
                  </a:lnTo>
                  <a:lnTo>
                    <a:pt x="23" y="1"/>
                  </a:lnTo>
                  <a:lnTo>
                    <a:pt x="27" y="0"/>
                  </a:lnTo>
                  <a:lnTo>
                    <a:pt x="30" y="0"/>
                  </a:lnTo>
                  <a:lnTo>
                    <a:pt x="34" y="0"/>
                  </a:lnTo>
                  <a:lnTo>
                    <a:pt x="37" y="0"/>
                  </a:lnTo>
                  <a:lnTo>
                    <a:pt x="41" y="1"/>
                  </a:lnTo>
                  <a:lnTo>
                    <a:pt x="44" y="1"/>
                  </a:lnTo>
                  <a:lnTo>
                    <a:pt x="48" y="1"/>
                  </a:lnTo>
                  <a:lnTo>
                    <a:pt x="51" y="2"/>
                  </a:lnTo>
                  <a:lnTo>
                    <a:pt x="54" y="3"/>
                  </a:lnTo>
                  <a:lnTo>
                    <a:pt x="57" y="5"/>
                  </a:lnTo>
                  <a:lnTo>
                    <a:pt x="60" y="6"/>
                  </a:lnTo>
                  <a:lnTo>
                    <a:pt x="63" y="7"/>
                  </a:lnTo>
                  <a:lnTo>
                    <a:pt x="65" y="9"/>
                  </a:lnTo>
                  <a:lnTo>
                    <a:pt x="68" y="11"/>
                  </a:lnTo>
                  <a:lnTo>
                    <a:pt x="70" y="13"/>
                  </a:lnTo>
                  <a:lnTo>
                    <a:pt x="72" y="15"/>
                  </a:lnTo>
                  <a:lnTo>
                    <a:pt x="74" y="18"/>
                  </a:lnTo>
                  <a:lnTo>
                    <a:pt x="76" y="21"/>
                  </a:lnTo>
                  <a:lnTo>
                    <a:pt x="77" y="24"/>
                  </a:lnTo>
                  <a:lnTo>
                    <a:pt x="79" y="27"/>
                  </a:lnTo>
                  <a:lnTo>
                    <a:pt x="80" y="31"/>
                  </a:lnTo>
                  <a:lnTo>
                    <a:pt x="81" y="34"/>
                  </a:lnTo>
                  <a:lnTo>
                    <a:pt x="82" y="38"/>
                  </a:lnTo>
                  <a:lnTo>
                    <a:pt x="83" y="43"/>
                  </a:lnTo>
                  <a:lnTo>
                    <a:pt x="83" y="47"/>
                  </a:lnTo>
                  <a:lnTo>
                    <a:pt x="83" y="52"/>
                  </a:lnTo>
                  <a:lnTo>
                    <a:pt x="81" y="53"/>
                  </a:lnTo>
                  <a:lnTo>
                    <a:pt x="81" y="54"/>
                  </a:lnTo>
                  <a:lnTo>
                    <a:pt x="80" y="55"/>
                  </a:lnTo>
                  <a:lnTo>
                    <a:pt x="79" y="55"/>
                  </a:lnTo>
                  <a:lnTo>
                    <a:pt x="78" y="56"/>
                  </a:lnTo>
                  <a:lnTo>
                    <a:pt x="77" y="57"/>
                  </a:lnTo>
                  <a:lnTo>
                    <a:pt x="76" y="58"/>
                  </a:lnTo>
                  <a:lnTo>
                    <a:pt x="75" y="59"/>
                  </a:lnTo>
                  <a:lnTo>
                    <a:pt x="74" y="60"/>
                  </a:lnTo>
                  <a:lnTo>
                    <a:pt x="73" y="61"/>
                  </a:lnTo>
                  <a:lnTo>
                    <a:pt x="72" y="62"/>
                  </a:lnTo>
                  <a:lnTo>
                    <a:pt x="71" y="63"/>
                  </a:lnTo>
                  <a:lnTo>
                    <a:pt x="70" y="63"/>
                  </a:lnTo>
                  <a:lnTo>
                    <a:pt x="69" y="64"/>
                  </a:lnTo>
                  <a:lnTo>
                    <a:pt x="69" y="65"/>
                  </a:lnTo>
                  <a:lnTo>
                    <a:pt x="67" y="65"/>
                  </a:lnTo>
                  <a:lnTo>
                    <a:pt x="67" y="66"/>
                  </a:lnTo>
                  <a:lnTo>
                    <a:pt x="66" y="67"/>
                  </a:lnTo>
                  <a:lnTo>
                    <a:pt x="65" y="67"/>
                  </a:lnTo>
                  <a:lnTo>
                    <a:pt x="64" y="68"/>
                  </a:lnTo>
                  <a:lnTo>
                    <a:pt x="63" y="69"/>
                  </a:lnTo>
                  <a:lnTo>
                    <a:pt x="62" y="69"/>
                  </a:lnTo>
                  <a:lnTo>
                    <a:pt x="61" y="70"/>
                  </a:lnTo>
                  <a:lnTo>
                    <a:pt x="59" y="71"/>
                  </a:lnTo>
                  <a:lnTo>
                    <a:pt x="57" y="71"/>
                  </a:lnTo>
                  <a:lnTo>
                    <a:pt x="57" y="72"/>
                  </a:lnTo>
                  <a:lnTo>
                    <a:pt x="56" y="7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76" name="Freeform 89"/>
            <p:cNvSpPr>
              <a:spLocks/>
            </p:cNvSpPr>
            <p:nvPr/>
          </p:nvSpPr>
          <p:spPr bwMode="auto">
            <a:xfrm>
              <a:off x="3076" y="3058"/>
              <a:ext cx="37" cy="83"/>
            </a:xfrm>
            <a:custGeom>
              <a:avLst/>
              <a:gdLst>
                <a:gd name="T0" fmla="*/ 2 w 37"/>
                <a:gd name="T1" fmla="*/ 0 h 83"/>
                <a:gd name="T2" fmla="*/ 0 w 37"/>
                <a:gd name="T3" fmla="*/ 6 h 83"/>
                <a:gd name="T4" fmla="*/ 0 w 37"/>
                <a:gd name="T5" fmla="*/ 10 h 83"/>
                <a:gd name="T6" fmla="*/ 0 w 37"/>
                <a:gd name="T7" fmla="*/ 12 h 83"/>
                <a:gd name="T8" fmla="*/ 0 w 37"/>
                <a:gd name="T9" fmla="*/ 15 h 83"/>
                <a:gd name="T10" fmla="*/ 0 w 37"/>
                <a:gd name="T11" fmla="*/ 18 h 83"/>
                <a:gd name="T12" fmla="*/ 1 w 37"/>
                <a:gd name="T13" fmla="*/ 21 h 83"/>
                <a:gd name="T14" fmla="*/ 2 w 37"/>
                <a:gd name="T15" fmla="*/ 23 h 83"/>
                <a:gd name="T16" fmla="*/ 2 w 37"/>
                <a:gd name="T17" fmla="*/ 26 h 83"/>
                <a:gd name="T18" fmla="*/ 3 w 37"/>
                <a:gd name="T19" fmla="*/ 28 h 83"/>
                <a:gd name="T20" fmla="*/ 4 w 37"/>
                <a:gd name="T21" fmla="*/ 31 h 83"/>
                <a:gd name="T22" fmla="*/ 6 w 37"/>
                <a:gd name="T23" fmla="*/ 34 h 83"/>
                <a:gd name="T24" fmla="*/ 7 w 37"/>
                <a:gd name="T25" fmla="*/ 36 h 83"/>
                <a:gd name="T26" fmla="*/ 8 w 37"/>
                <a:gd name="T27" fmla="*/ 38 h 83"/>
                <a:gd name="T28" fmla="*/ 10 w 37"/>
                <a:gd name="T29" fmla="*/ 40 h 83"/>
                <a:gd name="T30" fmla="*/ 11 w 37"/>
                <a:gd name="T31" fmla="*/ 43 h 83"/>
                <a:gd name="T32" fmla="*/ 13 w 37"/>
                <a:gd name="T33" fmla="*/ 45 h 83"/>
                <a:gd name="T34" fmla="*/ 14 w 37"/>
                <a:gd name="T35" fmla="*/ 48 h 83"/>
                <a:gd name="T36" fmla="*/ 16 w 37"/>
                <a:gd name="T37" fmla="*/ 50 h 83"/>
                <a:gd name="T38" fmla="*/ 18 w 37"/>
                <a:gd name="T39" fmla="*/ 52 h 83"/>
                <a:gd name="T40" fmla="*/ 19 w 37"/>
                <a:gd name="T41" fmla="*/ 54 h 83"/>
                <a:gd name="T42" fmla="*/ 21 w 37"/>
                <a:gd name="T43" fmla="*/ 57 h 83"/>
                <a:gd name="T44" fmla="*/ 23 w 37"/>
                <a:gd name="T45" fmla="*/ 59 h 83"/>
                <a:gd name="T46" fmla="*/ 24 w 37"/>
                <a:gd name="T47" fmla="*/ 62 h 83"/>
                <a:gd name="T48" fmla="*/ 26 w 37"/>
                <a:gd name="T49" fmla="*/ 64 h 83"/>
                <a:gd name="T50" fmla="*/ 28 w 37"/>
                <a:gd name="T51" fmla="*/ 66 h 83"/>
                <a:gd name="T52" fmla="*/ 29 w 37"/>
                <a:gd name="T53" fmla="*/ 69 h 83"/>
                <a:gd name="T54" fmla="*/ 31 w 37"/>
                <a:gd name="T55" fmla="*/ 71 h 83"/>
                <a:gd name="T56" fmla="*/ 32 w 37"/>
                <a:gd name="T57" fmla="*/ 74 h 83"/>
                <a:gd name="T58" fmla="*/ 34 w 37"/>
                <a:gd name="T59" fmla="*/ 76 h 83"/>
                <a:gd name="T60" fmla="*/ 35 w 37"/>
                <a:gd name="T61" fmla="*/ 79 h 83"/>
                <a:gd name="T62" fmla="*/ 36 w 37"/>
                <a:gd name="T63" fmla="*/ 82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83"/>
                <a:gd name="T98" fmla="*/ 37 w 37"/>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83">
                  <a:moveTo>
                    <a:pt x="2" y="0"/>
                  </a:moveTo>
                  <a:lnTo>
                    <a:pt x="0" y="6"/>
                  </a:lnTo>
                  <a:lnTo>
                    <a:pt x="0" y="10"/>
                  </a:lnTo>
                  <a:lnTo>
                    <a:pt x="0" y="12"/>
                  </a:lnTo>
                  <a:lnTo>
                    <a:pt x="0" y="15"/>
                  </a:lnTo>
                  <a:lnTo>
                    <a:pt x="0" y="18"/>
                  </a:lnTo>
                  <a:lnTo>
                    <a:pt x="1" y="21"/>
                  </a:lnTo>
                  <a:lnTo>
                    <a:pt x="2" y="23"/>
                  </a:lnTo>
                  <a:lnTo>
                    <a:pt x="2" y="26"/>
                  </a:lnTo>
                  <a:lnTo>
                    <a:pt x="3" y="28"/>
                  </a:lnTo>
                  <a:lnTo>
                    <a:pt x="4" y="31"/>
                  </a:lnTo>
                  <a:lnTo>
                    <a:pt x="6" y="34"/>
                  </a:lnTo>
                  <a:lnTo>
                    <a:pt x="7" y="36"/>
                  </a:lnTo>
                  <a:lnTo>
                    <a:pt x="8" y="38"/>
                  </a:lnTo>
                  <a:lnTo>
                    <a:pt x="10" y="40"/>
                  </a:lnTo>
                  <a:lnTo>
                    <a:pt x="11" y="43"/>
                  </a:lnTo>
                  <a:lnTo>
                    <a:pt x="13" y="45"/>
                  </a:lnTo>
                  <a:lnTo>
                    <a:pt x="14" y="48"/>
                  </a:lnTo>
                  <a:lnTo>
                    <a:pt x="16" y="50"/>
                  </a:lnTo>
                  <a:lnTo>
                    <a:pt x="18" y="52"/>
                  </a:lnTo>
                  <a:lnTo>
                    <a:pt x="19" y="54"/>
                  </a:lnTo>
                  <a:lnTo>
                    <a:pt x="21" y="57"/>
                  </a:lnTo>
                  <a:lnTo>
                    <a:pt x="23" y="59"/>
                  </a:lnTo>
                  <a:lnTo>
                    <a:pt x="24" y="62"/>
                  </a:lnTo>
                  <a:lnTo>
                    <a:pt x="26" y="64"/>
                  </a:lnTo>
                  <a:lnTo>
                    <a:pt x="28" y="66"/>
                  </a:lnTo>
                  <a:lnTo>
                    <a:pt x="29" y="69"/>
                  </a:lnTo>
                  <a:lnTo>
                    <a:pt x="31" y="71"/>
                  </a:lnTo>
                  <a:lnTo>
                    <a:pt x="32" y="74"/>
                  </a:lnTo>
                  <a:lnTo>
                    <a:pt x="34" y="76"/>
                  </a:lnTo>
                  <a:lnTo>
                    <a:pt x="35" y="79"/>
                  </a:lnTo>
                  <a:lnTo>
                    <a:pt x="36" y="8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77" name="Freeform 90"/>
            <p:cNvSpPr>
              <a:spLocks/>
            </p:cNvSpPr>
            <p:nvPr/>
          </p:nvSpPr>
          <p:spPr bwMode="auto">
            <a:xfrm>
              <a:off x="3313" y="2896"/>
              <a:ext cx="84" cy="28"/>
            </a:xfrm>
            <a:custGeom>
              <a:avLst/>
              <a:gdLst>
                <a:gd name="T0" fmla="*/ 83 w 84"/>
                <a:gd name="T1" fmla="*/ 0 h 28"/>
                <a:gd name="T2" fmla="*/ 78 w 84"/>
                <a:gd name="T3" fmla="*/ 1 h 28"/>
                <a:gd name="T4" fmla="*/ 75 w 84"/>
                <a:gd name="T5" fmla="*/ 2 h 28"/>
                <a:gd name="T6" fmla="*/ 73 w 84"/>
                <a:gd name="T7" fmla="*/ 2 h 28"/>
                <a:gd name="T8" fmla="*/ 70 w 84"/>
                <a:gd name="T9" fmla="*/ 3 h 28"/>
                <a:gd name="T10" fmla="*/ 67 w 84"/>
                <a:gd name="T11" fmla="*/ 3 h 28"/>
                <a:gd name="T12" fmla="*/ 64 w 84"/>
                <a:gd name="T13" fmla="*/ 4 h 28"/>
                <a:gd name="T14" fmla="*/ 62 w 84"/>
                <a:gd name="T15" fmla="*/ 4 h 28"/>
                <a:gd name="T16" fmla="*/ 59 w 84"/>
                <a:gd name="T17" fmla="*/ 5 h 28"/>
                <a:gd name="T18" fmla="*/ 56 w 84"/>
                <a:gd name="T19" fmla="*/ 6 h 28"/>
                <a:gd name="T20" fmla="*/ 54 w 84"/>
                <a:gd name="T21" fmla="*/ 6 h 28"/>
                <a:gd name="T22" fmla="*/ 51 w 84"/>
                <a:gd name="T23" fmla="*/ 7 h 28"/>
                <a:gd name="T24" fmla="*/ 48 w 84"/>
                <a:gd name="T25" fmla="*/ 8 h 28"/>
                <a:gd name="T26" fmla="*/ 46 w 84"/>
                <a:gd name="T27" fmla="*/ 8 h 28"/>
                <a:gd name="T28" fmla="*/ 43 w 84"/>
                <a:gd name="T29" fmla="*/ 9 h 28"/>
                <a:gd name="T30" fmla="*/ 41 w 84"/>
                <a:gd name="T31" fmla="*/ 10 h 28"/>
                <a:gd name="T32" fmla="*/ 38 w 84"/>
                <a:gd name="T33" fmla="*/ 11 h 28"/>
                <a:gd name="T34" fmla="*/ 35 w 84"/>
                <a:gd name="T35" fmla="*/ 12 h 28"/>
                <a:gd name="T36" fmla="*/ 33 w 84"/>
                <a:gd name="T37" fmla="*/ 12 h 28"/>
                <a:gd name="T38" fmla="*/ 30 w 84"/>
                <a:gd name="T39" fmla="*/ 13 h 28"/>
                <a:gd name="T40" fmla="*/ 27 w 84"/>
                <a:gd name="T41" fmla="*/ 14 h 28"/>
                <a:gd name="T42" fmla="*/ 25 w 84"/>
                <a:gd name="T43" fmla="*/ 15 h 28"/>
                <a:gd name="T44" fmla="*/ 22 w 84"/>
                <a:gd name="T45" fmla="*/ 16 h 28"/>
                <a:gd name="T46" fmla="*/ 20 w 84"/>
                <a:gd name="T47" fmla="*/ 17 h 28"/>
                <a:gd name="T48" fmla="*/ 17 w 84"/>
                <a:gd name="T49" fmla="*/ 18 h 28"/>
                <a:gd name="T50" fmla="*/ 15 w 84"/>
                <a:gd name="T51" fmla="*/ 19 h 28"/>
                <a:gd name="T52" fmla="*/ 12 w 84"/>
                <a:gd name="T53" fmla="*/ 20 h 28"/>
                <a:gd name="T54" fmla="*/ 10 w 84"/>
                <a:gd name="T55" fmla="*/ 21 h 28"/>
                <a:gd name="T56" fmla="*/ 7 w 84"/>
                <a:gd name="T57" fmla="*/ 22 h 28"/>
                <a:gd name="T58" fmla="*/ 5 w 84"/>
                <a:gd name="T59" fmla="*/ 24 h 28"/>
                <a:gd name="T60" fmla="*/ 2 w 84"/>
                <a:gd name="T61" fmla="*/ 25 h 28"/>
                <a:gd name="T62" fmla="*/ 0 w 84"/>
                <a:gd name="T63" fmla="*/ 27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28"/>
                <a:gd name="T98" fmla="*/ 84 w 84"/>
                <a:gd name="T99" fmla="*/ 28 h 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28">
                  <a:moveTo>
                    <a:pt x="83" y="0"/>
                  </a:moveTo>
                  <a:lnTo>
                    <a:pt x="78" y="1"/>
                  </a:lnTo>
                  <a:lnTo>
                    <a:pt x="75" y="2"/>
                  </a:lnTo>
                  <a:lnTo>
                    <a:pt x="73" y="2"/>
                  </a:lnTo>
                  <a:lnTo>
                    <a:pt x="70" y="3"/>
                  </a:lnTo>
                  <a:lnTo>
                    <a:pt x="67" y="3"/>
                  </a:lnTo>
                  <a:lnTo>
                    <a:pt x="64" y="4"/>
                  </a:lnTo>
                  <a:lnTo>
                    <a:pt x="62" y="4"/>
                  </a:lnTo>
                  <a:lnTo>
                    <a:pt x="59" y="5"/>
                  </a:lnTo>
                  <a:lnTo>
                    <a:pt x="56" y="6"/>
                  </a:lnTo>
                  <a:lnTo>
                    <a:pt x="54" y="6"/>
                  </a:lnTo>
                  <a:lnTo>
                    <a:pt x="51" y="7"/>
                  </a:lnTo>
                  <a:lnTo>
                    <a:pt x="48" y="8"/>
                  </a:lnTo>
                  <a:lnTo>
                    <a:pt x="46" y="8"/>
                  </a:lnTo>
                  <a:lnTo>
                    <a:pt x="43" y="9"/>
                  </a:lnTo>
                  <a:lnTo>
                    <a:pt x="41" y="10"/>
                  </a:lnTo>
                  <a:lnTo>
                    <a:pt x="38" y="11"/>
                  </a:lnTo>
                  <a:lnTo>
                    <a:pt x="35" y="12"/>
                  </a:lnTo>
                  <a:lnTo>
                    <a:pt x="33" y="12"/>
                  </a:lnTo>
                  <a:lnTo>
                    <a:pt x="30" y="13"/>
                  </a:lnTo>
                  <a:lnTo>
                    <a:pt x="27" y="14"/>
                  </a:lnTo>
                  <a:lnTo>
                    <a:pt x="25" y="15"/>
                  </a:lnTo>
                  <a:lnTo>
                    <a:pt x="22" y="16"/>
                  </a:lnTo>
                  <a:lnTo>
                    <a:pt x="20" y="17"/>
                  </a:lnTo>
                  <a:lnTo>
                    <a:pt x="17" y="18"/>
                  </a:lnTo>
                  <a:lnTo>
                    <a:pt x="15" y="19"/>
                  </a:lnTo>
                  <a:lnTo>
                    <a:pt x="12" y="20"/>
                  </a:lnTo>
                  <a:lnTo>
                    <a:pt x="10" y="21"/>
                  </a:lnTo>
                  <a:lnTo>
                    <a:pt x="7" y="22"/>
                  </a:lnTo>
                  <a:lnTo>
                    <a:pt x="5" y="24"/>
                  </a:lnTo>
                  <a:lnTo>
                    <a:pt x="2" y="25"/>
                  </a:lnTo>
                  <a:lnTo>
                    <a:pt x="0" y="2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78" name="Freeform 91"/>
            <p:cNvSpPr>
              <a:spLocks/>
            </p:cNvSpPr>
            <p:nvPr/>
          </p:nvSpPr>
          <p:spPr bwMode="auto">
            <a:xfrm>
              <a:off x="4014" y="2598"/>
              <a:ext cx="44" cy="136"/>
            </a:xfrm>
            <a:custGeom>
              <a:avLst/>
              <a:gdLst>
                <a:gd name="T0" fmla="*/ 0 w 44"/>
                <a:gd name="T1" fmla="*/ 0 h 136"/>
                <a:gd name="T2" fmla="*/ 1 w 44"/>
                <a:gd name="T3" fmla="*/ 8 h 136"/>
                <a:gd name="T4" fmla="*/ 2 w 44"/>
                <a:gd name="T5" fmla="*/ 12 h 136"/>
                <a:gd name="T6" fmla="*/ 4 w 44"/>
                <a:gd name="T7" fmla="*/ 17 h 136"/>
                <a:gd name="T8" fmla="*/ 6 w 44"/>
                <a:gd name="T9" fmla="*/ 21 h 136"/>
                <a:gd name="T10" fmla="*/ 8 w 44"/>
                <a:gd name="T11" fmla="*/ 26 h 136"/>
                <a:gd name="T12" fmla="*/ 10 w 44"/>
                <a:gd name="T13" fmla="*/ 30 h 136"/>
                <a:gd name="T14" fmla="*/ 13 w 44"/>
                <a:gd name="T15" fmla="*/ 34 h 136"/>
                <a:gd name="T16" fmla="*/ 16 w 44"/>
                <a:gd name="T17" fmla="*/ 38 h 136"/>
                <a:gd name="T18" fmla="*/ 18 w 44"/>
                <a:gd name="T19" fmla="*/ 43 h 136"/>
                <a:gd name="T20" fmla="*/ 21 w 44"/>
                <a:gd name="T21" fmla="*/ 47 h 136"/>
                <a:gd name="T22" fmla="*/ 24 w 44"/>
                <a:gd name="T23" fmla="*/ 51 h 136"/>
                <a:gd name="T24" fmla="*/ 26 w 44"/>
                <a:gd name="T25" fmla="*/ 56 h 136"/>
                <a:gd name="T26" fmla="*/ 29 w 44"/>
                <a:gd name="T27" fmla="*/ 60 h 136"/>
                <a:gd name="T28" fmla="*/ 32 w 44"/>
                <a:gd name="T29" fmla="*/ 64 h 136"/>
                <a:gd name="T30" fmla="*/ 34 w 44"/>
                <a:gd name="T31" fmla="*/ 68 h 136"/>
                <a:gd name="T32" fmla="*/ 36 w 44"/>
                <a:gd name="T33" fmla="*/ 73 h 136"/>
                <a:gd name="T34" fmla="*/ 38 w 44"/>
                <a:gd name="T35" fmla="*/ 77 h 136"/>
                <a:gd name="T36" fmla="*/ 40 w 44"/>
                <a:gd name="T37" fmla="*/ 81 h 136"/>
                <a:gd name="T38" fmla="*/ 41 w 44"/>
                <a:gd name="T39" fmla="*/ 85 h 136"/>
                <a:gd name="T40" fmla="*/ 42 w 44"/>
                <a:gd name="T41" fmla="*/ 90 h 136"/>
                <a:gd name="T42" fmla="*/ 43 w 44"/>
                <a:gd name="T43" fmla="*/ 94 h 136"/>
                <a:gd name="T44" fmla="*/ 43 w 44"/>
                <a:gd name="T45" fmla="*/ 98 h 136"/>
                <a:gd name="T46" fmla="*/ 43 w 44"/>
                <a:gd name="T47" fmla="*/ 102 h 136"/>
                <a:gd name="T48" fmla="*/ 42 w 44"/>
                <a:gd name="T49" fmla="*/ 106 h 136"/>
                <a:gd name="T50" fmla="*/ 41 w 44"/>
                <a:gd name="T51" fmla="*/ 110 h 136"/>
                <a:gd name="T52" fmla="*/ 39 w 44"/>
                <a:gd name="T53" fmla="*/ 114 h 136"/>
                <a:gd name="T54" fmla="*/ 36 w 44"/>
                <a:gd name="T55" fmla="*/ 119 h 136"/>
                <a:gd name="T56" fmla="*/ 34 w 44"/>
                <a:gd name="T57" fmla="*/ 123 h 136"/>
                <a:gd name="T58" fmla="*/ 30 w 44"/>
                <a:gd name="T59" fmla="*/ 127 h 136"/>
                <a:gd name="T60" fmla="*/ 25 w 44"/>
                <a:gd name="T61" fmla="*/ 131 h 136"/>
                <a:gd name="T62" fmla="*/ 20 w 44"/>
                <a:gd name="T63" fmla="*/ 135 h 1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136"/>
                <a:gd name="T98" fmla="*/ 44 w 44"/>
                <a:gd name="T99" fmla="*/ 136 h 1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136">
                  <a:moveTo>
                    <a:pt x="0" y="0"/>
                  </a:moveTo>
                  <a:lnTo>
                    <a:pt x="1" y="8"/>
                  </a:lnTo>
                  <a:lnTo>
                    <a:pt x="2" y="12"/>
                  </a:lnTo>
                  <a:lnTo>
                    <a:pt x="4" y="17"/>
                  </a:lnTo>
                  <a:lnTo>
                    <a:pt x="6" y="21"/>
                  </a:lnTo>
                  <a:lnTo>
                    <a:pt x="8" y="26"/>
                  </a:lnTo>
                  <a:lnTo>
                    <a:pt x="10" y="30"/>
                  </a:lnTo>
                  <a:lnTo>
                    <a:pt x="13" y="34"/>
                  </a:lnTo>
                  <a:lnTo>
                    <a:pt x="16" y="38"/>
                  </a:lnTo>
                  <a:lnTo>
                    <a:pt x="18" y="43"/>
                  </a:lnTo>
                  <a:lnTo>
                    <a:pt x="21" y="47"/>
                  </a:lnTo>
                  <a:lnTo>
                    <a:pt x="24" y="51"/>
                  </a:lnTo>
                  <a:lnTo>
                    <a:pt x="26" y="56"/>
                  </a:lnTo>
                  <a:lnTo>
                    <a:pt x="29" y="60"/>
                  </a:lnTo>
                  <a:lnTo>
                    <a:pt x="32" y="64"/>
                  </a:lnTo>
                  <a:lnTo>
                    <a:pt x="34" y="68"/>
                  </a:lnTo>
                  <a:lnTo>
                    <a:pt x="36" y="73"/>
                  </a:lnTo>
                  <a:lnTo>
                    <a:pt x="38" y="77"/>
                  </a:lnTo>
                  <a:lnTo>
                    <a:pt x="40" y="81"/>
                  </a:lnTo>
                  <a:lnTo>
                    <a:pt x="41" y="85"/>
                  </a:lnTo>
                  <a:lnTo>
                    <a:pt x="42" y="90"/>
                  </a:lnTo>
                  <a:lnTo>
                    <a:pt x="43" y="94"/>
                  </a:lnTo>
                  <a:lnTo>
                    <a:pt x="43" y="98"/>
                  </a:lnTo>
                  <a:lnTo>
                    <a:pt x="43" y="102"/>
                  </a:lnTo>
                  <a:lnTo>
                    <a:pt x="42" y="106"/>
                  </a:lnTo>
                  <a:lnTo>
                    <a:pt x="41" y="110"/>
                  </a:lnTo>
                  <a:lnTo>
                    <a:pt x="39" y="114"/>
                  </a:lnTo>
                  <a:lnTo>
                    <a:pt x="36" y="119"/>
                  </a:lnTo>
                  <a:lnTo>
                    <a:pt x="34" y="123"/>
                  </a:lnTo>
                  <a:lnTo>
                    <a:pt x="30" y="127"/>
                  </a:lnTo>
                  <a:lnTo>
                    <a:pt x="25" y="131"/>
                  </a:lnTo>
                  <a:lnTo>
                    <a:pt x="20" y="13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79" name="Freeform 92"/>
            <p:cNvSpPr>
              <a:spLocks/>
            </p:cNvSpPr>
            <p:nvPr/>
          </p:nvSpPr>
          <p:spPr bwMode="auto">
            <a:xfrm>
              <a:off x="3792" y="2727"/>
              <a:ext cx="250" cy="231"/>
            </a:xfrm>
            <a:custGeom>
              <a:avLst/>
              <a:gdLst>
                <a:gd name="T0" fmla="*/ 249 w 250"/>
                <a:gd name="T1" fmla="*/ 0 h 231"/>
                <a:gd name="T2" fmla="*/ 231 w 250"/>
                <a:gd name="T3" fmla="*/ 10 h 231"/>
                <a:gd name="T4" fmla="*/ 223 w 250"/>
                <a:gd name="T5" fmla="*/ 16 h 231"/>
                <a:gd name="T6" fmla="*/ 214 w 250"/>
                <a:gd name="T7" fmla="*/ 22 h 231"/>
                <a:gd name="T8" fmla="*/ 206 w 250"/>
                <a:gd name="T9" fmla="*/ 29 h 231"/>
                <a:gd name="T10" fmla="*/ 198 w 250"/>
                <a:gd name="T11" fmla="*/ 35 h 231"/>
                <a:gd name="T12" fmla="*/ 190 w 250"/>
                <a:gd name="T13" fmla="*/ 42 h 231"/>
                <a:gd name="T14" fmla="*/ 182 w 250"/>
                <a:gd name="T15" fmla="*/ 49 h 231"/>
                <a:gd name="T16" fmla="*/ 174 w 250"/>
                <a:gd name="T17" fmla="*/ 56 h 231"/>
                <a:gd name="T18" fmla="*/ 166 w 250"/>
                <a:gd name="T19" fmla="*/ 63 h 231"/>
                <a:gd name="T20" fmla="*/ 158 w 250"/>
                <a:gd name="T21" fmla="*/ 71 h 231"/>
                <a:gd name="T22" fmla="*/ 151 w 250"/>
                <a:gd name="T23" fmla="*/ 78 h 231"/>
                <a:gd name="T24" fmla="*/ 143 w 250"/>
                <a:gd name="T25" fmla="*/ 86 h 231"/>
                <a:gd name="T26" fmla="*/ 136 w 250"/>
                <a:gd name="T27" fmla="*/ 94 h 231"/>
                <a:gd name="T28" fmla="*/ 128 w 250"/>
                <a:gd name="T29" fmla="*/ 101 h 231"/>
                <a:gd name="T30" fmla="*/ 121 w 250"/>
                <a:gd name="T31" fmla="*/ 109 h 231"/>
                <a:gd name="T32" fmla="*/ 113 w 250"/>
                <a:gd name="T33" fmla="*/ 117 h 231"/>
                <a:gd name="T34" fmla="*/ 106 w 250"/>
                <a:gd name="T35" fmla="*/ 125 h 231"/>
                <a:gd name="T36" fmla="*/ 98 w 250"/>
                <a:gd name="T37" fmla="*/ 133 h 231"/>
                <a:gd name="T38" fmla="*/ 91 w 250"/>
                <a:gd name="T39" fmla="*/ 141 h 231"/>
                <a:gd name="T40" fmla="*/ 84 w 250"/>
                <a:gd name="T41" fmla="*/ 149 h 231"/>
                <a:gd name="T42" fmla="*/ 76 w 250"/>
                <a:gd name="T43" fmla="*/ 157 h 231"/>
                <a:gd name="T44" fmla="*/ 69 w 250"/>
                <a:gd name="T45" fmla="*/ 165 h 231"/>
                <a:gd name="T46" fmla="*/ 62 w 250"/>
                <a:gd name="T47" fmla="*/ 173 h 231"/>
                <a:gd name="T48" fmla="*/ 54 w 250"/>
                <a:gd name="T49" fmla="*/ 180 h 231"/>
                <a:gd name="T50" fmla="*/ 46 w 250"/>
                <a:gd name="T51" fmla="*/ 188 h 231"/>
                <a:gd name="T52" fmla="*/ 39 w 250"/>
                <a:gd name="T53" fmla="*/ 195 h 231"/>
                <a:gd name="T54" fmla="*/ 31 w 250"/>
                <a:gd name="T55" fmla="*/ 202 h 231"/>
                <a:gd name="T56" fmla="*/ 23 w 250"/>
                <a:gd name="T57" fmla="*/ 209 h 231"/>
                <a:gd name="T58" fmla="*/ 15 w 250"/>
                <a:gd name="T59" fmla="*/ 216 h 231"/>
                <a:gd name="T60" fmla="*/ 8 w 250"/>
                <a:gd name="T61" fmla="*/ 223 h 231"/>
                <a:gd name="T62" fmla="*/ 0 w 250"/>
                <a:gd name="T63" fmla="*/ 230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0"/>
                <a:gd name="T97" fmla="*/ 0 h 231"/>
                <a:gd name="T98" fmla="*/ 250 w 250"/>
                <a:gd name="T99" fmla="*/ 231 h 2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0" h="231">
                  <a:moveTo>
                    <a:pt x="249" y="0"/>
                  </a:moveTo>
                  <a:lnTo>
                    <a:pt x="231" y="10"/>
                  </a:lnTo>
                  <a:lnTo>
                    <a:pt x="223" y="16"/>
                  </a:lnTo>
                  <a:lnTo>
                    <a:pt x="214" y="22"/>
                  </a:lnTo>
                  <a:lnTo>
                    <a:pt x="206" y="29"/>
                  </a:lnTo>
                  <a:lnTo>
                    <a:pt x="198" y="35"/>
                  </a:lnTo>
                  <a:lnTo>
                    <a:pt x="190" y="42"/>
                  </a:lnTo>
                  <a:lnTo>
                    <a:pt x="182" y="49"/>
                  </a:lnTo>
                  <a:lnTo>
                    <a:pt x="174" y="56"/>
                  </a:lnTo>
                  <a:lnTo>
                    <a:pt x="166" y="63"/>
                  </a:lnTo>
                  <a:lnTo>
                    <a:pt x="158" y="71"/>
                  </a:lnTo>
                  <a:lnTo>
                    <a:pt x="151" y="78"/>
                  </a:lnTo>
                  <a:lnTo>
                    <a:pt x="143" y="86"/>
                  </a:lnTo>
                  <a:lnTo>
                    <a:pt x="136" y="94"/>
                  </a:lnTo>
                  <a:lnTo>
                    <a:pt x="128" y="101"/>
                  </a:lnTo>
                  <a:lnTo>
                    <a:pt x="121" y="109"/>
                  </a:lnTo>
                  <a:lnTo>
                    <a:pt x="113" y="117"/>
                  </a:lnTo>
                  <a:lnTo>
                    <a:pt x="106" y="125"/>
                  </a:lnTo>
                  <a:lnTo>
                    <a:pt x="98" y="133"/>
                  </a:lnTo>
                  <a:lnTo>
                    <a:pt x="91" y="141"/>
                  </a:lnTo>
                  <a:lnTo>
                    <a:pt x="84" y="149"/>
                  </a:lnTo>
                  <a:lnTo>
                    <a:pt x="76" y="157"/>
                  </a:lnTo>
                  <a:lnTo>
                    <a:pt x="69" y="165"/>
                  </a:lnTo>
                  <a:lnTo>
                    <a:pt x="62" y="173"/>
                  </a:lnTo>
                  <a:lnTo>
                    <a:pt x="54" y="180"/>
                  </a:lnTo>
                  <a:lnTo>
                    <a:pt x="46" y="188"/>
                  </a:lnTo>
                  <a:lnTo>
                    <a:pt x="39" y="195"/>
                  </a:lnTo>
                  <a:lnTo>
                    <a:pt x="31" y="202"/>
                  </a:lnTo>
                  <a:lnTo>
                    <a:pt x="23" y="209"/>
                  </a:lnTo>
                  <a:lnTo>
                    <a:pt x="15" y="216"/>
                  </a:lnTo>
                  <a:lnTo>
                    <a:pt x="8" y="223"/>
                  </a:lnTo>
                  <a:lnTo>
                    <a:pt x="0" y="23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80" name="Freeform 93"/>
            <p:cNvSpPr>
              <a:spLocks/>
            </p:cNvSpPr>
            <p:nvPr/>
          </p:nvSpPr>
          <p:spPr bwMode="auto">
            <a:xfrm>
              <a:off x="4166" y="3553"/>
              <a:ext cx="218" cy="259"/>
            </a:xfrm>
            <a:custGeom>
              <a:avLst/>
              <a:gdLst>
                <a:gd name="T0" fmla="*/ 174 w 218"/>
                <a:gd name="T1" fmla="*/ 0 h 259"/>
                <a:gd name="T2" fmla="*/ 192 w 218"/>
                <a:gd name="T3" fmla="*/ 1 h 259"/>
                <a:gd name="T4" fmla="*/ 199 w 218"/>
                <a:gd name="T5" fmla="*/ 3 h 259"/>
                <a:gd name="T6" fmla="*/ 205 w 218"/>
                <a:gd name="T7" fmla="*/ 7 h 259"/>
                <a:gd name="T8" fmla="*/ 209 w 218"/>
                <a:gd name="T9" fmla="*/ 12 h 259"/>
                <a:gd name="T10" fmla="*/ 213 w 218"/>
                <a:gd name="T11" fmla="*/ 19 h 259"/>
                <a:gd name="T12" fmla="*/ 216 w 218"/>
                <a:gd name="T13" fmla="*/ 26 h 259"/>
                <a:gd name="T14" fmla="*/ 217 w 218"/>
                <a:gd name="T15" fmla="*/ 35 h 259"/>
                <a:gd name="T16" fmla="*/ 217 w 218"/>
                <a:gd name="T17" fmla="*/ 44 h 259"/>
                <a:gd name="T18" fmla="*/ 217 w 218"/>
                <a:gd name="T19" fmla="*/ 54 h 259"/>
                <a:gd name="T20" fmla="*/ 215 w 218"/>
                <a:gd name="T21" fmla="*/ 65 h 259"/>
                <a:gd name="T22" fmla="*/ 212 w 218"/>
                <a:gd name="T23" fmla="*/ 77 h 259"/>
                <a:gd name="T24" fmla="*/ 209 w 218"/>
                <a:gd name="T25" fmla="*/ 88 h 259"/>
                <a:gd name="T26" fmla="*/ 204 w 218"/>
                <a:gd name="T27" fmla="*/ 101 h 259"/>
                <a:gd name="T28" fmla="*/ 199 w 218"/>
                <a:gd name="T29" fmla="*/ 113 h 259"/>
                <a:gd name="T30" fmla="*/ 193 w 218"/>
                <a:gd name="T31" fmla="*/ 125 h 259"/>
                <a:gd name="T32" fmla="*/ 186 w 218"/>
                <a:gd name="T33" fmla="*/ 138 h 259"/>
                <a:gd name="T34" fmla="*/ 178 w 218"/>
                <a:gd name="T35" fmla="*/ 151 h 259"/>
                <a:gd name="T36" fmla="*/ 169 w 218"/>
                <a:gd name="T37" fmla="*/ 163 h 259"/>
                <a:gd name="T38" fmla="*/ 160 w 218"/>
                <a:gd name="T39" fmla="*/ 175 h 259"/>
                <a:gd name="T40" fmla="*/ 150 w 218"/>
                <a:gd name="T41" fmla="*/ 187 h 259"/>
                <a:gd name="T42" fmla="*/ 139 w 218"/>
                <a:gd name="T43" fmla="*/ 197 h 259"/>
                <a:gd name="T44" fmla="*/ 128 w 218"/>
                <a:gd name="T45" fmla="*/ 208 h 259"/>
                <a:gd name="T46" fmla="*/ 116 w 218"/>
                <a:gd name="T47" fmla="*/ 218 h 259"/>
                <a:gd name="T48" fmla="*/ 103 w 218"/>
                <a:gd name="T49" fmla="*/ 227 h 259"/>
                <a:gd name="T50" fmla="*/ 90 w 218"/>
                <a:gd name="T51" fmla="*/ 235 h 259"/>
                <a:gd name="T52" fmla="*/ 76 w 218"/>
                <a:gd name="T53" fmla="*/ 242 h 259"/>
                <a:gd name="T54" fmla="*/ 62 w 218"/>
                <a:gd name="T55" fmla="*/ 248 h 259"/>
                <a:gd name="T56" fmla="*/ 47 w 218"/>
                <a:gd name="T57" fmla="*/ 252 h 259"/>
                <a:gd name="T58" fmla="*/ 32 w 218"/>
                <a:gd name="T59" fmla="*/ 255 h 259"/>
                <a:gd name="T60" fmla="*/ 16 w 218"/>
                <a:gd name="T61" fmla="*/ 257 h 259"/>
                <a:gd name="T62" fmla="*/ 0 w 218"/>
                <a:gd name="T63" fmla="*/ 258 h 2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259"/>
                <a:gd name="T98" fmla="*/ 218 w 218"/>
                <a:gd name="T99" fmla="*/ 259 h 2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8" h="259">
                  <a:moveTo>
                    <a:pt x="174" y="0"/>
                  </a:moveTo>
                  <a:lnTo>
                    <a:pt x="192" y="1"/>
                  </a:lnTo>
                  <a:lnTo>
                    <a:pt x="199" y="3"/>
                  </a:lnTo>
                  <a:lnTo>
                    <a:pt x="205" y="7"/>
                  </a:lnTo>
                  <a:lnTo>
                    <a:pt x="209" y="12"/>
                  </a:lnTo>
                  <a:lnTo>
                    <a:pt x="213" y="19"/>
                  </a:lnTo>
                  <a:lnTo>
                    <a:pt x="216" y="26"/>
                  </a:lnTo>
                  <a:lnTo>
                    <a:pt x="217" y="35"/>
                  </a:lnTo>
                  <a:lnTo>
                    <a:pt x="217" y="44"/>
                  </a:lnTo>
                  <a:lnTo>
                    <a:pt x="217" y="54"/>
                  </a:lnTo>
                  <a:lnTo>
                    <a:pt x="215" y="65"/>
                  </a:lnTo>
                  <a:lnTo>
                    <a:pt x="212" y="77"/>
                  </a:lnTo>
                  <a:lnTo>
                    <a:pt x="209" y="88"/>
                  </a:lnTo>
                  <a:lnTo>
                    <a:pt x="204" y="101"/>
                  </a:lnTo>
                  <a:lnTo>
                    <a:pt x="199" y="113"/>
                  </a:lnTo>
                  <a:lnTo>
                    <a:pt x="193" y="125"/>
                  </a:lnTo>
                  <a:lnTo>
                    <a:pt x="186" y="138"/>
                  </a:lnTo>
                  <a:lnTo>
                    <a:pt x="178" y="151"/>
                  </a:lnTo>
                  <a:lnTo>
                    <a:pt x="169" y="163"/>
                  </a:lnTo>
                  <a:lnTo>
                    <a:pt x="160" y="175"/>
                  </a:lnTo>
                  <a:lnTo>
                    <a:pt x="150" y="187"/>
                  </a:lnTo>
                  <a:lnTo>
                    <a:pt x="139" y="197"/>
                  </a:lnTo>
                  <a:lnTo>
                    <a:pt x="128" y="208"/>
                  </a:lnTo>
                  <a:lnTo>
                    <a:pt x="116" y="218"/>
                  </a:lnTo>
                  <a:lnTo>
                    <a:pt x="103" y="227"/>
                  </a:lnTo>
                  <a:lnTo>
                    <a:pt x="90" y="235"/>
                  </a:lnTo>
                  <a:lnTo>
                    <a:pt x="76" y="242"/>
                  </a:lnTo>
                  <a:lnTo>
                    <a:pt x="62" y="248"/>
                  </a:lnTo>
                  <a:lnTo>
                    <a:pt x="47" y="252"/>
                  </a:lnTo>
                  <a:lnTo>
                    <a:pt x="32" y="255"/>
                  </a:lnTo>
                  <a:lnTo>
                    <a:pt x="16" y="257"/>
                  </a:lnTo>
                  <a:lnTo>
                    <a:pt x="0" y="258"/>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81" name="Freeform 94"/>
            <p:cNvSpPr>
              <a:spLocks/>
            </p:cNvSpPr>
            <p:nvPr/>
          </p:nvSpPr>
          <p:spPr bwMode="auto">
            <a:xfrm>
              <a:off x="3390" y="2849"/>
              <a:ext cx="56" cy="8"/>
            </a:xfrm>
            <a:custGeom>
              <a:avLst/>
              <a:gdLst>
                <a:gd name="T0" fmla="*/ 55 w 56"/>
                <a:gd name="T1" fmla="*/ 0 h 8"/>
                <a:gd name="T2" fmla="*/ 52 w 56"/>
                <a:gd name="T3" fmla="*/ 1 h 8"/>
                <a:gd name="T4" fmla="*/ 50 w 56"/>
                <a:gd name="T5" fmla="*/ 1 h 8"/>
                <a:gd name="T6" fmla="*/ 48 w 56"/>
                <a:gd name="T7" fmla="*/ 2 h 8"/>
                <a:gd name="T8" fmla="*/ 46 w 56"/>
                <a:gd name="T9" fmla="*/ 2 h 8"/>
                <a:gd name="T10" fmla="*/ 45 w 56"/>
                <a:gd name="T11" fmla="*/ 3 h 8"/>
                <a:gd name="T12" fmla="*/ 43 w 56"/>
                <a:gd name="T13" fmla="*/ 3 h 8"/>
                <a:gd name="T14" fmla="*/ 41 w 56"/>
                <a:gd name="T15" fmla="*/ 3 h 8"/>
                <a:gd name="T16" fmla="*/ 40 w 56"/>
                <a:gd name="T17" fmla="*/ 4 h 8"/>
                <a:gd name="T18" fmla="*/ 38 w 56"/>
                <a:gd name="T19" fmla="*/ 4 h 8"/>
                <a:gd name="T20" fmla="*/ 36 w 56"/>
                <a:gd name="T21" fmla="*/ 5 h 8"/>
                <a:gd name="T22" fmla="*/ 34 w 56"/>
                <a:gd name="T23" fmla="*/ 5 h 8"/>
                <a:gd name="T24" fmla="*/ 33 w 56"/>
                <a:gd name="T25" fmla="*/ 5 h 8"/>
                <a:gd name="T26" fmla="*/ 31 w 56"/>
                <a:gd name="T27" fmla="*/ 5 h 8"/>
                <a:gd name="T28" fmla="*/ 29 w 56"/>
                <a:gd name="T29" fmla="*/ 5 h 8"/>
                <a:gd name="T30" fmla="*/ 28 w 56"/>
                <a:gd name="T31" fmla="*/ 6 h 8"/>
                <a:gd name="T32" fmla="*/ 26 w 56"/>
                <a:gd name="T33" fmla="*/ 6 h 8"/>
                <a:gd name="T34" fmla="*/ 24 w 56"/>
                <a:gd name="T35" fmla="*/ 6 h 8"/>
                <a:gd name="T36" fmla="*/ 22 w 56"/>
                <a:gd name="T37" fmla="*/ 6 h 8"/>
                <a:gd name="T38" fmla="*/ 20 w 56"/>
                <a:gd name="T39" fmla="*/ 7 h 8"/>
                <a:gd name="T40" fmla="*/ 19 w 56"/>
                <a:gd name="T41" fmla="*/ 7 h 8"/>
                <a:gd name="T42" fmla="*/ 17 w 56"/>
                <a:gd name="T43" fmla="*/ 7 h 8"/>
                <a:gd name="T44" fmla="*/ 15 w 56"/>
                <a:gd name="T45" fmla="*/ 7 h 8"/>
                <a:gd name="T46" fmla="*/ 14 w 56"/>
                <a:gd name="T47" fmla="*/ 7 h 8"/>
                <a:gd name="T48" fmla="*/ 12 w 56"/>
                <a:gd name="T49" fmla="*/ 7 h 8"/>
                <a:gd name="T50" fmla="*/ 10 w 56"/>
                <a:gd name="T51" fmla="*/ 7 h 8"/>
                <a:gd name="T52" fmla="*/ 8 w 56"/>
                <a:gd name="T53" fmla="*/ 7 h 8"/>
                <a:gd name="T54" fmla="*/ 6 w 56"/>
                <a:gd name="T55" fmla="*/ 7 h 8"/>
                <a:gd name="T56" fmla="*/ 5 w 56"/>
                <a:gd name="T57" fmla="*/ 7 h 8"/>
                <a:gd name="T58" fmla="*/ 3 w 56"/>
                <a:gd name="T59" fmla="*/ 6 h 8"/>
                <a:gd name="T60" fmla="*/ 1 w 56"/>
                <a:gd name="T61" fmla="*/ 6 h 8"/>
                <a:gd name="T62" fmla="*/ 0 w 56"/>
                <a:gd name="T63" fmla="*/ 6 h 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8"/>
                <a:gd name="T98" fmla="*/ 56 w 56"/>
                <a:gd name="T99" fmla="*/ 8 h 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8">
                  <a:moveTo>
                    <a:pt x="55" y="0"/>
                  </a:moveTo>
                  <a:lnTo>
                    <a:pt x="52" y="1"/>
                  </a:lnTo>
                  <a:lnTo>
                    <a:pt x="50" y="1"/>
                  </a:lnTo>
                  <a:lnTo>
                    <a:pt x="48" y="2"/>
                  </a:lnTo>
                  <a:lnTo>
                    <a:pt x="46" y="2"/>
                  </a:lnTo>
                  <a:lnTo>
                    <a:pt x="45" y="3"/>
                  </a:lnTo>
                  <a:lnTo>
                    <a:pt x="43" y="3"/>
                  </a:lnTo>
                  <a:lnTo>
                    <a:pt x="41" y="3"/>
                  </a:lnTo>
                  <a:lnTo>
                    <a:pt x="40" y="4"/>
                  </a:lnTo>
                  <a:lnTo>
                    <a:pt x="38" y="4"/>
                  </a:lnTo>
                  <a:lnTo>
                    <a:pt x="36" y="5"/>
                  </a:lnTo>
                  <a:lnTo>
                    <a:pt x="34" y="5"/>
                  </a:lnTo>
                  <a:lnTo>
                    <a:pt x="33" y="5"/>
                  </a:lnTo>
                  <a:lnTo>
                    <a:pt x="31" y="5"/>
                  </a:lnTo>
                  <a:lnTo>
                    <a:pt x="29" y="5"/>
                  </a:lnTo>
                  <a:lnTo>
                    <a:pt x="28" y="6"/>
                  </a:lnTo>
                  <a:lnTo>
                    <a:pt x="26" y="6"/>
                  </a:lnTo>
                  <a:lnTo>
                    <a:pt x="24" y="6"/>
                  </a:lnTo>
                  <a:lnTo>
                    <a:pt x="22" y="6"/>
                  </a:lnTo>
                  <a:lnTo>
                    <a:pt x="20" y="7"/>
                  </a:lnTo>
                  <a:lnTo>
                    <a:pt x="19" y="7"/>
                  </a:lnTo>
                  <a:lnTo>
                    <a:pt x="17" y="7"/>
                  </a:lnTo>
                  <a:lnTo>
                    <a:pt x="15" y="7"/>
                  </a:lnTo>
                  <a:lnTo>
                    <a:pt x="14" y="7"/>
                  </a:lnTo>
                  <a:lnTo>
                    <a:pt x="12" y="7"/>
                  </a:lnTo>
                  <a:lnTo>
                    <a:pt x="10" y="7"/>
                  </a:lnTo>
                  <a:lnTo>
                    <a:pt x="8" y="7"/>
                  </a:lnTo>
                  <a:lnTo>
                    <a:pt x="6" y="7"/>
                  </a:lnTo>
                  <a:lnTo>
                    <a:pt x="5" y="7"/>
                  </a:lnTo>
                  <a:lnTo>
                    <a:pt x="3" y="6"/>
                  </a:lnTo>
                  <a:lnTo>
                    <a:pt x="1" y="6"/>
                  </a:lnTo>
                  <a:lnTo>
                    <a:pt x="0" y="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82" name="Freeform 95"/>
            <p:cNvSpPr>
              <a:spLocks/>
            </p:cNvSpPr>
            <p:nvPr/>
          </p:nvSpPr>
          <p:spPr bwMode="auto">
            <a:xfrm>
              <a:off x="3424" y="2773"/>
              <a:ext cx="85" cy="16"/>
            </a:xfrm>
            <a:custGeom>
              <a:avLst/>
              <a:gdLst>
                <a:gd name="T0" fmla="*/ 84 w 85"/>
                <a:gd name="T1" fmla="*/ 1 h 16"/>
                <a:gd name="T2" fmla="*/ 78 w 85"/>
                <a:gd name="T3" fmla="*/ 1 h 16"/>
                <a:gd name="T4" fmla="*/ 75 w 85"/>
                <a:gd name="T5" fmla="*/ 1 h 16"/>
                <a:gd name="T6" fmla="*/ 72 w 85"/>
                <a:gd name="T7" fmla="*/ 1 h 16"/>
                <a:gd name="T8" fmla="*/ 70 w 85"/>
                <a:gd name="T9" fmla="*/ 1 h 16"/>
                <a:gd name="T10" fmla="*/ 67 w 85"/>
                <a:gd name="T11" fmla="*/ 0 h 16"/>
                <a:gd name="T12" fmla="*/ 64 w 85"/>
                <a:gd name="T13" fmla="*/ 0 h 16"/>
                <a:gd name="T14" fmla="*/ 62 w 85"/>
                <a:gd name="T15" fmla="*/ 0 h 16"/>
                <a:gd name="T16" fmla="*/ 59 w 85"/>
                <a:gd name="T17" fmla="*/ 0 h 16"/>
                <a:gd name="T18" fmla="*/ 56 w 85"/>
                <a:gd name="T19" fmla="*/ 0 h 16"/>
                <a:gd name="T20" fmla="*/ 53 w 85"/>
                <a:gd name="T21" fmla="*/ 0 h 16"/>
                <a:gd name="T22" fmla="*/ 51 w 85"/>
                <a:gd name="T23" fmla="*/ 0 h 16"/>
                <a:gd name="T24" fmla="*/ 48 w 85"/>
                <a:gd name="T25" fmla="*/ 0 h 16"/>
                <a:gd name="T26" fmla="*/ 45 w 85"/>
                <a:gd name="T27" fmla="*/ 0 h 16"/>
                <a:gd name="T28" fmla="*/ 43 w 85"/>
                <a:gd name="T29" fmla="*/ 0 h 16"/>
                <a:gd name="T30" fmla="*/ 40 w 85"/>
                <a:gd name="T31" fmla="*/ 0 h 16"/>
                <a:gd name="T32" fmla="*/ 37 w 85"/>
                <a:gd name="T33" fmla="*/ 0 h 16"/>
                <a:gd name="T34" fmla="*/ 35 w 85"/>
                <a:gd name="T35" fmla="*/ 1 h 16"/>
                <a:gd name="T36" fmla="*/ 32 w 85"/>
                <a:gd name="T37" fmla="*/ 1 h 16"/>
                <a:gd name="T38" fmla="*/ 30 w 85"/>
                <a:gd name="T39" fmla="*/ 1 h 16"/>
                <a:gd name="T40" fmla="*/ 27 w 85"/>
                <a:gd name="T41" fmla="*/ 2 h 16"/>
                <a:gd name="T42" fmla="*/ 24 w 85"/>
                <a:gd name="T43" fmla="*/ 2 h 16"/>
                <a:gd name="T44" fmla="*/ 22 w 85"/>
                <a:gd name="T45" fmla="*/ 3 h 16"/>
                <a:gd name="T46" fmla="*/ 19 w 85"/>
                <a:gd name="T47" fmla="*/ 4 h 16"/>
                <a:gd name="T48" fmla="*/ 17 w 85"/>
                <a:gd name="T49" fmla="*/ 5 h 16"/>
                <a:gd name="T50" fmla="*/ 14 w 85"/>
                <a:gd name="T51" fmla="*/ 6 h 16"/>
                <a:gd name="T52" fmla="*/ 12 w 85"/>
                <a:gd name="T53" fmla="*/ 7 h 16"/>
                <a:gd name="T54" fmla="*/ 10 w 85"/>
                <a:gd name="T55" fmla="*/ 8 h 16"/>
                <a:gd name="T56" fmla="*/ 7 w 85"/>
                <a:gd name="T57" fmla="*/ 9 h 16"/>
                <a:gd name="T58" fmla="*/ 5 w 85"/>
                <a:gd name="T59" fmla="*/ 11 h 16"/>
                <a:gd name="T60" fmla="*/ 2 w 85"/>
                <a:gd name="T61" fmla="*/ 13 h 16"/>
                <a:gd name="T62" fmla="*/ 0 w 85"/>
                <a:gd name="T63" fmla="*/ 15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
                <a:gd name="T97" fmla="*/ 0 h 16"/>
                <a:gd name="T98" fmla="*/ 85 w 85"/>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 h="16">
                  <a:moveTo>
                    <a:pt x="84" y="1"/>
                  </a:moveTo>
                  <a:lnTo>
                    <a:pt x="78" y="1"/>
                  </a:lnTo>
                  <a:lnTo>
                    <a:pt x="75" y="1"/>
                  </a:lnTo>
                  <a:lnTo>
                    <a:pt x="72" y="1"/>
                  </a:lnTo>
                  <a:lnTo>
                    <a:pt x="70" y="1"/>
                  </a:lnTo>
                  <a:lnTo>
                    <a:pt x="67" y="0"/>
                  </a:lnTo>
                  <a:lnTo>
                    <a:pt x="64" y="0"/>
                  </a:lnTo>
                  <a:lnTo>
                    <a:pt x="62" y="0"/>
                  </a:lnTo>
                  <a:lnTo>
                    <a:pt x="59" y="0"/>
                  </a:lnTo>
                  <a:lnTo>
                    <a:pt x="56" y="0"/>
                  </a:lnTo>
                  <a:lnTo>
                    <a:pt x="53" y="0"/>
                  </a:lnTo>
                  <a:lnTo>
                    <a:pt x="51" y="0"/>
                  </a:lnTo>
                  <a:lnTo>
                    <a:pt x="48" y="0"/>
                  </a:lnTo>
                  <a:lnTo>
                    <a:pt x="45" y="0"/>
                  </a:lnTo>
                  <a:lnTo>
                    <a:pt x="43" y="0"/>
                  </a:lnTo>
                  <a:lnTo>
                    <a:pt x="40" y="0"/>
                  </a:lnTo>
                  <a:lnTo>
                    <a:pt x="37" y="0"/>
                  </a:lnTo>
                  <a:lnTo>
                    <a:pt x="35" y="1"/>
                  </a:lnTo>
                  <a:lnTo>
                    <a:pt x="32" y="1"/>
                  </a:lnTo>
                  <a:lnTo>
                    <a:pt x="30" y="1"/>
                  </a:lnTo>
                  <a:lnTo>
                    <a:pt x="27" y="2"/>
                  </a:lnTo>
                  <a:lnTo>
                    <a:pt x="24" y="2"/>
                  </a:lnTo>
                  <a:lnTo>
                    <a:pt x="22" y="3"/>
                  </a:lnTo>
                  <a:lnTo>
                    <a:pt x="19" y="4"/>
                  </a:lnTo>
                  <a:lnTo>
                    <a:pt x="17" y="5"/>
                  </a:lnTo>
                  <a:lnTo>
                    <a:pt x="14" y="6"/>
                  </a:lnTo>
                  <a:lnTo>
                    <a:pt x="12" y="7"/>
                  </a:lnTo>
                  <a:lnTo>
                    <a:pt x="10" y="8"/>
                  </a:lnTo>
                  <a:lnTo>
                    <a:pt x="7" y="9"/>
                  </a:lnTo>
                  <a:lnTo>
                    <a:pt x="5" y="11"/>
                  </a:lnTo>
                  <a:lnTo>
                    <a:pt x="2" y="13"/>
                  </a:lnTo>
                  <a:lnTo>
                    <a:pt x="0" y="1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83" name="Freeform 96"/>
            <p:cNvSpPr>
              <a:spLocks/>
            </p:cNvSpPr>
            <p:nvPr/>
          </p:nvSpPr>
          <p:spPr bwMode="auto">
            <a:xfrm>
              <a:off x="3362" y="2855"/>
              <a:ext cx="56" cy="1"/>
            </a:xfrm>
            <a:custGeom>
              <a:avLst/>
              <a:gdLst>
                <a:gd name="T0" fmla="*/ 55 w 56"/>
                <a:gd name="T1" fmla="*/ 0 h 1"/>
                <a:gd name="T2" fmla="*/ 52 w 56"/>
                <a:gd name="T3" fmla="*/ 0 h 1"/>
                <a:gd name="T4" fmla="*/ 50 w 56"/>
                <a:gd name="T5" fmla="*/ 0 h 1"/>
                <a:gd name="T6" fmla="*/ 48 w 56"/>
                <a:gd name="T7" fmla="*/ 0 h 1"/>
                <a:gd name="T8" fmla="*/ 46 w 56"/>
                <a:gd name="T9" fmla="*/ 0 h 1"/>
                <a:gd name="T10" fmla="*/ 45 w 56"/>
                <a:gd name="T11" fmla="*/ 0 h 1"/>
                <a:gd name="T12" fmla="*/ 43 w 56"/>
                <a:gd name="T13" fmla="*/ 0 h 1"/>
                <a:gd name="T14" fmla="*/ 41 w 56"/>
                <a:gd name="T15" fmla="*/ 0 h 1"/>
                <a:gd name="T16" fmla="*/ 40 w 56"/>
                <a:gd name="T17" fmla="*/ 0 h 1"/>
                <a:gd name="T18" fmla="*/ 38 w 56"/>
                <a:gd name="T19" fmla="*/ 0 h 1"/>
                <a:gd name="T20" fmla="*/ 36 w 56"/>
                <a:gd name="T21" fmla="*/ 0 h 1"/>
                <a:gd name="T22" fmla="*/ 34 w 56"/>
                <a:gd name="T23" fmla="*/ 0 h 1"/>
                <a:gd name="T24" fmla="*/ 32 w 56"/>
                <a:gd name="T25" fmla="*/ 0 h 1"/>
                <a:gd name="T26" fmla="*/ 31 w 56"/>
                <a:gd name="T27" fmla="*/ 0 h 1"/>
                <a:gd name="T28" fmla="*/ 29 w 56"/>
                <a:gd name="T29" fmla="*/ 0 h 1"/>
                <a:gd name="T30" fmla="*/ 28 w 56"/>
                <a:gd name="T31" fmla="*/ 0 h 1"/>
                <a:gd name="T32" fmla="*/ 26 w 56"/>
                <a:gd name="T33" fmla="*/ 0 h 1"/>
                <a:gd name="T34" fmla="*/ 24 w 56"/>
                <a:gd name="T35" fmla="*/ 0 h 1"/>
                <a:gd name="T36" fmla="*/ 22 w 56"/>
                <a:gd name="T37" fmla="*/ 0 h 1"/>
                <a:gd name="T38" fmla="*/ 20 w 56"/>
                <a:gd name="T39" fmla="*/ 0 h 1"/>
                <a:gd name="T40" fmla="*/ 19 w 56"/>
                <a:gd name="T41" fmla="*/ 0 h 1"/>
                <a:gd name="T42" fmla="*/ 17 w 56"/>
                <a:gd name="T43" fmla="*/ 0 h 1"/>
                <a:gd name="T44" fmla="*/ 15 w 56"/>
                <a:gd name="T45" fmla="*/ 0 h 1"/>
                <a:gd name="T46" fmla="*/ 14 w 56"/>
                <a:gd name="T47" fmla="*/ 0 h 1"/>
                <a:gd name="T48" fmla="*/ 12 w 56"/>
                <a:gd name="T49" fmla="*/ 0 h 1"/>
                <a:gd name="T50" fmla="*/ 10 w 56"/>
                <a:gd name="T51" fmla="*/ 0 h 1"/>
                <a:gd name="T52" fmla="*/ 8 w 56"/>
                <a:gd name="T53" fmla="*/ 0 h 1"/>
                <a:gd name="T54" fmla="*/ 6 w 56"/>
                <a:gd name="T55" fmla="*/ 0 h 1"/>
                <a:gd name="T56" fmla="*/ 5 w 56"/>
                <a:gd name="T57" fmla="*/ 0 h 1"/>
                <a:gd name="T58" fmla="*/ 3 w 56"/>
                <a:gd name="T59" fmla="*/ 0 h 1"/>
                <a:gd name="T60" fmla="*/ 2 w 56"/>
                <a:gd name="T61" fmla="*/ 0 h 1"/>
                <a:gd name="T62" fmla="*/ 0 w 56"/>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1"/>
                <a:gd name="T98" fmla="*/ 56 w 56"/>
                <a:gd name="T99" fmla="*/ 1 h 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1">
                  <a:moveTo>
                    <a:pt x="55" y="0"/>
                  </a:moveTo>
                  <a:lnTo>
                    <a:pt x="52" y="0"/>
                  </a:lnTo>
                  <a:lnTo>
                    <a:pt x="50" y="0"/>
                  </a:lnTo>
                  <a:lnTo>
                    <a:pt x="48" y="0"/>
                  </a:lnTo>
                  <a:lnTo>
                    <a:pt x="46" y="0"/>
                  </a:lnTo>
                  <a:lnTo>
                    <a:pt x="45" y="0"/>
                  </a:lnTo>
                  <a:lnTo>
                    <a:pt x="43" y="0"/>
                  </a:lnTo>
                  <a:lnTo>
                    <a:pt x="41" y="0"/>
                  </a:lnTo>
                  <a:lnTo>
                    <a:pt x="40" y="0"/>
                  </a:lnTo>
                  <a:lnTo>
                    <a:pt x="38" y="0"/>
                  </a:lnTo>
                  <a:lnTo>
                    <a:pt x="36" y="0"/>
                  </a:lnTo>
                  <a:lnTo>
                    <a:pt x="34" y="0"/>
                  </a:lnTo>
                  <a:lnTo>
                    <a:pt x="32" y="0"/>
                  </a:lnTo>
                  <a:lnTo>
                    <a:pt x="31" y="0"/>
                  </a:lnTo>
                  <a:lnTo>
                    <a:pt x="29" y="0"/>
                  </a:lnTo>
                  <a:lnTo>
                    <a:pt x="28" y="0"/>
                  </a:lnTo>
                  <a:lnTo>
                    <a:pt x="26" y="0"/>
                  </a:lnTo>
                  <a:lnTo>
                    <a:pt x="24" y="0"/>
                  </a:lnTo>
                  <a:lnTo>
                    <a:pt x="22" y="0"/>
                  </a:lnTo>
                  <a:lnTo>
                    <a:pt x="20" y="0"/>
                  </a:lnTo>
                  <a:lnTo>
                    <a:pt x="19" y="0"/>
                  </a:lnTo>
                  <a:lnTo>
                    <a:pt x="17" y="0"/>
                  </a:lnTo>
                  <a:lnTo>
                    <a:pt x="15" y="0"/>
                  </a:lnTo>
                  <a:lnTo>
                    <a:pt x="14" y="0"/>
                  </a:lnTo>
                  <a:lnTo>
                    <a:pt x="12" y="0"/>
                  </a:lnTo>
                  <a:lnTo>
                    <a:pt x="10" y="0"/>
                  </a:lnTo>
                  <a:lnTo>
                    <a:pt x="8" y="0"/>
                  </a:lnTo>
                  <a:lnTo>
                    <a:pt x="6" y="0"/>
                  </a:lnTo>
                  <a:lnTo>
                    <a:pt x="5" y="0"/>
                  </a:lnTo>
                  <a:lnTo>
                    <a:pt x="3" y="0"/>
                  </a:lnTo>
                  <a:lnTo>
                    <a:pt x="2" y="0"/>
                  </a:lnTo>
                  <a:lnTo>
                    <a:pt x="0"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84" name="Line 97"/>
            <p:cNvSpPr>
              <a:spLocks noChangeShapeType="1"/>
            </p:cNvSpPr>
            <p:nvPr/>
          </p:nvSpPr>
          <p:spPr bwMode="auto">
            <a:xfrm flipH="1">
              <a:off x="4617" y="2476"/>
              <a:ext cx="28" cy="6"/>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85" name="Line 98"/>
            <p:cNvSpPr>
              <a:spLocks noChangeShapeType="1"/>
            </p:cNvSpPr>
            <p:nvPr/>
          </p:nvSpPr>
          <p:spPr bwMode="auto">
            <a:xfrm>
              <a:off x="4631" y="2469"/>
              <a:ext cx="14" cy="27"/>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86" name="Rectangle 99"/>
            <p:cNvSpPr>
              <a:spLocks noChangeArrowheads="1"/>
            </p:cNvSpPr>
            <p:nvPr/>
          </p:nvSpPr>
          <p:spPr bwMode="auto">
            <a:xfrm flipV="1">
              <a:off x="3842" y="3037"/>
              <a:ext cx="13" cy="1"/>
            </a:xfrm>
            <a:prstGeom prst="rect">
              <a:avLst/>
            </a:prstGeom>
            <a:solidFill>
              <a:srgbClr val="FF0000">
                <a:alpha val="30980"/>
              </a:srgbClr>
            </a:solidFill>
            <a:ln>
              <a:noFill/>
            </a:ln>
            <a:effectLst>
              <a:prstShdw prst="shdw17" dist="17961" dir="13500000">
                <a:srgbClr val="990000"/>
              </a:prstShdw>
            </a:effectLst>
            <a:extLst>
              <a:ext uri="{91240B29-F687-4F45-9708-019B960494DF}">
                <a14:hiddenLine xmlns:a14="http://schemas.microsoft.com/office/drawing/2010/main" w="37465">
                  <a:solidFill>
                    <a:srgbClr val="000000"/>
                  </a:solidFill>
                  <a:miter lim="800000"/>
                  <a:headEnd/>
                  <a:tailEnd/>
                </a14:hiddenLine>
              </a:ext>
            </a:extLst>
          </p:spPr>
          <p:txBody>
            <a:bodyPr rot="10800000" wrap="none" anchor="ctr"/>
            <a:lstStyle/>
            <a:p>
              <a:endParaRPr lang="en-US" dirty="0"/>
            </a:p>
          </p:txBody>
        </p:sp>
      </p:grpSp>
      <p:sp>
        <p:nvSpPr>
          <p:cNvPr id="16387" name="Rectangle 101"/>
          <p:cNvSpPr>
            <a:spLocks noGrp="1"/>
          </p:cNvSpPr>
          <p:nvPr>
            <p:ph type="body" idx="1"/>
          </p:nvPr>
        </p:nvSpPr>
        <p:spPr>
          <a:xfrm>
            <a:off x="533400" y="152400"/>
            <a:ext cx="8229600" cy="4525963"/>
          </a:xfrm>
        </p:spPr>
        <p:txBody>
          <a:bodyPr/>
          <a:lstStyle/>
          <a:p>
            <a:pPr algn="ctr">
              <a:buClr>
                <a:srgbClr val="FFFF00"/>
              </a:buClr>
            </a:pPr>
            <a:endParaRPr lang="en-US" sz="1800" dirty="0" smtClean="0"/>
          </a:p>
          <a:p>
            <a:pPr marL="0" indent="0" algn="ctr">
              <a:buClr>
                <a:schemeClr val="accent1"/>
              </a:buClr>
              <a:buNone/>
            </a:pPr>
            <a:r>
              <a:rPr lang="en-US" sz="3600" dirty="0" smtClean="0">
                <a:effectLst>
                  <a:outerShdw blurRad="38100" dist="38100" dir="2700000" algn="tl">
                    <a:srgbClr val="000000">
                      <a:alpha val="43137"/>
                    </a:srgbClr>
                  </a:outerShdw>
                </a:effectLst>
              </a:rPr>
              <a:t>After repeated drug use, “deciding” to use drugs is no longer voluntary because</a:t>
            </a:r>
          </a:p>
          <a:p>
            <a:pPr algn="ctr">
              <a:buClr>
                <a:srgbClr val="FFFF00"/>
              </a:buClr>
            </a:pPr>
            <a:endParaRPr lang="en-US" dirty="0" smtClean="0">
              <a:effectLst>
                <a:outerShdw blurRad="38100" dist="38100" dir="2700000" algn="tl">
                  <a:srgbClr val="000000">
                    <a:alpha val="43137"/>
                  </a:srgbClr>
                </a:outerShdw>
              </a:effectLst>
            </a:endParaRPr>
          </a:p>
          <a:p>
            <a:pPr algn="ctr">
              <a:buClr>
                <a:srgbClr val="FFFF00"/>
              </a:buClr>
            </a:pPr>
            <a:endParaRPr lang="en-US" dirty="0" smtClean="0">
              <a:effectLst>
                <a:outerShdw blurRad="38100" dist="38100" dir="2700000" algn="tl">
                  <a:srgbClr val="000000">
                    <a:alpha val="43137"/>
                  </a:srgbClr>
                </a:outerShdw>
              </a:effectLst>
            </a:endParaRPr>
          </a:p>
          <a:p>
            <a:pPr algn="ctr">
              <a:buClr>
                <a:srgbClr val="FFFF00"/>
              </a:buClr>
              <a:buFont typeface="Arial" charset="0"/>
              <a:buNone/>
            </a:pPr>
            <a:r>
              <a:rPr lang="en-US" sz="5000" b="1" dirty="0" smtClean="0">
                <a:solidFill>
                  <a:schemeClr val="tx2"/>
                </a:solidFill>
                <a:effectLst>
                  <a:outerShdw blurRad="38100" dist="38100" dir="2700000" algn="tl">
                    <a:srgbClr val="000000">
                      <a:alpha val="43137"/>
                    </a:srgbClr>
                  </a:outerShdw>
                </a:effectLst>
              </a:rPr>
              <a:t>DRUGS CHANGE THE BRAIN!</a:t>
            </a:r>
          </a:p>
        </p:txBody>
      </p:sp>
      <p:sp>
        <p:nvSpPr>
          <p:cNvPr id="102" name="TextBox 101"/>
          <p:cNvSpPr txBox="1"/>
          <p:nvPr/>
        </p:nvSpPr>
        <p:spPr>
          <a:xfrm>
            <a:off x="0" y="6550223"/>
            <a:ext cx="5887959" cy="307777"/>
          </a:xfrm>
          <a:prstGeom prst="rect">
            <a:avLst/>
          </a:prstGeom>
          <a:noFill/>
        </p:spPr>
        <p:txBody>
          <a:bodyPr wrap="none" rtlCol="0">
            <a:spAutoFit/>
          </a:bodyPr>
          <a:lstStyle/>
          <a:p>
            <a:r>
              <a:rPr lang="en-US" sz="1400" dirty="0" smtClean="0">
                <a:latin typeface="+mj-lt"/>
                <a:cs typeface="Microsoft Sans Serif" pitchFamily="34" charset="0"/>
              </a:rPr>
              <a:t>SOURCE: NIDA. (2010). </a:t>
            </a:r>
            <a:r>
              <a:rPr lang="en-US" sz="1400" i="1" dirty="0" smtClean="0">
                <a:latin typeface="+mj-lt"/>
                <a:cs typeface="Microsoft Sans Serif" pitchFamily="34" charset="0"/>
              </a:rPr>
              <a:t>Drugs, Brains, and Behavior: The Science of Addiction</a:t>
            </a:r>
            <a:r>
              <a:rPr lang="en-US" sz="1400" dirty="0" smtClean="0">
                <a:latin typeface="+mj-lt"/>
                <a:cs typeface="Microsoft Sans Serif" pitchFamily="34" charset="0"/>
              </a:rPr>
              <a:t>.</a:t>
            </a:r>
            <a:endParaRPr lang="en-US" sz="1400" dirty="0">
              <a:latin typeface="+mj-lt"/>
              <a:cs typeface="Microsoft Sans Serif" pitchFamily="34" charset="0"/>
            </a:endParaRPr>
          </a:p>
        </p:txBody>
      </p:sp>
      <p:sp>
        <p:nvSpPr>
          <p:cNvPr id="3" name="Slide Number Placeholder 2"/>
          <p:cNvSpPr>
            <a:spLocks noGrp="1"/>
          </p:cNvSpPr>
          <p:nvPr>
            <p:ph type="sldNum" sz="quarter" idx="12"/>
          </p:nvPr>
        </p:nvSpPr>
        <p:spPr>
          <a:xfrm>
            <a:off x="7008421" y="6492173"/>
            <a:ext cx="2133600" cy="365125"/>
          </a:xfrm>
        </p:spPr>
        <p:txBody>
          <a:bodyPr/>
          <a:lstStyle/>
          <a:p>
            <a:fld id="{30837B1F-12DC-49C9-8FDE-EB386A0200E4}" type="slidenum">
              <a:rPr lang="en-US" sz="1400" smtClean="0">
                <a:solidFill>
                  <a:schemeClr val="tx1"/>
                </a:solidFill>
              </a:rPr>
              <a:t>14</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158152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ctrTitle" idx="4294967295"/>
          </p:nvPr>
        </p:nvSpPr>
        <p:spPr>
          <a:xfrm>
            <a:off x="685800" y="2286000"/>
            <a:ext cx="7924800" cy="1143000"/>
          </a:xfrm>
        </p:spPr>
        <p:txBody>
          <a:bodyPr/>
          <a:lstStyle/>
          <a:p>
            <a:r>
              <a:rPr lang="en-US" b="1" dirty="0" smtClean="0">
                <a:effectLst>
                  <a:outerShdw blurRad="38100" dist="38100" dir="2700000" algn="tl">
                    <a:srgbClr val="000000">
                      <a:alpha val="43137"/>
                    </a:srgbClr>
                  </a:outerShdw>
                </a:effectLst>
              </a:rPr>
              <a:t>Substance Use Disorder (SUD)</a:t>
            </a:r>
          </a:p>
        </p:txBody>
      </p:sp>
      <p:sp>
        <p:nvSpPr>
          <p:cNvPr id="28675" name="Subtitle 3"/>
          <p:cNvSpPr>
            <a:spLocks noGrp="1"/>
          </p:cNvSpPr>
          <p:nvPr>
            <p:ph type="subTitle" idx="4294967295"/>
          </p:nvPr>
        </p:nvSpPr>
        <p:spPr>
          <a:xfrm>
            <a:off x="0" y="3886200"/>
            <a:ext cx="9144000" cy="1752600"/>
          </a:xfrm>
        </p:spPr>
        <p:txBody>
          <a:bodyPr/>
          <a:lstStyle/>
          <a:p>
            <a:pPr marL="0" indent="0" algn="ctr">
              <a:buFont typeface="Arial" charset="0"/>
              <a:buNone/>
            </a:pPr>
            <a:r>
              <a:rPr lang="en-US" sz="4000" dirty="0" smtClean="0"/>
              <a:t>The language we use matters</a:t>
            </a:r>
          </a:p>
        </p:txBody>
      </p:sp>
      <p:sp>
        <p:nvSpPr>
          <p:cNvPr id="4" name="TextBox 3"/>
          <p:cNvSpPr txBox="1"/>
          <p:nvPr/>
        </p:nvSpPr>
        <p:spPr>
          <a:xfrm rot="19910754">
            <a:off x="250825" y="839788"/>
            <a:ext cx="3733800" cy="706437"/>
          </a:xfrm>
          <a:prstGeom prst="rect">
            <a:avLst/>
          </a:prstGeom>
          <a:noFill/>
        </p:spPr>
        <p:txBody>
          <a:bodyPr>
            <a:spAutoFit/>
          </a:bodyPr>
          <a:lstStyle/>
          <a:p>
            <a:pPr algn="ctr">
              <a:defRPr/>
            </a:pPr>
            <a:r>
              <a:rPr lang="en-US" sz="4000" dirty="0">
                <a:solidFill>
                  <a:srgbClr val="FFFF00"/>
                </a:solidFill>
                <a:latin typeface="+mn-lt"/>
                <a:cs typeface="Arial" pitchFamily="34" charset="0"/>
              </a:rPr>
              <a:t>Addiction</a:t>
            </a:r>
          </a:p>
        </p:txBody>
      </p:sp>
      <p:sp>
        <p:nvSpPr>
          <p:cNvPr id="5" name="TextBox 4"/>
          <p:cNvSpPr txBox="1"/>
          <p:nvPr/>
        </p:nvSpPr>
        <p:spPr>
          <a:xfrm>
            <a:off x="3200400" y="4648200"/>
            <a:ext cx="3733800" cy="708025"/>
          </a:xfrm>
          <a:prstGeom prst="rect">
            <a:avLst/>
          </a:prstGeom>
          <a:noFill/>
        </p:spPr>
        <p:txBody>
          <a:bodyPr>
            <a:spAutoFit/>
          </a:bodyPr>
          <a:lstStyle/>
          <a:p>
            <a:pPr algn="ctr">
              <a:defRPr/>
            </a:pPr>
            <a:r>
              <a:rPr lang="en-US" sz="4000" dirty="0">
                <a:solidFill>
                  <a:schemeClr val="accent6">
                    <a:lumMod val="50000"/>
                  </a:schemeClr>
                </a:solidFill>
                <a:latin typeface="+mn-lt"/>
                <a:cs typeface="Arial" pitchFamily="34" charset="0"/>
              </a:rPr>
              <a:t>Abuse</a:t>
            </a:r>
          </a:p>
        </p:txBody>
      </p:sp>
      <p:sp>
        <p:nvSpPr>
          <p:cNvPr id="6" name="TextBox 5"/>
          <p:cNvSpPr txBox="1">
            <a:spLocks noChangeArrowheads="1"/>
          </p:cNvSpPr>
          <p:nvPr/>
        </p:nvSpPr>
        <p:spPr bwMode="auto">
          <a:xfrm>
            <a:off x="2743200" y="1524000"/>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dirty="0">
                <a:solidFill>
                  <a:schemeClr val="bg2">
                    <a:lumMod val="75000"/>
                  </a:schemeClr>
                </a:solidFill>
                <a:cs typeface="Arial" charset="0"/>
              </a:rPr>
              <a:t>Addict</a:t>
            </a:r>
          </a:p>
        </p:txBody>
      </p:sp>
      <p:sp>
        <p:nvSpPr>
          <p:cNvPr id="7" name="TextBox 6"/>
          <p:cNvSpPr txBox="1"/>
          <p:nvPr/>
        </p:nvSpPr>
        <p:spPr>
          <a:xfrm>
            <a:off x="2209800" y="5997575"/>
            <a:ext cx="4589463" cy="708025"/>
          </a:xfrm>
          <a:prstGeom prst="rect">
            <a:avLst/>
          </a:prstGeom>
          <a:noFill/>
        </p:spPr>
        <p:txBody>
          <a:bodyPr>
            <a:spAutoFit/>
          </a:bodyPr>
          <a:lstStyle/>
          <a:p>
            <a:pPr algn="ctr">
              <a:defRPr/>
            </a:pPr>
            <a:r>
              <a:rPr lang="en-US" sz="4000" dirty="0">
                <a:solidFill>
                  <a:srgbClr val="FFFF00"/>
                </a:solidFill>
                <a:latin typeface="+mn-lt"/>
                <a:cs typeface="Arial" pitchFamily="34" charset="0"/>
              </a:rPr>
              <a:t>Substance Misuse</a:t>
            </a:r>
          </a:p>
        </p:txBody>
      </p:sp>
      <p:sp>
        <p:nvSpPr>
          <p:cNvPr id="8" name="TextBox 7"/>
          <p:cNvSpPr txBox="1"/>
          <p:nvPr/>
        </p:nvSpPr>
        <p:spPr>
          <a:xfrm rot="925594">
            <a:off x="4910138" y="2378075"/>
            <a:ext cx="3733800" cy="1322388"/>
          </a:xfrm>
          <a:prstGeom prst="rect">
            <a:avLst/>
          </a:prstGeom>
          <a:noFill/>
        </p:spPr>
        <p:txBody>
          <a:bodyPr>
            <a:spAutoFit/>
          </a:bodyPr>
          <a:lstStyle/>
          <a:p>
            <a:pPr algn="ctr">
              <a:defRPr/>
            </a:pPr>
            <a:r>
              <a:rPr lang="en-US" sz="4000" dirty="0">
                <a:solidFill>
                  <a:schemeClr val="accent6">
                    <a:lumMod val="50000"/>
                  </a:schemeClr>
                </a:solidFill>
                <a:latin typeface="+mn-lt"/>
                <a:cs typeface="Arial" pitchFamily="34" charset="0"/>
              </a:rPr>
              <a:t>Chemical Dependence</a:t>
            </a:r>
          </a:p>
        </p:txBody>
      </p:sp>
      <p:sp>
        <p:nvSpPr>
          <p:cNvPr id="9" name="TextBox 8"/>
          <p:cNvSpPr txBox="1"/>
          <p:nvPr/>
        </p:nvSpPr>
        <p:spPr>
          <a:xfrm rot="992207">
            <a:off x="457200" y="3124200"/>
            <a:ext cx="3733800" cy="708025"/>
          </a:xfrm>
          <a:prstGeom prst="rect">
            <a:avLst/>
          </a:prstGeom>
          <a:noFill/>
        </p:spPr>
        <p:txBody>
          <a:bodyPr>
            <a:spAutoFit/>
          </a:bodyPr>
          <a:lstStyle/>
          <a:p>
            <a:pPr algn="ctr">
              <a:defRPr/>
            </a:pPr>
            <a:r>
              <a:rPr lang="en-US" sz="4000" dirty="0">
                <a:solidFill>
                  <a:schemeClr val="accent6">
                    <a:lumMod val="20000"/>
                    <a:lumOff val="80000"/>
                  </a:schemeClr>
                </a:solidFill>
                <a:latin typeface="+mn-lt"/>
                <a:cs typeface="Arial" pitchFamily="34" charset="0"/>
              </a:rPr>
              <a:t>Dependence</a:t>
            </a:r>
          </a:p>
        </p:txBody>
      </p:sp>
      <p:sp>
        <p:nvSpPr>
          <p:cNvPr id="10" name="TextBox 9"/>
          <p:cNvSpPr txBox="1"/>
          <p:nvPr/>
        </p:nvSpPr>
        <p:spPr>
          <a:xfrm rot="1114434">
            <a:off x="5295900" y="4903788"/>
            <a:ext cx="3733800" cy="1323975"/>
          </a:xfrm>
          <a:prstGeom prst="rect">
            <a:avLst/>
          </a:prstGeom>
          <a:noFill/>
        </p:spPr>
        <p:txBody>
          <a:bodyPr>
            <a:spAutoFit/>
          </a:bodyPr>
          <a:lstStyle/>
          <a:p>
            <a:pPr algn="ctr">
              <a:defRPr/>
            </a:pPr>
            <a:r>
              <a:rPr lang="en-US" sz="4000" dirty="0">
                <a:solidFill>
                  <a:schemeClr val="accent5">
                    <a:lumMod val="75000"/>
                  </a:schemeClr>
                </a:solidFill>
                <a:latin typeface="+mn-lt"/>
                <a:cs typeface="Arial" pitchFamily="34" charset="0"/>
              </a:rPr>
              <a:t>Recreational user</a:t>
            </a:r>
          </a:p>
        </p:txBody>
      </p:sp>
      <p:sp>
        <p:nvSpPr>
          <p:cNvPr id="11" name="TextBox 10"/>
          <p:cNvSpPr txBox="1"/>
          <p:nvPr/>
        </p:nvSpPr>
        <p:spPr>
          <a:xfrm rot="21158039">
            <a:off x="457200" y="5029200"/>
            <a:ext cx="3733800" cy="708025"/>
          </a:xfrm>
          <a:prstGeom prst="rect">
            <a:avLst/>
          </a:prstGeom>
          <a:noFill/>
        </p:spPr>
        <p:txBody>
          <a:bodyPr>
            <a:spAutoFit/>
          </a:bodyPr>
          <a:lstStyle/>
          <a:p>
            <a:pPr algn="ctr">
              <a:defRPr/>
            </a:pPr>
            <a:r>
              <a:rPr lang="en-US" sz="4000" dirty="0">
                <a:solidFill>
                  <a:schemeClr val="accent5">
                    <a:lumMod val="75000"/>
                  </a:schemeClr>
                </a:solidFill>
                <a:latin typeface="+mn-lt"/>
                <a:cs typeface="Arial" pitchFamily="34" charset="0"/>
              </a:rPr>
              <a:t>Drug Addict</a:t>
            </a:r>
          </a:p>
        </p:txBody>
      </p:sp>
      <p:sp>
        <p:nvSpPr>
          <p:cNvPr id="12" name="TextBox 11"/>
          <p:cNvSpPr txBox="1"/>
          <p:nvPr/>
        </p:nvSpPr>
        <p:spPr>
          <a:xfrm>
            <a:off x="4953000" y="838200"/>
            <a:ext cx="3733800" cy="708025"/>
          </a:xfrm>
          <a:prstGeom prst="rect">
            <a:avLst/>
          </a:prstGeom>
          <a:noFill/>
        </p:spPr>
        <p:txBody>
          <a:bodyPr>
            <a:spAutoFit/>
          </a:bodyPr>
          <a:lstStyle/>
          <a:p>
            <a:pPr algn="ctr">
              <a:defRPr/>
            </a:pPr>
            <a:r>
              <a:rPr lang="en-US" sz="4000" dirty="0">
                <a:solidFill>
                  <a:schemeClr val="accent2">
                    <a:lumMod val="60000"/>
                    <a:lumOff val="40000"/>
                  </a:schemeClr>
                </a:solidFill>
                <a:latin typeface="+mn-lt"/>
                <a:cs typeface="Arial" pitchFamily="34" charset="0"/>
              </a:rPr>
              <a:t>Alcoholic</a:t>
            </a:r>
          </a:p>
        </p:txBody>
      </p:sp>
      <p:sp>
        <p:nvSpPr>
          <p:cNvPr id="13" name="TextBox 12"/>
          <p:cNvSpPr txBox="1"/>
          <p:nvPr/>
        </p:nvSpPr>
        <p:spPr>
          <a:xfrm rot="824260">
            <a:off x="4983163" y="1652588"/>
            <a:ext cx="3733800" cy="708025"/>
          </a:xfrm>
          <a:prstGeom prst="rect">
            <a:avLst/>
          </a:prstGeom>
          <a:noFill/>
        </p:spPr>
        <p:txBody>
          <a:bodyPr>
            <a:spAutoFit/>
          </a:bodyPr>
          <a:lstStyle/>
          <a:p>
            <a:pPr algn="ctr">
              <a:defRPr/>
            </a:pPr>
            <a:r>
              <a:rPr lang="en-US" sz="4000" dirty="0">
                <a:solidFill>
                  <a:srgbClr val="FFFF00"/>
                </a:solidFill>
                <a:latin typeface="+mn-lt"/>
                <a:cs typeface="Arial" pitchFamily="34" charset="0"/>
              </a:rPr>
              <a:t>Abuser</a:t>
            </a:r>
          </a:p>
        </p:txBody>
      </p:sp>
      <p:sp>
        <p:nvSpPr>
          <p:cNvPr id="14" name="TextBox 13"/>
          <p:cNvSpPr txBox="1"/>
          <p:nvPr/>
        </p:nvSpPr>
        <p:spPr>
          <a:xfrm rot="21050860">
            <a:off x="3079750" y="292100"/>
            <a:ext cx="3733800" cy="708025"/>
          </a:xfrm>
          <a:prstGeom prst="rect">
            <a:avLst/>
          </a:prstGeom>
          <a:noFill/>
        </p:spPr>
        <p:txBody>
          <a:bodyPr>
            <a:spAutoFit/>
          </a:bodyPr>
          <a:lstStyle/>
          <a:p>
            <a:pPr algn="ctr">
              <a:defRPr/>
            </a:pPr>
            <a:r>
              <a:rPr lang="en-US" sz="4000" dirty="0">
                <a:solidFill>
                  <a:schemeClr val="accent5">
                    <a:lumMod val="40000"/>
                    <a:lumOff val="60000"/>
                  </a:schemeClr>
                </a:solidFill>
                <a:latin typeface="+mn-lt"/>
                <a:cs typeface="Arial" pitchFamily="34" charset="0"/>
              </a:rPr>
              <a:t>Risky user</a:t>
            </a:r>
          </a:p>
        </p:txBody>
      </p:sp>
      <p:sp>
        <p:nvSpPr>
          <p:cNvPr id="15" name="TextBox 14"/>
          <p:cNvSpPr txBox="1"/>
          <p:nvPr/>
        </p:nvSpPr>
        <p:spPr>
          <a:xfrm rot="364593">
            <a:off x="528638" y="1916113"/>
            <a:ext cx="3733800" cy="708025"/>
          </a:xfrm>
          <a:prstGeom prst="rect">
            <a:avLst/>
          </a:prstGeom>
          <a:noFill/>
        </p:spPr>
        <p:txBody>
          <a:bodyPr>
            <a:spAutoFit/>
          </a:bodyPr>
          <a:lstStyle/>
          <a:p>
            <a:pPr algn="ctr">
              <a:defRPr/>
            </a:pPr>
            <a:r>
              <a:rPr lang="en-US" sz="4000" dirty="0">
                <a:solidFill>
                  <a:schemeClr val="accent1">
                    <a:lumMod val="75000"/>
                  </a:schemeClr>
                </a:solidFill>
                <a:latin typeface="+mn-lt"/>
                <a:cs typeface="Arial" pitchFamily="34" charset="0"/>
              </a:rPr>
              <a:t>Substance abuse  </a:t>
            </a:r>
          </a:p>
        </p:txBody>
      </p:sp>
      <p:sp>
        <p:nvSpPr>
          <p:cNvPr id="2" name="Slide Number Placeholder 1"/>
          <p:cNvSpPr>
            <a:spLocks noGrp="1"/>
          </p:cNvSpPr>
          <p:nvPr>
            <p:ph type="sldNum" sz="quarter" idx="12"/>
          </p:nvPr>
        </p:nvSpPr>
        <p:spPr>
          <a:xfrm>
            <a:off x="7005764" y="6492875"/>
            <a:ext cx="2133600" cy="365125"/>
          </a:xfrm>
        </p:spPr>
        <p:txBody>
          <a:bodyPr/>
          <a:lstStyle/>
          <a:p>
            <a:fld id="{30837B1F-12DC-49C9-8FDE-EB386A0200E4}" type="slidenum">
              <a:rPr lang="en-US" sz="1400" smtClean="0">
                <a:solidFill>
                  <a:schemeClr val="tx1"/>
                </a:solidFill>
              </a:rPr>
              <a:t>15</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305984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1000"/>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7" dur="1000"/>
                                        <p:tgtEl>
                                          <p:spTgt spid="28675">
                                            <p:txEl>
                                              <p:pRg st="0" end="0"/>
                                            </p:txEl>
                                          </p:spTgt>
                                        </p:tgtEl>
                                        <p:attrNameLst>
                                          <p:attrName>ppt_y</p:attrName>
                                        </p:attrNameLst>
                                      </p:cBhvr>
                                      <p:tavLst>
                                        <p:tav tm="0">
                                          <p:val>
                                            <p:strVal val="ppt_y"/>
                                          </p:val>
                                        </p:tav>
                                        <p:tav tm="100000">
                                          <p:val>
                                            <p:strVal val="1+ppt_h/2"/>
                                          </p:val>
                                        </p:tav>
                                      </p:tavLst>
                                    </p:anim>
                                    <p:set>
                                      <p:cBhvr>
                                        <p:cTn id="8" dur="1" fill="hold">
                                          <p:stCondLst>
                                            <p:cond delay="999"/>
                                          </p:stCondLst>
                                        </p:cTn>
                                        <p:tgtEl>
                                          <p:spTgt spid="28675">
                                            <p:txEl>
                                              <p:pRg st="0" end="0"/>
                                            </p:txEl>
                                          </p:spTgt>
                                        </p:tgtEl>
                                        <p:attrNameLst>
                                          <p:attrName>style.visibility</p:attrName>
                                        </p:attrNameLst>
                                      </p:cBhvr>
                                      <p:to>
                                        <p:strVal val="hidden"/>
                                      </p:to>
                                    </p:set>
                                  </p:childTnLst>
                                </p:cTn>
                              </p:par>
                            </p:childTnLst>
                          </p:cTn>
                        </p:par>
                        <p:par>
                          <p:cTn id="9" fill="hold" nodeType="afterGroup">
                            <p:stCondLst>
                              <p:cond delay="10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nodeType="afterGroup">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nodeType="afterGroup">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nodeType="afterGroup">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nodeType="afterGroup">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nodeType="afterGroup">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nodeType="afterGroup">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par>
                          <p:cTn id="41" fill="hold" nodeType="afterGroup">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nodeType="afterGroup">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nodeType="afterGroup">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nodeType="afterGroup">
                            <p:stCondLst>
                              <p:cond delay="6500"/>
                            </p:stCondLst>
                            <p:childTnLst>
                              <p:par>
                                <p:cTn id="54" presetID="10"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xit" presetSubtype="4" fill="hold" grpId="0" nodeType="clickEffect">
                                  <p:stCondLst>
                                    <p:cond delay="0"/>
                                  </p:stCondLst>
                                  <p:childTnLst>
                                    <p:anim calcmode="lin" valueType="num">
                                      <p:cBhvr additive="base">
                                        <p:cTn id="60" dur="500"/>
                                        <p:tgtEl>
                                          <p:spTgt spid="4"/>
                                        </p:tgtEl>
                                        <p:attrNameLst>
                                          <p:attrName>ppt_x</p:attrName>
                                        </p:attrNameLst>
                                      </p:cBhvr>
                                      <p:tavLst>
                                        <p:tav tm="0">
                                          <p:val>
                                            <p:strVal val="ppt_x"/>
                                          </p:val>
                                        </p:tav>
                                        <p:tav tm="100000">
                                          <p:val>
                                            <p:strVal val="ppt_x"/>
                                          </p:val>
                                        </p:tav>
                                      </p:tavLst>
                                    </p:anim>
                                    <p:anim calcmode="lin" valueType="num">
                                      <p:cBhvr additive="base">
                                        <p:cTn id="61" dur="500"/>
                                        <p:tgtEl>
                                          <p:spTgt spid="4"/>
                                        </p:tgtEl>
                                        <p:attrNameLst>
                                          <p:attrName>ppt_y</p:attrName>
                                        </p:attrNameLst>
                                      </p:cBhvr>
                                      <p:tavLst>
                                        <p:tav tm="0">
                                          <p:val>
                                            <p:strVal val="ppt_y"/>
                                          </p:val>
                                        </p:tav>
                                        <p:tav tm="100000">
                                          <p:val>
                                            <p:strVal val="1+ppt_h/2"/>
                                          </p:val>
                                        </p:tav>
                                      </p:tavLst>
                                    </p:anim>
                                    <p:set>
                                      <p:cBhvr>
                                        <p:cTn id="62" dur="1" fill="hold">
                                          <p:stCondLst>
                                            <p:cond delay="499"/>
                                          </p:stCondLst>
                                        </p:cTn>
                                        <p:tgtEl>
                                          <p:spTgt spid="4"/>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12"/>
                                        </p:tgtEl>
                                        <p:attrNameLst>
                                          <p:attrName>ppt_x</p:attrName>
                                        </p:attrNameLst>
                                      </p:cBhvr>
                                      <p:tavLst>
                                        <p:tav tm="0">
                                          <p:val>
                                            <p:strVal val="ppt_x"/>
                                          </p:val>
                                        </p:tav>
                                        <p:tav tm="100000">
                                          <p:val>
                                            <p:strVal val="ppt_x"/>
                                          </p:val>
                                        </p:tav>
                                      </p:tavLst>
                                    </p:anim>
                                    <p:anim calcmode="lin" valueType="num">
                                      <p:cBhvr additive="base">
                                        <p:cTn id="65" dur="500"/>
                                        <p:tgtEl>
                                          <p:spTgt spid="12"/>
                                        </p:tgtEl>
                                        <p:attrNameLst>
                                          <p:attrName>ppt_y</p:attrName>
                                        </p:attrNameLst>
                                      </p:cBhvr>
                                      <p:tavLst>
                                        <p:tav tm="0">
                                          <p:val>
                                            <p:strVal val="ppt_y"/>
                                          </p:val>
                                        </p:tav>
                                        <p:tav tm="100000">
                                          <p:val>
                                            <p:strVal val="1+ppt_h/2"/>
                                          </p:val>
                                        </p:tav>
                                      </p:tavLst>
                                    </p:anim>
                                    <p:set>
                                      <p:cBhvr>
                                        <p:cTn id="66" dur="1" fill="hold">
                                          <p:stCondLst>
                                            <p:cond delay="499"/>
                                          </p:stCondLst>
                                        </p:cTn>
                                        <p:tgtEl>
                                          <p:spTgt spid="12"/>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11"/>
                                        </p:tgtEl>
                                        <p:attrNameLst>
                                          <p:attrName>ppt_x</p:attrName>
                                        </p:attrNameLst>
                                      </p:cBhvr>
                                      <p:tavLst>
                                        <p:tav tm="0">
                                          <p:val>
                                            <p:strVal val="ppt_x"/>
                                          </p:val>
                                        </p:tav>
                                        <p:tav tm="100000">
                                          <p:val>
                                            <p:strVal val="ppt_x"/>
                                          </p:val>
                                        </p:tav>
                                      </p:tavLst>
                                    </p:anim>
                                    <p:anim calcmode="lin" valueType="num">
                                      <p:cBhvr additive="base">
                                        <p:cTn id="69" dur="500"/>
                                        <p:tgtEl>
                                          <p:spTgt spid="11"/>
                                        </p:tgtEl>
                                        <p:attrNameLst>
                                          <p:attrName>ppt_y</p:attrName>
                                        </p:attrNameLst>
                                      </p:cBhvr>
                                      <p:tavLst>
                                        <p:tav tm="0">
                                          <p:val>
                                            <p:strVal val="ppt_y"/>
                                          </p:val>
                                        </p:tav>
                                        <p:tav tm="100000">
                                          <p:val>
                                            <p:strVal val="1+ppt_h/2"/>
                                          </p:val>
                                        </p:tav>
                                      </p:tavLst>
                                    </p:anim>
                                    <p:set>
                                      <p:cBhvr>
                                        <p:cTn id="70" dur="1" fill="hold">
                                          <p:stCondLst>
                                            <p:cond delay="499"/>
                                          </p:stCondLst>
                                        </p:cTn>
                                        <p:tgtEl>
                                          <p:spTgt spid="11"/>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8"/>
                                        </p:tgtEl>
                                        <p:attrNameLst>
                                          <p:attrName>ppt_x</p:attrName>
                                        </p:attrNameLst>
                                      </p:cBhvr>
                                      <p:tavLst>
                                        <p:tav tm="0">
                                          <p:val>
                                            <p:strVal val="ppt_x"/>
                                          </p:val>
                                        </p:tav>
                                        <p:tav tm="100000">
                                          <p:val>
                                            <p:strVal val="ppt_x"/>
                                          </p:val>
                                        </p:tav>
                                      </p:tavLst>
                                    </p:anim>
                                    <p:anim calcmode="lin" valueType="num">
                                      <p:cBhvr additive="base">
                                        <p:cTn id="73" dur="500"/>
                                        <p:tgtEl>
                                          <p:spTgt spid="8"/>
                                        </p:tgtEl>
                                        <p:attrNameLst>
                                          <p:attrName>ppt_y</p:attrName>
                                        </p:attrNameLst>
                                      </p:cBhvr>
                                      <p:tavLst>
                                        <p:tav tm="0">
                                          <p:val>
                                            <p:strVal val="ppt_y"/>
                                          </p:val>
                                        </p:tav>
                                        <p:tav tm="100000">
                                          <p:val>
                                            <p:strVal val="1+ppt_h/2"/>
                                          </p:val>
                                        </p:tav>
                                      </p:tavLst>
                                    </p:anim>
                                    <p:set>
                                      <p:cBhvr>
                                        <p:cTn id="74" dur="1" fill="hold">
                                          <p:stCondLst>
                                            <p:cond delay="499"/>
                                          </p:stCondLst>
                                        </p:cTn>
                                        <p:tgtEl>
                                          <p:spTgt spid="8"/>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9"/>
                                        </p:tgtEl>
                                        <p:attrNameLst>
                                          <p:attrName>ppt_x</p:attrName>
                                        </p:attrNameLst>
                                      </p:cBhvr>
                                      <p:tavLst>
                                        <p:tav tm="0">
                                          <p:val>
                                            <p:strVal val="ppt_x"/>
                                          </p:val>
                                        </p:tav>
                                        <p:tav tm="100000">
                                          <p:val>
                                            <p:strVal val="ppt_x"/>
                                          </p:val>
                                        </p:tav>
                                      </p:tavLst>
                                    </p:anim>
                                    <p:anim calcmode="lin" valueType="num">
                                      <p:cBhvr additive="base">
                                        <p:cTn id="77" dur="500"/>
                                        <p:tgtEl>
                                          <p:spTgt spid="9"/>
                                        </p:tgtEl>
                                        <p:attrNameLst>
                                          <p:attrName>ppt_y</p:attrName>
                                        </p:attrNameLst>
                                      </p:cBhvr>
                                      <p:tavLst>
                                        <p:tav tm="0">
                                          <p:val>
                                            <p:strVal val="ppt_y"/>
                                          </p:val>
                                        </p:tav>
                                        <p:tav tm="100000">
                                          <p:val>
                                            <p:strVal val="1+ppt_h/2"/>
                                          </p:val>
                                        </p:tav>
                                      </p:tavLst>
                                    </p:anim>
                                    <p:set>
                                      <p:cBhvr>
                                        <p:cTn id="78" dur="1" fill="hold">
                                          <p:stCondLst>
                                            <p:cond delay="499"/>
                                          </p:stCondLst>
                                        </p:cTn>
                                        <p:tgtEl>
                                          <p:spTgt spid="9"/>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10"/>
                                        </p:tgtEl>
                                        <p:attrNameLst>
                                          <p:attrName>ppt_x</p:attrName>
                                        </p:attrNameLst>
                                      </p:cBhvr>
                                      <p:tavLst>
                                        <p:tav tm="0">
                                          <p:val>
                                            <p:strVal val="ppt_x"/>
                                          </p:val>
                                        </p:tav>
                                        <p:tav tm="100000">
                                          <p:val>
                                            <p:strVal val="ppt_x"/>
                                          </p:val>
                                        </p:tav>
                                      </p:tavLst>
                                    </p:anim>
                                    <p:anim calcmode="lin" valueType="num">
                                      <p:cBhvr additive="base">
                                        <p:cTn id="81" dur="500"/>
                                        <p:tgtEl>
                                          <p:spTgt spid="10"/>
                                        </p:tgtEl>
                                        <p:attrNameLst>
                                          <p:attrName>ppt_y</p:attrName>
                                        </p:attrNameLst>
                                      </p:cBhvr>
                                      <p:tavLst>
                                        <p:tav tm="0">
                                          <p:val>
                                            <p:strVal val="ppt_y"/>
                                          </p:val>
                                        </p:tav>
                                        <p:tav tm="100000">
                                          <p:val>
                                            <p:strVal val="1+ppt_h/2"/>
                                          </p:val>
                                        </p:tav>
                                      </p:tavLst>
                                    </p:anim>
                                    <p:set>
                                      <p:cBhvr>
                                        <p:cTn id="82" dur="1" fill="hold">
                                          <p:stCondLst>
                                            <p:cond delay="499"/>
                                          </p:stCondLst>
                                        </p:cTn>
                                        <p:tgtEl>
                                          <p:spTgt spid="10"/>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6"/>
                                        </p:tgtEl>
                                        <p:attrNameLst>
                                          <p:attrName>ppt_x</p:attrName>
                                        </p:attrNameLst>
                                      </p:cBhvr>
                                      <p:tavLst>
                                        <p:tav tm="0">
                                          <p:val>
                                            <p:strVal val="ppt_x"/>
                                          </p:val>
                                        </p:tav>
                                        <p:tav tm="100000">
                                          <p:val>
                                            <p:strVal val="ppt_x"/>
                                          </p:val>
                                        </p:tav>
                                      </p:tavLst>
                                    </p:anim>
                                    <p:anim calcmode="lin" valueType="num">
                                      <p:cBhvr additive="base">
                                        <p:cTn id="89" dur="500"/>
                                        <p:tgtEl>
                                          <p:spTgt spid="6"/>
                                        </p:tgtEl>
                                        <p:attrNameLst>
                                          <p:attrName>ppt_y</p:attrName>
                                        </p:attrNameLst>
                                      </p:cBhvr>
                                      <p:tavLst>
                                        <p:tav tm="0">
                                          <p:val>
                                            <p:strVal val="ppt_y"/>
                                          </p:val>
                                        </p:tav>
                                        <p:tav tm="100000">
                                          <p:val>
                                            <p:strVal val="1+ppt_h/2"/>
                                          </p:val>
                                        </p:tav>
                                      </p:tavLst>
                                    </p:anim>
                                    <p:set>
                                      <p:cBhvr>
                                        <p:cTn id="90" dur="1" fill="hold">
                                          <p:stCondLst>
                                            <p:cond delay="499"/>
                                          </p:stCondLst>
                                        </p:cTn>
                                        <p:tgtEl>
                                          <p:spTgt spid="6"/>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7"/>
                                        </p:tgtEl>
                                        <p:attrNameLst>
                                          <p:attrName>ppt_x</p:attrName>
                                        </p:attrNameLst>
                                      </p:cBhvr>
                                      <p:tavLst>
                                        <p:tav tm="0">
                                          <p:val>
                                            <p:strVal val="ppt_x"/>
                                          </p:val>
                                        </p:tav>
                                        <p:tav tm="100000">
                                          <p:val>
                                            <p:strVal val="ppt_x"/>
                                          </p:val>
                                        </p:tav>
                                      </p:tavLst>
                                    </p:anim>
                                    <p:anim calcmode="lin" valueType="num">
                                      <p:cBhvr additive="base">
                                        <p:cTn id="93" dur="500"/>
                                        <p:tgtEl>
                                          <p:spTgt spid="7"/>
                                        </p:tgtEl>
                                        <p:attrNameLst>
                                          <p:attrName>ppt_y</p:attrName>
                                        </p:attrNameLst>
                                      </p:cBhvr>
                                      <p:tavLst>
                                        <p:tav tm="0">
                                          <p:val>
                                            <p:strVal val="ppt_y"/>
                                          </p:val>
                                        </p:tav>
                                        <p:tav tm="100000">
                                          <p:val>
                                            <p:strVal val="1+ppt_h/2"/>
                                          </p:val>
                                        </p:tav>
                                      </p:tavLst>
                                    </p:anim>
                                    <p:set>
                                      <p:cBhvr>
                                        <p:cTn id="94" dur="1" fill="hold">
                                          <p:stCondLst>
                                            <p:cond delay="499"/>
                                          </p:stCondLst>
                                        </p:cTn>
                                        <p:tgtEl>
                                          <p:spTgt spid="7"/>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28674"/>
                                        </p:tgtEl>
                                        <p:attrNameLst>
                                          <p:attrName>style.visibility</p:attrName>
                                        </p:attrNameLst>
                                      </p:cBhvr>
                                      <p:to>
                                        <p:strVal val="visible"/>
                                      </p:to>
                                    </p:set>
                                    <p:animEffect transition="in" filter="fade">
                                      <p:cBhvr>
                                        <p:cTn id="97" dur="500"/>
                                        <p:tgtEl>
                                          <p:spTgt spid="28674"/>
                                        </p:tgtEl>
                                      </p:cBhvr>
                                    </p:animEffect>
                                  </p:childTnLst>
                                </p:cTn>
                              </p:par>
                              <p:par>
                                <p:cTn id="98" presetID="2" presetClass="exit" presetSubtype="4" fill="hold" grpId="1" nodeType="withEffect">
                                  <p:stCondLst>
                                    <p:cond delay="0"/>
                                  </p:stCondLst>
                                  <p:childTnLst>
                                    <p:anim calcmode="lin" valueType="num">
                                      <p:cBhvr additive="base">
                                        <p:cTn id="99" dur="500"/>
                                        <p:tgtEl>
                                          <p:spTgt spid="13"/>
                                        </p:tgtEl>
                                        <p:attrNameLst>
                                          <p:attrName>ppt_x</p:attrName>
                                        </p:attrNameLst>
                                      </p:cBhvr>
                                      <p:tavLst>
                                        <p:tav tm="0">
                                          <p:val>
                                            <p:strVal val="ppt_x"/>
                                          </p:val>
                                        </p:tav>
                                        <p:tav tm="100000">
                                          <p:val>
                                            <p:strVal val="ppt_x"/>
                                          </p:val>
                                        </p:tav>
                                      </p:tavLst>
                                    </p:anim>
                                    <p:anim calcmode="lin" valueType="num">
                                      <p:cBhvr additive="base">
                                        <p:cTn id="100" dur="500"/>
                                        <p:tgtEl>
                                          <p:spTgt spid="13"/>
                                        </p:tgtEl>
                                        <p:attrNameLst>
                                          <p:attrName>ppt_y</p:attrName>
                                        </p:attrNameLst>
                                      </p:cBhvr>
                                      <p:tavLst>
                                        <p:tav tm="0">
                                          <p:val>
                                            <p:strVal val="ppt_y"/>
                                          </p:val>
                                        </p:tav>
                                        <p:tav tm="100000">
                                          <p:val>
                                            <p:strVal val="1+ppt_h/2"/>
                                          </p:val>
                                        </p:tav>
                                      </p:tavLst>
                                    </p:anim>
                                    <p:set>
                                      <p:cBhvr>
                                        <p:cTn id="101" dur="1" fill="hold">
                                          <p:stCondLst>
                                            <p:cond delay="499"/>
                                          </p:stCondLst>
                                        </p:cTn>
                                        <p:tgtEl>
                                          <p:spTgt spid="13"/>
                                        </p:tgtEl>
                                        <p:attrNameLst>
                                          <p:attrName>style.visibility</p:attrName>
                                        </p:attrNameLst>
                                      </p:cBhvr>
                                      <p:to>
                                        <p:strVal val="hidden"/>
                                      </p:to>
                                    </p:set>
                                  </p:childTnLst>
                                </p:cTn>
                              </p:par>
                              <p:par>
                                <p:cTn id="102" presetID="2" presetClass="exit" presetSubtype="4" fill="hold" grpId="1" nodeType="withEffect">
                                  <p:stCondLst>
                                    <p:cond delay="0"/>
                                  </p:stCondLst>
                                  <p:childTnLst>
                                    <p:anim calcmode="lin" valueType="num">
                                      <p:cBhvr additive="base">
                                        <p:cTn id="103" dur="500"/>
                                        <p:tgtEl>
                                          <p:spTgt spid="14"/>
                                        </p:tgtEl>
                                        <p:attrNameLst>
                                          <p:attrName>ppt_x</p:attrName>
                                        </p:attrNameLst>
                                      </p:cBhvr>
                                      <p:tavLst>
                                        <p:tav tm="0">
                                          <p:val>
                                            <p:strVal val="ppt_x"/>
                                          </p:val>
                                        </p:tav>
                                        <p:tav tm="100000">
                                          <p:val>
                                            <p:strVal val="ppt_x"/>
                                          </p:val>
                                        </p:tav>
                                      </p:tavLst>
                                    </p:anim>
                                    <p:anim calcmode="lin" valueType="num">
                                      <p:cBhvr additive="base">
                                        <p:cTn id="104" dur="500"/>
                                        <p:tgtEl>
                                          <p:spTgt spid="14"/>
                                        </p:tgtEl>
                                        <p:attrNameLst>
                                          <p:attrName>ppt_y</p:attrName>
                                        </p:attrNameLst>
                                      </p:cBhvr>
                                      <p:tavLst>
                                        <p:tav tm="0">
                                          <p:val>
                                            <p:strVal val="ppt_y"/>
                                          </p:val>
                                        </p:tav>
                                        <p:tav tm="100000">
                                          <p:val>
                                            <p:strVal val="1+ppt_h/2"/>
                                          </p:val>
                                        </p:tav>
                                      </p:tavLst>
                                    </p:anim>
                                    <p:set>
                                      <p:cBhvr>
                                        <p:cTn id="105" dur="1" fill="hold">
                                          <p:stCondLst>
                                            <p:cond delay="499"/>
                                          </p:stCondLst>
                                        </p:cTn>
                                        <p:tgtEl>
                                          <p:spTgt spid="14"/>
                                        </p:tgtEl>
                                        <p:attrNameLst>
                                          <p:attrName>style.visibility</p:attrName>
                                        </p:attrNameLst>
                                      </p:cBhvr>
                                      <p:to>
                                        <p:strVal val="hidden"/>
                                      </p:to>
                                    </p:set>
                                  </p:childTnLst>
                                </p:cTn>
                              </p:par>
                              <p:par>
                                <p:cTn id="106" presetID="2" presetClass="exit" presetSubtype="4" fill="hold" grpId="1" nodeType="withEffect">
                                  <p:stCondLst>
                                    <p:cond delay="0"/>
                                  </p:stCondLst>
                                  <p:childTnLst>
                                    <p:anim calcmode="lin" valueType="num">
                                      <p:cBhvr additive="base">
                                        <p:cTn id="107" dur="500"/>
                                        <p:tgtEl>
                                          <p:spTgt spid="15"/>
                                        </p:tgtEl>
                                        <p:attrNameLst>
                                          <p:attrName>ppt_x</p:attrName>
                                        </p:attrNameLst>
                                      </p:cBhvr>
                                      <p:tavLst>
                                        <p:tav tm="0">
                                          <p:val>
                                            <p:strVal val="ppt_x"/>
                                          </p:val>
                                        </p:tav>
                                        <p:tav tm="100000">
                                          <p:val>
                                            <p:strVal val="ppt_x"/>
                                          </p:val>
                                        </p:tav>
                                      </p:tavLst>
                                    </p:anim>
                                    <p:anim calcmode="lin" valueType="num">
                                      <p:cBhvr additive="base">
                                        <p:cTn id="108" dur="500"/>
                                        <p:tgtEl>
                                          <p:spTgt spid="15"/>
                                        </p:tgtEl>
                                        <p:attrNameLst>
                                          <p:attrName>ppt_y</p:attrName>
                                        </p:attrNameLst>
                                      </p:cBhvr>
                                      <p:tavLst>
                                        <p:tav tm="0">
                                          <p:val>
                                            <p:strVal val="ppt_y"/>
                                          </p:val>
                                        </p:tav>
                                        <p:tav tm="100000">
                                          <p:val>
                                            <p:strVal val="1+ppt_h/2"/>
                                          </p:val>
                                        </p:tav>
                                      </p:tavLst>
                                    </p:anim>
                                    <p:set>
                                      <p:cBhvr>
                                        <p:cTn id="10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P spid="4" grpId="0"/>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26581" y="37214"/>
            <a:ext cx="9144000" cy="1096962"/>
          </a:xfrm>
        </p:spPr>
        <p:txBody>
          <a:bodyPr/>
          <a:lstStyle/>
          <a:p>
            <a:r>
              <a:rPr lang="en-US" sz="4100" b="1" dirty="0" smtClean="0">
                <a:effectLst>
                  <a:outerShdw blurRad="38100" dist="38100" dir="2700000" algn="tl">
                    <a:srgbClr val="000000">
                      <a:alpha val="43137"/>
                    </a:srgbClr>
                  </a:outerShdw>
                </a:effectLst>
              </a:rPr>
              <a:t>What is a Substance Use Disorder?</a:t>
            </a:r>
          </a:p>
        </p:txBody>
      </p:sp>
      <p:sp>
        <p:nvSpPr>
          <p:cNvPr id="18435" name="Rectangle 3"/>
          <p:cNvSpPr>
            <a:spLocks noGrp="1"/>
          </p:cNvSpPr>
          <p:nvPr>
            <p:ph type="body" idx="1"/>
          </p:nvPr>
        </p:nvSpPr>
        <p:spPr>
          <a:xfrm>
            <a:off x="685800" y="1295400"/>
            <a:ext cx="8153400" cy="4572000"/>
          </a:xfrm>
        </p:spPr>
        <p:txBody>
          <a:bodyPr>
            <a:noAutofit/>
          </a:bodyPr>
          <a:lstStyle/>
          <a:p>
            <a:pPr>
              <a:buClr>
                <a:schemeClr val="accent4">
                  <a:lumMod val="50000"/>
                </a:schemeClr>
              </a:buClr>
            </a:pPr>
            <a:r>
              <a:rPr lang="en-US" sz="2800" dirty="0" smtClean="0"/>
              <a:t>A substance use disorder (SUD) is a </a:t>
            </a:r>
            <a:r>
              <a:rPr lang="en-US" sz="2800" dirty="0" smtClean="0">
                <a:solidFill>
                  <a:schemeClr val="tx2"/>
                </a:solidFill>
              </a:rPr>
              <a:t>continuum of problematic use </a:t>
            </a:r>
            <a:r>
              <a:rPr lang="en-US" sz="2800" dirty="0" smtClean="0"/>
              <a:t>of substances:</a:t>
            </a:r>
          </a:p>
          <a:p>
            <a:pPr lvl="1">
              <a:buClr>
                <a:schemeClr val="accent4">
                  <a:lumMod val="50000"/>
                </a:schemeClr>
              </a:buClr>
            </a:pPr>
            <a:r>
              <a:rPr lang="en-US" dirty="0" smtClean="0"/>
              <a:t>On one end of the continuum are </a:t>
            </a:r>
            <a:r>
              <a:rPr lang="en-US" dirty="0" smtClean="0">
                <a:solidFill>
                  <a:schemeClr val="tx2"/>
                </a:solidFill>
              </a:rPr>
              <a:t>people who are using at risky levels</a:t>
            </a:r>
            <a:r>
              <a:rPr lang="en-US" dirty="0" smtClean="0"/>
              <a:t>.  They may not be having problems yet, but are </a:t>
            </a:r>
            <a:r>
              <a:rPr lang="en-US" dirty="0" smtClean="0">
                <a:solidFill>
                  <a:schemeClr val="tx2"/>
                </a:solidFill>
              </a:rPr>
              <a:t>at risk of developing </a:t>
            </a:r>
            <a:r>
              <a:rPr lang="en-US" dirty="0" smtClean="0"/>
              <a:t>them if current level of use continues.</a:t>
            </a:r>
          </a:p>
          <a:p>
            <a:pPr lvl="1">
              <a:buClr>
                <a:schemeClr val="accent4">
                  <a:lumMod val="50000"/>
                </a:schemeClr>
              </a:buClr>
            </a:pPr>
            <a:r>
              <a:rPr lang="en-US" dirty="0" smtClean="0"/>
              <a:t>On the other end, SUD is a </a:t>
            </a:r>
            <a:r>
              <a:rPr lang="en-US" dirty="0" smtClean="0">
                <a:solidFill>
                  <a:schemeClr val="tx2"/>
                </a:solidFill>
              </a:rPr>
              <a:t>complex</a:t>
            </a:r>
            <a:r>
              <a:rPr lang="en-GB" dirty="0" smtClean="0"/>
              <a:t>, </a:t>
            </a:r>
            <a:r>
              <a:rPr lang="en-GB" dirty="0" smtClean="0">
                <a:solidFill>
                  <a:schemeClr val="tx2"/>
                </a:solidFill>
              </a:rPr>
              <a:t>chronic</a:t>
            </a:r>
            <a:r>
              <a:rPr lang="en-GB" dirty="0" smtClean="0"/>
              <a:t>, </a:t>
            </a:r>
            <a:r>
              <a:rPr lang="en-GB" dirty="0" smtClean="0">
                <a:solidFill>
                  <a:schemeClr val="tx2"/>
                </a:solidFill>
              </a:rPr>
              <a:t>relapsing brain disease </a:t>
            </a:r>
            <a:r>
              <a:rPr lang="en-GB" dirty="0" smtClean="0"/>
              <a:t>characterized by </a:t>
            </a:r>
            <a:r>
              <a:rPr lang="en-GB" dirty="0" smtClean="0">
                <a:solidFill>
                  <a:schemeClr val="tx2"/>
                </a:solidFill>
              </a:rPr>
              <a:t>compulsive</a:t>
            </a:r>
            <a:r>
              <a:rPr lang="en-GB" dirty="0" smtClean="0"/>
              <a:t>, and at times, </a:t>
            </a:r>
            <a:r>
              <a:rPr lang="en-GB" dirty="0" smtClean="0">
                <a:solidFill>
                  <a:schemeClr val="tx2"/>
                </a:solidFill>
              </a:rPr>
              <a:t>uncontrollable </a:t>
            </a:r>
            <a:r>
              <a:rPr lang="en-GB" dirty="0" smtClean="0"/>
              <a:t>drug craving, seeking, and use that </a:t>
            </a:r>
            <a:r>
              <a:rPr lang="en-GB" dirty="0" smtClean="0">
                <a:solidFill>
                  <a:schemeClr val="tx2"/>
                </a:solidFill>
              </a:rPr>
              <a:t>persist</a:t>
            </a:r>
            <a:r>
              <a:rPr lang="en-GB" dirty="0" smtClean="0">
                <a:solidFill>
                  <a:srgbClr val="FFFF00"/>
                </a:solidFill>
              </a:rPr>
              <a:t> </a:t>
            </a:r>
            <a:r>
              <a:rPr lang="en-GB" dirty="0" smtClean="0"/>
              <a:t>even in the face of extremely negative consequences.</a:t>
            </a:r>
          </a:p>
        </p:txBody>
      </p:sp>
      <p:sp>
        <p:nvSpPr>
          <p:cNvPr id="5" name="TextBox 4"/>
          <p:cNvSpPr txBox="1"/>
          <p:nvPr/>
        </p:nvSpPr>
        <p:spPr>
          <a:xfrm>
            <a:off x="0" y="6550223"/>
            <a:ext cx="5887959" cy="307777"/>
          </a:xfrm>
          <a:prstGeom prst="rect">
            <a:avLst/>
          </a:prstGeom>
          <a:noFill/>
        </p:spPr>
        <p:txBody>
          <a:bodyPr wrap="none" rtlCol="0">
            <a:spAutoFit/>
          </a:bodyPr>
          <a:lstStyle/>
          <a:p>
            <a:r>
              <a:rPr lang="en-US" sz="1400" dirty="0" smtClean="0">
                <a:latin typeface="+mj-lt"/>
                <a:cs typeface="Microsoft Sans Serif" pitchFamily="34" charset="0"/>
              </a:rPr>
              <a:t>SOURCE: NIDA. (2010). </a:t>
            </a:r>
            <a:r>
              <a:rPr lang="en-US" sz="1400" i="1" dirty="0" smtClean="0">
                <a:latin typeface="+mj-lt"/>
                <a:cs typeface="Microsoft Sans Serif" pitchFamily="34" charset="0"/>
              </a:rPr>
              <a:t>Drugs, Brains, and Behavior: The Science of Addiction</a:t>
            </a:r>
            <a:r>
              <a:rPr lang="en-US" sz="1400" dirty="0" smtClean="0">
                <a:latin typeface="+mj-lt"/>
                <a:cs typeface="Microsoft Sans Serif" pitchFamily="34" charset="0"/>
              </a:rPr>
              <a:t>.</a:t>
            </a:r>
            <a:endParaRPr lang="en-US" sz="1400" dirty="0">
              <a:latin typeface="+mj-lt"/>
              <a:cs typeface="Microsoft Sans Serif" pitchFamily="34" charset="0"/>
            </a:endParaRPr>
          </a:p>
        </p:txBody>
      </p:sp>
      <p:sp>
        <p:nvSpPr>
          <p:cNvPr id="2" name="Slide Number Placeholder 1"/>
          <p:cNvSpPr>
            <a:spLocks noGrp="1"/>
          </p:cNvSpPr>
          <p:nvPr>
            <p:ph type="sldNum" sz="quarter" idx="12"/>
          </p:nvPr>
        </p:nvSpPr>
        <p:spPr>
          <a:xfrm>
            <a:off x="7010400" y="6499802"/>
            <a:ext cx="2133600" cy="365125"/>
          </a:xfrm>
        </p:spPr>
        <p:txBody>
          <a:bodyPr/>
          <a:lstStyle/>
          <a:p>
            <a:fld id="{30837B1F-12DC-49C9-8FDE-EB386A0200E4}" type="slidenum">
              <a:rPr lang="en-US" sz="1400" smtClean="0">
                <a:solidFill>
                  <a:schemeClr val="tx1"/>
                </a:solidFill>
              </a:rPr>
              <a:t>16</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21982309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0" y="274638"/>
            <a:ext cx="9144000" cy="1173162"/>
          </a:xfrm>
        </p:spPr>
        <p:txBody>
          <a:bodyPr/>
          <a:lstStyle/>
          <a:p>
            <a:r>
              <a:rPr lang="en-US" sz="4100" b="1" dirty="0" smtClean="0">
                <a:effectLst>
                  <a:outerShdw blurRad="38100" dist="38100" dir="2700000" algn="tl">
                    <a:srgbClr val="000000">
                      <a:alpha val="43137"/>
                    </a:srgbClr>
                  </a:outerShdw>
                </a:effectLst>
              </a:rPr>
              <a:t>Some Additional Important Terminology</a:t>
            </a:r>
          </a:p>
        </p:txBody>
      </p:sp>
      <p:sp>
        <p:nvSpPr>
          <p:cNvPr id="19459" name="Rectangle 3"/>
          <p:cNvSpPr>
            <a:spLocks noGrp="1"/>
          </p:cNvSpPr>
          <p:nvPr>
            <p:ph type="body" idx="1"/>
          </p:nvPr>
        </p:nvSpPr>
        <p:spPr>
          <a:xfrm>
            <a:off x="685800" y="1752600"/>
            <a:ext cx="8229600" cy="4525963"/>
          </a:xfrm>
        </p:spPr>
        <p:txBody>
          <a:bodyPr>
            <a:normAutofit/>
          </a:bodyPr>
          <a:lstStyle/>
          <a:p>
            <a:pPr marL="609600" indent="-609600">
              <a:spcAft>
                <a:spcPct val="25000"/>
              </a:spcAft>
              <a:buClr>
                <a:schemeClr val="accent4">
                  <a:lumMod val="50000"/>
                </a:schemeClr>
              </a:buClr>
              <a:buFontTx/>
              <a:buChar char="•"/>
            </a:pPr>
            <a:r>
              <a:rPr lang="en-GB" sz="3600" dirty="0" smtClean="0"/>
              <a:t>Psychological craving </a:t>
            </a:r>
          </a:p>
          <a:p>
            <a:pPr marL="609600" indent="-609600">
              <a:spcAft>
                <a:spcPct val="25000"/>
              </a:spcAft>
              <a:buClr>
                <a:schemeClr val="accent4">
                  <a:lumMod val="50000"/>
                </a:schemeClr>
              </a:buClr>
              <a:buFontTx/>
              <a:buChar char="•"/>
            </a:pPr>
            <a:r>
              <a:rPr lang="en-GB" sz="3600" dirty="0" smtClean="0">
                <a:solidFill>
                  <a:schemeClr val="tx2"/>
                </a:solidFill>
              </a:rPr>
              <a:t>Tolerance</a:t>
            </a:r>
          </a:p>
          <a:p>
            <a:pPr marL="609600" indent="-609600">
              <a:spcAft>
                <a:spcPct val="25000"/>
              </a:spcAft>
              <a:buClr>
                <a:schemeClr val="accent4">
                  <a:lumMod val="50000"/>
                </a:schemeClr>
              </a:buClr>
              <a:buFontTx/>
              <a:buChar char="•"/>
            </a:pPr>
            <a:r>
              <a:rPr lang="en-GB" sz="3600" dirty="0" smtClean="0"/>
              <a:t>Withdrawal symptoms</a:t>
            </a:r>
            <a:endParaRPr lang="en-US" sz="3600" dirty="0" smtClean="0"/>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17</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1131272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0" y="274638"/>
            <a:ext cx="9144000" cy="1096962"/>
          </a:xfrm>
        </p:spPr>
        <p:txBody>
          <a:bodyPr>
            <a:normAutofit/>
          </a:bodyPr>
          <a:lstStyle/>
          <a:p>
            <a:r>
              <a:rPr lang="en-US" b="1" dirty="0" smtClean="0">
                <a:effectLst>
                  <a:outerShdw blurRad="38100" dist="38100" dir="2700000" algn="tl">
                    <a:srgbClr val="000000">
                      <a:alpha val="43137"/>
                    </a:srgbClr>
                  </a:outerShdw>
                </a:effectLst>
              </a:rPr>
              <a:t>Psychological Craving</a:t>
            </a:r>
          </a:p>
        </p:txBody>
      </p:sp>
      <p:sp>
        <p:nvSpPr>
          <p:cNvPr id="20483" name="Rectangle 3"/>
          <p:cNvSpPr>
            <a:spLocks noGrp="1"/>
          </p:cNvSpPr>
          <p:nvPr>
            <p:ph type="body" idx="1"/>
          </p:nvPr>
        </p:nvSpPr>
        <p:spPr>
          <a:xfrm>
            <a:off x="685800" y="1600200"/>
            <a:ext cx="8229600" cy="4525963"/>
          </a:xfrm>
        </p:spPr>
        <p:txBody>
          <a:bodyPr/>
          <a:lstStyle/>
          <a:p>
            <a:pPr marL="533400" indent="-533400">
              <a:buClr>
                <a:schemeClr val="accent4">
                  <a:lumMod val="50000"/>
                </a:schemeClr>
              </a:buClr>
            </a:pPr>
            <a:r>
              <a:rPr lang="en-GB" sz="3200" dirty="0" smtClean="0"/>
              <a:t>Psychological craving is a strong desire or urge to use drugs. Cravings are most apparent during drug withdrawal. </a:t>
            </a:r>
          </a:p>
        </p:txBody>
      </p:sp>
      <p:pic>
        <p:nvPicPr>
          <p:cNvPr id="20484" name="Picture 4" descr="j02899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0000"/>
            <a:ext cx="1698625" cy="25146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20485" name="AutoShape 5"/>
          <p:cNvSpPr>
            <a:spLocks noChangeArrowheads="1"/>
          </p:cNvSpPr>
          <p:nvPr/>
        </p:nvSpPr>
        <p:spPr bwMode="auto">
          <a:xfrm>
            <a:off x="838200" y="3352800"/>
            <a:ext cx="2286000" cy="2362200"/>
          </a:xfrm>
          <a:prstGeom prst="cloudCallout">
            <a:avLst>
              <a:gd name="adj1" fmla="val 122500"/>
              <a:gd name="adj2" fmla="val -9944"/>
            </a:avLst>
          </a:prstGeom>
          <a:solidFill>
            <a:schemeClr val="accent1"/>
          </a:solidFill>
          <a:ln w="9525">
            <a:solidFill>
              <a:schemeClr val="tx1"/>
            </a:solidFill>
            <a:round/>
            <a:headEnd/>
            <a:tailEnd/>
          </a:ln>
        </p:spPr>
        <p:txBody>
          <a:bodyPr/>
          <a:lstStyle/>
          <a:p>
            <a:pPr algn="ctr" eaLnBrk="0" hangingPunct="0"/>
            <a:endParaRPr lang="en-GB" dirty="0"/>
          </a:p>
        </p:txBody>
      </p:sp>
      <p:pic>
        <p:nvPicPr>
          <p:cNvPr id="20486" name="Picture 6"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114800"/>
            <a:ext cx="68262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238638">
            <a:off x="1887538" y="4300538"/>
            <a:ext cx="68262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7"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477861">
            <a:off x="1717675" y="4065588"/>
            <a:ext cx="68262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996545" y="6492875"/>
            <a:ext cx="2133600" cy="365125"/>
          </a:xfrm>
        </p:spPr>
        <p:txBody>
          <a:bodyPr/>
          <a:lstStyle/>
          <a:p>
            <a:fld id="{30837B1F-12DC-49C9-8FDE-EB386A0200E4}" type="slidenum">
              <a:rPr lang="en-US" sz="1400" smtClean="0">
                <a:solidFill>
                  <a:schemeClr val="tx1"/>
                </a:solidFill>
              </a:rPr>
              <a:t>18</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571009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0" y="152400"/>
            <a:ext cx="9144000" cy="1143000"/>
          </a:xfrm>
        </p:spPr>
        <p:txBody>
          <a:bodyPr>
            <a:normAutofit/>
          </a:bodyPr>
          <a:lstStyle/>
          <a:p>
            <a:r>
              <a:rPr lang="en-US" b="1" dirty="0" smtClean="0">
                <a:effectLst>
                  <a:outerShdw blurRad="38100" dist="38100" dir="2700000" algn="tl">
                    <a:srgbClr val="000000">
                      <a:alpha val="43137"/>
                    </a:srgbClr>
                  </a:outerShdw>
                </a:effectLst>
              </a:rPr>
              <a:t>Tolerance</a:t>
            </a:r>
          </a:p>
        </p:txBody>
      </p:sp>
      <p:sp>
        <p:nvSpPr>
          <p:cNvPr id="21507" name="Rectangle 3"/>
          <p:cNvSpPr>
            <a:spLocks noGrp="1"/>
          </p:cNvSpPr>
          <p:nvPr>
            <p:ph type="body" idx="1"/>
          </p:nvPr>
        </p:nvSpPr>
        <p:spPr>
          <a:xfrm>
            <a:off x="685800" y="1219200"/>
            <a:ext cx="7924800" cy="4419600"/>
          </a:xfrm>
        </p:spPr>
        <p:txBody>
          <a:bodyPr/>
          <a:lstStyle/>
          <a:p>
            <a:pPr>
              <a:buClr>
                <a:schemeClr val="accent4">
                  <a:lumMod val="50000"/>
                </a:schemeClr>
              </a:buClr>
            </a:pPr>
            <a:r>
              <a:rPr lang="en-US" sz="3200" dirty="0" smtClean="0"/>
              <a:t>Tolerance is a state in which a person no longer responds to a drug as they did before, and a higher dose is required to achieve the same effect.</a:t>
            </a:r>
          </a:p>
        </p:txBody>
      </p:sp>
      <p:pic>
        <p:nvPicPr>
          <p:cNvPr id="21508" name="Picture 4" descr="j02899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763" y="3429000"/>
            <a:ext cx="1747837" cy="25908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0" y="6324600"/>
            <a:ext cx="7391575" cy="52322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spAutoFit/>
          </a:bodyPr>
          <a:lstStyle/>
          <a:p>
            <a:r>
              <a:rPr lang="en-US" sz="1400" dirty="0">
                <a:latin typeface="Calibri" pitchFamily="34" charset="0"/>
              </a:rPr>
              <a:t>SOURCE: </a:t>
            </a:r>
            <a:r>
              <a:rPr lang="en-US" sz="1400" dirty="0"/>
              <a:t>Krasnegor, N.A. (Ed.). (1978). </a:t>
            </a:r>
            <a:r>
              <a:rPr lang="en-US" sz="1400" i="1" dirty="0"/>
              <a:t>Behavioral Tolerance: Research and Treatment Implications, </a:t>
            </a:r>
            <a:endParaRPr lang="en-US" sz="1400" i="1" dirty="0" smtClean="0"/>
          </a:p>
          <a:p>
            <a:r>
              <a:rPr lang="en-US" sz="1400" i="1" dirty="0" smtClean="0"/>
              <a:t>NIDA </a:t>
            </a:r>
            <a:r>
              <a:rPr lang="en-US" sz="1400" i="1" dirty="0"/>
              <a:t>Research Monograph 18</a:t>
            </a:r>
            <a:r>
              <a:rPr lang="en-US" sz="1400" dirty="0"/>
              <a:t>. Rockville, MD: Department of Health, Education, and Welfare.</a:t>
            </a:r>
          </a:p>
        </p:txBody>
      </p:sp>
      <p:grpSp>
        <p:nvGrpSpPr>
          <p:cNvPr id="2" name="Group 1"/>
          <p:cNvGrpSpPr/>
          <p:nvPr/>
        </p:nvGrpSpPr>
        <p:grpSpPr>
          <a:xfrm>
            <a:off x="1379538" y="4648200"/>
            <a:ext cx="6467475" cy="1676400"/>
            <a:chOff x="1379538" y="4929188"/>
            <a:chExt cx="6467475" cy="1676400"/>
          </a:xfrm>
        </p:grpSpPr>
        <p:pic>
          <p:nvPicPr>
            <p:cNvPr id="10" name="Picture 9"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120290">
              <a:off x="3505200" y="60198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23614">
              <a:off x="4522788" y="6048375"/>
              <a:ext cx="382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90687">
              <a:off x="4264025" y="600075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6238875"/>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707175">
              <a:off x="1550988" y="5795962"/>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434413">
              <a:off x="7312025" y="592455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902498">
              <a:off x="5562600" y="5614988"/>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Pi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92925" y="5940425"/>
              <a:ext cx="3667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631">
              <a:off x="2363788" y="5853113"/>
              <a:ext cx="382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733007">
              <a:off x="1371600" y="5386388"/>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723028">
              <a:off x="3889375" y="6157913"/>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477861">
              <a:off x="5940425" y="600075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54864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895802">
              <a:off x="2846388" y="5719763"/>
              <a:ext cx="382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298632">
              <a:off x="6778625" y="577215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994462">
              <a:off x="5781675" y="5838825"/>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360782">
              <a:off x="2084388" y="5643562"/>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852455">
              <a:off x="6245225" y="5414963"/>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690504">
              <a:off x="3653632" y="5695156"/>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13715">
              <a:off x="4846638" y="5891213"/>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5310188"/>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097815">
              <a:off x="1703388" y="5338762"/>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434413">
              <a:off x="7464425" y="546735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45633">
              <a:off x="5715000" y="51816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Pi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45325" y="5483225"/>
              <a:ext cx="3667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85697">
              <a:off x="2516188" y="5395913"/>
              <a:ext cx="382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137236">
              <a:off x="1524000" y="4929188"/>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723028">
              <a:off x="3196432" y="5771356"/>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01450">
              <a:off x="6249988" y="5624513"/>
              <a:ext cx="382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005388"/>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895802">
              <a:off x="2998788" y="5262563"/>
              <a:ext cx="382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298632">
              <a:off x="6931025" y="531495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19583">
              <a:off x="6019800" y="54864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271287">
              <a:off x="2236788" y="5186363"/>
              <a:ext cx="382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852455">
              <a:off x="6397625" y="493395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19</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3937722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0" y="274638"/>
            <a:ext cx="9144000" cy="1249362"/>
          </a:xfrm>
        </p:spPr>
        <p:txBody>
          <a:bodyPr/>
          <a:lstStyle/>
          <a:p>
            <a:r>
              <a:rPr lang="en-US" b="1" dirty="0" smtClean="0">
                <a:effectLst>
                  <a:outerShdw blurRad="38100" dist="38100" dir="2700000" algn="tl">
                    <a:srgbClr val="000000">
                      <a:alpha val="43137"/>
                    </a:srgbClr>
                  </a:outerShdw>
                </a:effectLst>
              </a:rPr>
              <a:t>Training Collaborators</a:t>
            </a:r>
          </a:p>
        </p:txBody>
      </p:sp>
      <p:sp>
        <p:nvSpPr>
          <p:cNvPr id="3075" name="Rectangle 3"/>
          <p:cNvSpPr>
            <a:spLocks noGrp="1"/>
          </p:cNvSpPr>
          <p:nvPr>
            <p:ph type="body" idx="1"/>
          </p:nvPr>
        </p:nvSpPr>
        <p:spPr>
          <a:xfrm>
            <a:off x="457200" y="1295400"/>
            <a:ext cx="8153400" cy="5105400"/>
          </a:xfrm>
        </p:spPr>
        <p:txBody>
          <a:bodyPr>
            <a:normAutofit fontScale="92500" lnSpcReduction="10000"/>
          </a:bodyPr>
          <a:lstStyle/>
          <a:p>
            <a:pPr>
              <a:buClr>
                <a:srgbClr val="002060"/>
              </a:buClr>
            </a:pPr>
            <a:endParaRPr lang="en-US" sz="3400" b="1" u="sng" dirty="0" smtClean="0"/>
          </a:p>
          <a:p>
            <a:pPr>
              <a:buClr>
                <a:schemeClr val="accent4">
                  <a:lumMod val="50000"/>
                </a:schemeClr>
              </a:buClr>
            </a:pPr>
            <a:r>
              <a:rPr lang="en-US" sz="3400" dirty="0" smtClean="0"/>
              <a:t>South Southwest Addiction Technology Transfer Center</a:t>
            </a:r>
          </a:p>
          <a:p>
            <a:pPr lvl="1">
              <a:buClr>
                <a:schemeClr val="accent4">
                  <a:lumMod val="50000"/>
                </a:schemeClr>
              </a:buClr>
            </a:pPr>
            <a:r>
              <a:rPr lang="en-US" sz="3400" dirty="0" smtClean="0">
                <a:solidFill>
                  <a:schemeClr val="tx2"/>
                </a:solidFill>
              </a:rPr>
              <a:t>University of Texas at Austin, School of Social Work</a:t>
            </a:r>
          </a:p>
          <a:p>
            <a:pPr>
              <a:buClr>
                <a:schemeClr val="accent4">
                  <a:lumMod val="50000"/>
                </a:schemeClr>
              </a:buClr>
            </a:pPr>
            <a:r>
              <a:rPr lang="en-US" sz="3400" dirty="0" smtClean="0"/>
              <a:t>Pacific Southwest Addiction Technology Transfer Center</a:t>
            </a:r>
          </a:p>
          <a:p>
            <a:pPr lvl="1">
              <a:buClr>
                <a:schemeClr val="accent4">
                  <a:lumMod val="50000"/>
                </a:schemeClr>
              </a:buClr>
            </a:pPr>
            <a:r>
              <a:rPr lang="en-US" sz="3400" dirty="0" smtClean="0">
                <a:solidFill>
                  <a:schemeClr val="tx2"/>
                </a:solidFill>
              </a:rPr>
              <a:t>UCLA Integrated Substance Abuse Programs</a:t>
            </a:r>
          </a:p>
          <a:p>
            <a:pPr>
              <a:buClr>
                <a:srgbClr val="002060"/>
              </a:buClr>
            </a:pPr>
            <a:r>
              <a:rPr lang="en-US" sz="3400" dirty="0" smtClean="0"/>
              <a:t>Centre for Addiction and Mental Health, Research Imaging Centre</a:t>
            </a:r>
            <a:endParaRPr lang="en-US" sz="3400" dirty="0"/>
          </a:p>
        </p:txBody>
      </p:sp>
      <p:sp>
        <p:nvSpPr>
          <p:cNvPr id="2" name="Slide Number Placeholder 1"/>
          <p:cNvSpPr>
            <a:spLocks noGrp="1"/>
          </p:cNvSpPr>
          <p:nvPr>
            <p:ph type="sldNum" sz="quarter" idx="12"/>
          </p:nvPr>
        </p:nvSpPr>
        <p:spPr>
          <a:xfrm>
            <a:off x="6994566" y="6492875"/>
            <a:ext cx="2133600" cy="365125"/>
          </a:xfrm>
        </p:spPr>
        <p:txBody>
          <a:bodyPr/>
          <a:lstStyle/>
          <a:p>
            <a:fld id="{30837B1F-12DC-49C9-8FDE-EB386A0200E4}" type="slidenum">
              <a:rPr lang="en-US" sz="1400" smtClean="0">
                <a:solidFill>
                  <a:schemeClr val="tx1"/>
                </a:solidFill>
              </a:rPr>
              <a:t>2</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2371989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152400" y="274638"/>
            <a:ext cx="8991600" cy="1020762"/>
          </a:xfrm>
        </p:spPr>
        <p:txBody>
          <a:bodyPr>
            <a:normAutofit/>
          </a:bodyPr>
          <a:lstStyle/>
          <a:p>
            <a:r>
              <a:rPr lang="en-US" b="1" dirty="0" smtClean="0">
                <a:effectLst>
                  <a:outerShdw blurRad="38100" dist="38100" dir="2700000" algn="tl">
                    <a:srgbClr val="000000">
                      <a:alpha val="43137"/>
                    </a:srgbClr>
                  </a:outerShdw>
                </a:effectLst>
              </a:rPr>
              <a:t>Withdrawal</a:t>
            </a:r>
          </a:p>
        </p:txBody>
      </p:sp>
      <p:sp>
        <p:nvSpPr>
          <p:cNvPr id="22531" name="Rectangle 3"/>
          <p:cNvSpPr>
            <a:spLocks noGrp="1"/>
          </p:cNvSpPr>
          <p:nvPr>
            <p:ph type="body" idx="1"/>
          </p:nvPr>
        </p:nvSpPr>
        <p:spPr>
          <a:xfrm>
            <a:off x="685800" y="1600200"/>
            <a:ext cx="8229600" cy="4525963"/>
          </a:xfrm>
        </p:spPr>
        <p:txBody>
          <a:bodyPr/>
          <a:lstStyle/>
          <a:p>
            <a:pPr>
              <a:lnSpc>
                <a:spcPct val="90000"/>
              </a:lnSpc>
              <a:buFont typeface="Arial" charset="0"/>
              <a:buNone/>
            </a:pPr>
            <a:r>
              <a:rPr lang="en-US" sz="3200" dirty="0" smtClean="0"/>
              <a:t>The following symptoms </a:t>
            </a:r>
            <a:r>
              <a:rPr lang="en-US" sz="3200" u="sng" dirty="0" smtClean="0"/>
              <a:t>may</a:t>
            </a:r>
            <a:r>
              <a:rPr lang="en-US" sz="3200" dirty="0" smtClean="0"/>
              <a:t> occur when substance use is reduced or discontinued:</a:t>
            </a:r>
          </a:p>
          <a:p>
            <a:pPr>
              <a:lnSpc>
                <a:spcPct val="90000"/>
              </a:lnSpc>
              <a:buClr>
                <a:schemeClr val="accent4">
                  <a:lumMod val="50000"/>
                </a:schemeClr>
              </a:buClr>
            </a:pPr>
            <a:r>
              <a:rPr lang="en-US" sz="3000" dirty="0" smtClean="0"/>
              <a:t>Tremors, chills</a:t>
            </a:r>
          </a:p>
          <a:p>
            <a:pPr>
              <a:lnSpc>
                <a:spcPct val="90000"/>
              </a:lnSpc>
              <a:buClr>
                <a:schemeClr val="accent4">
                  <a:lumMod val="50000"/>
                </a:schemeClr>
              </a:buClr>
            </a:pPr>
            <a:r>
              <a:rPr lang="en-US" sz="3000" dirty="0" smtClean="0">
                <a:solidFill>
                  <a:schemeClr val="tx2"/>
                </a:solidFill>
              </a:rPr>
              <a:t>Cramps</a:t>
            </a:r>
          </a:p>
          <a:p>
            <a:pPr>
              <a:lnSpc>
                <a:spcPct val="90000"/>
              </a:lnSpc>
              <a:buClr>
                <a:schemeClr val="accent4">
                  <a:lumMod val="50000"/>
                </a:schemeClr>
              </a:buClr>
            </a:pPr>
            <a:r>
              <a:rPr lang="en-US" sz="3000" dirty="0" smtClean="0"/>
              <a:t>Emotional problems</a:t>
            </a:r>
          </a:p>
          <a:p>
            <a:pPr>
              <a:lnSpc>
                <a:spcPct val="90000"/>
              </a:lnSpc>
              <a:buClr>
                <a:schemeClr val="accent4">
                  <a:lumMod val="50000"/>
                </a:schemeClr>
              </a:buClr>
            </a:pPr>
            <a:r>
              <a:rPr lang="en-US" sz="3000" dirty="0" smtClean="0">
                <a:solidFill>
                  <a:schemeClr val="tx2"/>
                </a:solidFill>
              </a:rPr>
              <a:t>Cognitive and attention deficits</a:t>
            </a:r>
          </a:p>
          <a:p>
            <a:pPr>
              <a:lnSpc>
                <a:spcPct val="90000"/>
              </a:lnSpc>
              <a:buClr>
                <a:schemeClr val="accent4">
                  <a:lumMod val="50000"/>
                </a:schemeClr>
              </a:buClr>
            </a:pPr>
            <a:r>
              <a:rPr lang="en-US" sz="3000" dirty="0" smtClean="0"/>
              <a:t>Hallucinations</a:t>
            </a:r>
          </a:p>
          <a:p>
            <a:pPr>
              <a:lnSpc>
                <a:spcPct val="90000"/>
              </a:lnSpc>
              <a:buClr>
                <a:schemeClr val="accent4">
                  <a:lumMod val="50000"/>
                </a:schemeClr>
              </a:buClr>
            </a:pPr>
            <a:r>
              <a:rPr lang="en-US" sz="3000" dirty="0" smtClean="0">
                <a:solidFill>
                  <a:schemeClr val="tx2"/>
                </a:solidFill>
              </a:rPr>
              <a:t>Convulsions</a:t>
            </a:r>
          </a:p>
          <a:p>
            <a:pPr>
              <a:lnSpc>
                <a:spcPct val="90000"/>
              </a:lnSpc>
              <a:buClr>
                <a:schemeClr val="accent4">
                  <a:lumMod val="50000"/>
                </a:schemeClr>
              </a:buClr>
            </a:pPr>
            <a:r>
              <a:rPr lang="en-US" sz="3000" dirty="0" smtClean="0"/>
              <a:t>Death</a:t>
            </a:r>
          </a:p>
        </p:txBody>
      </p:sp>
      <p:pic>
        <p:nvPicPr>
          <p:cNvPr id="22532" name="Picture 4" descr="MPj022773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8563" y="2667000"/>
            <a:ext cx="2001837" cy="30480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52229" name="Rectangle 5"/>
          <p:cNvSpPr>
            <a:spLocks noChangeArrowheads="1"/>
          </p:cNvSpPr>
          <p:nvPr/>
        </p:nvSpPr>
        <p:spPr bwMode="auto">
          <a:xfrm>
            <a:off x="0" y="6550223"/>
            <a:ext cx="8763000" cy="307777"/>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spAutoFit/>
          </a:bodyPr>
          <a:lstStyle/>
          <a:p>
            <a:r>
              <a:rPr lang="en-GB" sz="1400" dirty="0">
                <a:latin typeface="Calibri" pitchFamily="34" charset="0"/>
              </a:rPr>
              <a:t>SOURCE: </a:t>
            </a:r>
            <a:r>
              <a:rPr lang="en-US" sz="1400" dirty="0" smtClean="0"/>
              <a:t>APA. </a:t>
            </a:r>
            <a:r>
              <a:rPr lang="en-US" sz="1400" dirty="0"/>
              <a:t>(</a:t>
            </a:r>
            <a:r>
              <a:rPr lang="en-US" sz="1400" dirty="0" smtClean="0"/>
              <a:t>2013). </a:t>
            </a:r>
            <a:r>
              <a:rPr lang="en-US" sz="1400" i="1" dirty="0"/>
              <a:t>Diagnostic and Statistical Manual of Mental Disorders</a:t>
            </a:r>
            <a:r>
              <a:rPr lang="en-US" sz="1400" dirty="0" smtClean="0"/>
              <a:t>, </a:t>
            </a:r>
            <a:r>
              <a:rPr lang="en-US" sz="1400" i="1" dirty="0" smtClean="0"/>
              <a:t>Fifth Edition</a:t>
            </a:r>
            <a:r>
              <a:rPr lang="en-US" sz="1400" dirty="0" smtClean="0"/>
              <a:t>. </a:t>
            </a:r>
            <a:endParaRPr lang="en-US" sz="1400" dirty="0"/>
          </a:p>
        </p:txBody>
      </p:sp>
      <p:sp>
        <p:nvSpPr>
          <p:cNvPr id="2" name="Slide Number Placeholder 1"/>
          <p:cNvSpPr>
            <a:spLocks noGrp="1"/>
          </p:cNvSpPr>
          <p:nvPr>
            <p:ph type="sldNum" sz="quarter" idx="12"/>
          </p:nvPr>
        </p:nvSpPr>
        <p:spPr>
          <a:xfrm>
            <a:off x="7010400" y="6521548"/>
            <a:ext cx="2133600" cy="365125"/>
          </a:xfrm>
        </p:spPr>
        <p:txBody>
          <a:bodyPr/>
          <a:lstStyle/>
          <a:p>
            <a:fld id="{30837B1F-12DC-49C9-8FDE-EB386A0200E4}" type="slidenum">
              <a:rPr lang="en-US" sz="1400" smtClean="0">
                <a:solidFill>
                  <a:schemeClr val="tx1"/>
                </a:solidFill>
              </a:rPr>
              <a:t>20</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333431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838200"/>
            <a:ext cx="7772400" cy="1362075"/>
          </a:xfrm>
        </p:spPr>
        <p:txBody>
          <a:bodyPr>
            <a:noAutofit/>
          </a:bodyPr>
          <a:lstStyle/>
          <a:p>
            <a:pPr algn="ctr"/>
            <a:r>
              <a:rPr lang="en-US" sz="4400" dirty="0" smtClean="0">
                <a:effectLst>
                  <a:outerShdw blurRad="38100" dist="38100" dir="2700000" algn="tl">
                    <a:srgbClr val="000000">
                      <a:alpha val="43137"/>
                    </a:srgbClr>
                  </a:outerShdw>
                </a:effectLst>
              </a:rPr>
              <a:t>A Review of </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synthetic DRUGS</a:t>
            </a:r>
            <a:endParaRPr lang="en-US" sz="4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21</a:t>
            </a:fld>
            <a:endParaRPr lang="en-US" sz="14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030233"/>
            <a:ext cx="2377888" cy="4218167"/>
          </a:xfrm>
          <a:prstGeom prst="rect">
            <a:avLst/>
          </a:prstGeom>
          <a:ln w="38100">
            <a:solidFill>
              <a:srgbClr val="509CC2"/>
            </a:solidFill>
          </a:ln>
          <a:scene3d>
            <a:camera prst="orthographicFront">
              <a:rot lat="600000" lon="0" rev="5400000"/>
            </a:camera>
            <a:lightRig rig="threePt" dir="t"/>
          </a:scene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959100"/>
            <a:ext cx="4191000" cy="2374900"/>
          </a:xfrm>
          <a:prstGeom prst="rect">
            <a:avLst/>
          </a:prstGeom>
          <a:ln w="38100">
            <a:solidFill>
              <a:srgbClr val="509CC2"/>
            </a:solidFill>
          </a:ln>
        </p:spPr>
      </p:pic>
    </p:spTree>
    <p:extLst>
      <p:ext uri="{BB962C8B-B14F-4D97-AF65-F5344CB8AC3E}">
        <p14:creationId xmlns:p14="http://schemas.microsoft.com/office/powerpoint/2010/main" val="3011860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effectLst>
                  <a:outerShdw blurRad="38100" dist="38100" dir="2700000" algn="tl">
                    <a:srgbClr val="000000">
                      <a:alpha val="43137"/>
                    </a:srgbClr>
                  </a:outerShdw>
                </a:effectLst>
              </a:rPr>
              <a:t>  User Report #1 (Drug not specified)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600200"/>
            <a:ext cx="8229600" cy="4525963"/>
          </a:xfrm>
        </p:spPr>
        <p:txBody>
          <a:bodyPr>
            <a:normAutofit/>
          </a:bodyPr>
          <a:lstStyle/>
          <a:p>
            <a:r>
              <a:rPr lang="en-US" i="1" dirty="0" smtClean="0"/>
              <a:t>“This is the worst experience I’ve ever had”</a:t>
            </a:r>
          </a:p>
          <a:p>
            <a:r>
              <a:rPr lang="en-US" i="1" dirty="0" smtClean="0"/>
              <a:t>“The most anxiogenic substance I’ve ever used”</a:t>
            </a:r>
          </a:p>
          <a:p>
            <a:r>
              <a:rPr lang="en-US" i="1" dirty="0" smtClean="0"/>
              <a:t>“Nausea, vomiting, heart pounding like I’m going to have a heart attack”</a:t>
            </a:r>
          </a:p>
          <a:p>
            <a:r>
              <a:rPr lang="en-US" i="1" dirty="0" smtClean="0"/>
              <a:t>“Not sure whether I just said that, thought it, or read it”</a:t>
            </a:r>
          </a:p>
          <a:p>
            <a:r>
              <a:rPr lang="en-US" dirty="0" smtClean="0"/>
              <a:t>2 hours later: </a:t>
            </a:r>
            <a:r>
              <a:rPr lang="en-US" i="1" dirty="0" smtClean="0"/>
              <a:t>“Will never take this again”</a:t>
            </a:r>
          </a:p>
          <a:p>
            <a:endParaRPr lang="en-US" dirty="0" smtClean="0"/>
          </a:p>
        </p:txBody>
      </p:sp>
      <p:sp>
        <p:nvSpPr>
          <p:cNvPr id="5" name="TextBox 4"/>
          <p:cNvSpPr txBox="1"/>
          <p:nvPr/>
        </p:nvSpPr>
        <p:spPr>
          <a:xfrm>
            <a:off x="-37070" y="6550222"/>
            <a:ext cx="6636625" cy="307777"/>
          </a:xfrm>
          <a:prstGeom prst="rect">
            <a:avLst/>
          </a:prstGeom>
          <a:noFill/>
        </p:spPr>
        <p:txBody>
          <a:bodyPr wrap="none" rtlCol="0">
            <a:spAutoFit/>
          </a:bodyPr>
          <a:lstStyle/>
          <a:p>
            <a:r>
              <a:rPr lang="en-US" sz="1400" dirty="0" smtClean="0"/>
              <a:t>SOURCE: J. Randall Webber, MPH, CADC, “Emerging Drugs of the 21</a:t>
            </a:r>
            <a:r>
              <a:rPr lang="en-US" sz="1400" baseline="30000" dirty="0" smtClean="0"/>
              <a:t>st</a:t>
            </a:r>
            <a:r>
              <a:rPr lang="en-US" sz="1400" dirty="0" smtClean="0"/>
              <a:t> Century, July 2013.”</a:t>
            </a:r>
            <a:endParaRPr lang="en-US" sz="1400" dirty="0"/>
          </a:p>
        </p:txBody>
      </p:sp>
      <p:sp>
        <p:nvSpPr>
          <p:cNvPr id="7"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22</a:t>
            </a:fld>
            <a:endParaRPr lang="en-US" sz="1400" dirty="0">
              <a:solidFill>
                <a:schemeClr val="tx1"/>
              </a:solidFill>
            </a:endParaRPr>
          </a:p>
        </p:txBody>
      </p:sp>
    </p:spTree>
    <p:extLst>
      <p:ext uri="{BB962C8B-B14F-4D97-AF65-F5344CB8AC3E}">
        <p14:creationId xmlns:p14="http://schemas.microsoft.com/office/powerpoint/2010/main" val="224040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73162"/>
          </a:xfrm>
        </p:spPr>
        <p:txBody>
          <a:bodyPr>
            <a:normAutofit fontScale="90000"/>
          </a:bodyPr>
          <a:lstStyle/>
          <a:p>
            <a:pPr algn="l"/>
            <a:r>
              <a:rPr lang="en-US" b="1" dirty="0" smtClean="0">
                <a:effectLst>
                  <a:outerShdw blurRad="38100" dist="38100" dir="2700000" algn="tl">
                    <a:srgbClr val="000000">
                      <a:alpha val="43137"/>
                    </a:srgbClr>
                  </a:outerShdw>
                </a:effectLst>
              </a:rPr>
              <a:t>  User Report #2 (Synthetic Cannabinoid)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51037"/>
            <a:ext cx="8229600" cy="4525963"/>
          </a:xfrm>
        </p:spPr>
        <p:txBody>
          <a:bodyPr>
            <a:normAutofit/>
          </a:bodyPr>
          <a:lstStyle/>
          <a:p>
            <a:r>
              <a:rPr lang="en-US" dirty="0" smtClean="0"/>
              <a:t>3 individual “hits” from a small pipe</a:t>
            </a:r>
          </a:p>
          <a:p>
            <a:r>
              <a:rPr lang="en-US" dirty="0" smtClean="0"/>
              <a:t>“Organic” taste/no chemical odor or taste</a:t>
            </a:r>
          </a:p>
          <a:p>
            <a:r>
              <a:rPr lang="en-US" dirty="0" smtClean="0"/>
              <a:t>5 minutes: </a:t>
            </a:r>
            <a:r>
              <a:rPr lang="en-US" i="1" dirty="0" smtClean="0"/>
              <a:t>“Feels like cannabis”</a:t>
            </a:r>
          </a:p>
          <a:p>
            <a:r>
              <a:rPr lang="en-US" dirty="0" smtClean="0"/>
              <a:t>10 minutes: </a:t>
            </a:r>
            <a:r>
              <a:rPr lang="en-US" i="1" dirty="0" smtClean="0"/>
              <a:t>“Like an intense cannabis high”</a:t>
            </a:r>
          </a:p>
          <a:p>
            <a:r>
              <a:rPr lang="en-US" i="1" dirty="0" smtClean="0"/>
              <a:t>“More than 3 puffs might be too much”</a:t>
            </a:r>
          </a:p>
          <a:p>
            <a:endParaRPr lang="en-US" dirty="0" smtClean="0"/>
          </a:p>
        </p:txBody>
      </p:sp>
      <p:sp>
        <p:nvSpPr>
          <p:cNvPr id="5" name="TextBox 4"/>
          <p:cNvSpPr txBox="1"/>
          <p:nvPr/>
        </p:nvSpPr>
        <p:spPr>
          <a:xfrm>
            <a:off x="-37070" y="6550222"/>
            <a:ext cx="6636625" cy="307777"/>
          </a:xfrm>
          <a:prstGeom prst="rect">
            <a:avLst/>
          </a:prstGeom>
          <a:noFill/>
        </p:spPr>
        <p:txBody>
          <a:bodyPr wrap="none" rtlCol="0">
            <a:spAutoFit/>
          </a:bodyPr>
          <a:lstStyle/>
          <a:p>
            <a:r>
              <a:rPr lang="en-US" sz="1400" dirty="0" smtClean="0"/>
              <a:t>SOURCE: J. Randall Webber, MPH, CADC, “Emerging Drugs of the 21</a:t>
            </a:r>
            <a:r>
              <a:rPr lang="en-US" sz="1400" baseline="30000" dirty="0" smtClean="0"/>
              <a:t>st</a:t>
            </a:r>
            <a:r>
              <a:rPr lang="en-US" sz="1400" dirty="0" smtClean="0"/>
              <a:t> Century, July 2013.”</a:t>
            </a:r>
            <a:endParaRPr lang="en-US" sz="1400" dirty="0"/>
          </a:p>
        </p:txBody>
      </p:sp>
      <p:sp>
        <p:nvSpPr>
          <p:cNvPr id="6"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23</a:t>
            </a:fld>
            <a:endParaRPr lang="en-US" sz="1400" dirty="0">
              <a:solidFill>
                <a:schemeClr val="tx1"/>
              </a:solidFill>
            </a:endParaRPr>
          </a:p>
        </p:txBody>
      </p:sp>
    </p:spTree>
    <p:extLst>
      <p:ext uri="{BB962C8B-B14F-4D97-AF65-F5344CB8AC3E}">
        <p14:creationId xmlns:p14="http://schemas.microsoft.com/office/powerpoint/2010/main" val="64251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7" y="0"/>
            <a:ext cx="9144000" cy="1143000"/>
          </a:xfrm>
        </p:spPr>
        <p:txBody>
          <a:bodyPr>
            <a:noAutofit/>
          </a:bodyPr>
          <a:lstStyle/>
          <a:p>
            <a:r>
              <a:rPr lang="en-US" sz="3600" b="1" dirty="0" smtClean="0">
                <a:effectLst>
                  <a:outerShdw blurRad="38100" dist="38100" dir="2700000" algn="tl">
                    <a:srgbClr val="000000">
                      <a:alpha val="43137"/>
                    </a:srgbClr>
                  </a:outerShdw>
                </a:effectLst>
                <a:cs typeface="Arial" pitchFamily="34" charset="0"/>
              </a:rPr>
              <a:t>“Designer” Psychoactive Substances</a:t>
            </a:r>
            <a:endParaRPr lang="en-US" sz="3600" b="1" dirty="0">
              <a:effectLst>
                <a:outerShdw blurRad="38100" dist="38100" dir="2700000" algn="tl">
                  <a:srgbClr val="000000">
                    <a:alpha val="43137"/>
                  </a:srgbClr>
                </a:outerShdw>
              </a:effectLst>
              <a:cs typeface="Arial" pitchFamily="34" charset="0"/>
            </a:endParaRPr>
          </a:p>
        </p:txBody>
      </p:sp>
      <p:sp>
        <p:nvSpPr>
          <p:cNvPr id="3" name="Content Placeholder 2"/>
          <p:cNvSpPr>
            <a:spLocks noGrp="1"/>
          </p:cNvSpPr>
          <p:nvPr>
            <p:ph idx="1"/>
          </p:nvPr>
        </p:nvSpPr>
        <p:spPr>
          <a:xfrm>
            <a:off x="457200" y="914400"/>
            <a:ext cx="7772400" cy="4114800"/>
          </a:xfrm>
        </p:spPr>
        <p:txBody>
          <a:bodyPr>
            <a:noAutofit/>
          </a:bodyPr>
          <a:lstStyle/>
          <a:p>
            <a:pPr>
              <a:buNone/>
            </a:pPr>
            <a:r>
              <a:rPr lang="en-US" sz="2700" b="1" dirty="0" smtClean="0">
                <a:solidFill>
                  <a:schemeClr val="tx2"/>
                </a:solidFill>
                <a:latin typeface="+mj-lt"/>
                <a:cs typeface="Arial" pitchFamily="34" charset="0"/>
              </a:rPr>
              <a:t>Two classes: </a:t>
            </a:r>
          </a:p>
          <a:p>
            <a:pPr marL="1035050" indent="-514350">
              <a:buClr>
                <a:schemeClr val="accent4">
                  <a:lumMod val="50000"/>
                </a:schemeClr>
              </a:buClr>
              <a:buFont typeface="+mj-lt"/>
              <a:buAutoNum type="arabicPeriod"/>
            </a:pPr>
            <a:r>
              <a:rPr lang="en-US" sz="2700" u="sng" dirty="0" smtClean="0">
                <a:latin typeface="+mj-lt"/>
                <a:cs typeface="Arial" pitchFamily="34" charset="0"/>
              </a:rPr>
              <a:t>Stimulants</a:t>
            </a:r>
            <a:r>
              <a:rPr lang="en-US" sz="2700" dirty="0" smtClean="0">
                <a:latin typeface="+mj-lt"/>
                <a:cs typeface="Arial" pitchFamily="34" charset="0"/>
              </a:rPr>
              <a:t>: mephedrone, MPDV, piperazines, “bath salts”</a:t>
            </a:r>
          </a:p>
          <a:p>
            <a:pPr marL="1035050" indent="-514350">
              <a:buClr>
                <a:schemeClr val="accent4">
                  <a:lumMod val="50000"/>
                </a:schemeClr>
              </a:buClr>
              <a:buFont typeface="+mj-lt"/>
              <a:buAutoNum type="arabicPeriod"/>
            </a:pPr>
            <a:r>
              <a:rPr lang="en-US" sz="2700" u="sng" dirty="0" smtClean="0">
                <a:latin typeface="+mj-lt"/>
                <a:cs typeface="Arial" pitchFamily="34" charset="0"/>
              </a:rPr>
              <a:t>Psychedelics</a:t>
            </a:r>
            <a:r>
              <a:rPr lang="en-US" sz="2700" dirty="0" smtClean="0">
                <a:latin typeface="+mj-lt"/>
                <a:cs typeface="Arial" pitchFamily="34" charset="0"/>
              </a:rPr>
              <a:t>: 2C-B, mescaline, DMT, etc.</a:t>
            </a:r>
          </a:p>
          <a:p>
            <a:pPr>
              <a:spcBef>
                <a:spcPts val="1200"/>
              </a:spcBef>
              <a:buNone/>
            </a:pPr>
            <a:r>
              <a:rPr lang="en-US" sz="2700" b="1" dirty="0" smtClean="0">
                <a:solidFill>
                  <a:schemeClr val="tx2"/>
                </a:solidFill>
                <a:latin typeface="+mj-lt"/>
                <a:cs typeface="Arial" pitchFamily="34" charset="0"/>
              </a:rPr>
              <a:t>Differences in users:</a:t>
            </a:r>
          </a:p>
          <a:p>
            <a:pPr marL="1085850" indent="-514350">
              <a:buClr>
                <a:schemeClr val="accent4">
                  <a:lumMod val="50000"/>
                </a:schemeClr>
              </a:buClr>
              <a:buFont typeface="+mj-lt"/>
              <a:buAutoNum type="arabicPeriod"/>
            </a:pPr>
            <a:r>
              <a:rPr lang="en-US" sz="2700" dirty="0" smtClean="0">
                <a:latin typeface="+mj-lt"/>
                <a:cs typeface="Arial" pitchFamily="34" charset="0"/>
              </a:rPr>
              <a:t>Stimulant users </a:t>
            </a:r>
            <a:r>
              <a:rPr lang="en-US" sz="2700" dirty="0" smtClean="0">
                <a:solidFill>
                  <a:schemeClr val="tx2"/>
                </a:solidFill>
                <a:latin typeface="+mj-lt"/>
                <a:cs typeface="Arial" pitchFamily="34" charset="0"/>
              </a:rPr>
              <a:t>similar to </a:t>
            </a:r>
            <a:r>
              <a:rPr lang="en-US" sz="2700" dirty="0" smtClean="0">
                <a:latin typeface="+mj-lt"/>
                <a:cs typeface="Arial" pitchFamily="34" charset="0"/>
              </a:rPr>
              <a:t>other ecstasy users; (shifting to mephedrone and MPDV due to shortage of Ecstasy?)</a:t>
            </a:r>
          </a:p>
          <a:p>
            <a:pPr marL="1085850" indent="-514350">
              <a:buClr>
                <a:schemeClr val="accent4">
                  <a:lumMod val="50000"/>
                </a:schemeClr>
              </a:buClr>
              <a:buFont typeface="+mj-lt"/>
              <a:buAutoNum type="arabicPeriod"/>
            </a:pPr>
            <a:r>
              <a:rPr lang="en-US" sz="2700" dirty="0" smtClean="0">
                <a:latin typeface="+mj-lt"/>
                <a:cs typeface="Arial" pitchFamily="34" charset="0"/>
              </a:rPr>
              <a:t>Psychedelic users </a:t>
            </a:r>
            <a:r>
              <a:rPr lang="en-US" sz="2700" dirty="0" smtClean="0">
                <a:solidFill>
                  <a:schemeClr val="tx2"/>
                </a:solidFill>
                <a:latin typeface="+mj-lt"/>
                <a:cs typeface="Arial" pitchFamily="34" charset="0"/>
              </a:rPr>
              <a:t>started ecstasy use earlier</a:t>
            </a:r>
            <a:r>
              <a:rPr lang="en-US" sz="2700" dirty="0" smtClean="0">
                <a:latin typeface="+mj-lt"/>
                <a:cs typeface="Arial" pitchFamily="34" charset="0"/>
              </a:rPr>
              <a:t>; were more frequent users; </a:t>
            </a:r>
            <a:r>
              <a:rPr lang="en-US" sz="2700" dirty="0" smtClean="0">
                <a:solidFill>
                  <a:schemeClr val="tx2"/>
                </a:solidFill>
                <a:latin typeface="+mj-lt"/>
                <a:cs typeface="Arial" pitchFamily="34" charset="0"/>
              </a:rPr>
              <a:t>used multiple substances</a:t>
            </a:r>
            <a:r>
              <a:rPr lang="en-US" sz="2700" dirty="0" smtClean="0">
                <a:latin typeface="+mj-lt"/>
                <a:cs typeface="Arial" pitchFamily="34" charset="0"/>
              </a:rPr>
              <a:t>; had more legal, mental health, and social problems.</a:t>
            </a:r>
            <a:endParaRPr lang="en-US" sz="2700" dirty="0">
              <a:latin typeface="+mj-lt"/>
              <a:cs typeface="Arial" pitchFamily="34" charset="0"/>
            </a:endParaRPr>
          </a:p>
        </p:txBody>
      </p:sp>
      <p:sp>
        <p:nvSpPr>
          <p:cNvPr id="4" name="TextBox 3"/>
          <p:cNvSpPr txBox="1"/>
          <p:nvPr/>
        </p:nvSpPr>
        <p:spPr>
          <a:xfrm>
            <a:off x="0" y="6550223"/>
            <a:ext cx="5761129" cy="307777"/>
          </a:xfrm>
          <a:prstGeom prst="rect">
            <a:avLst/>
          </a:prstGeom>
          <a:noFill/>
        </p:spPr>
        <p:txBody>
          <a:bodyPr wrap="none" rtlCol="0">
            <a:spAutoFit/>
          </a:bodyPr>
          <a:lstStyle/>
          <a:p>
            <a:r>
              <a:rPr lang="en-US" sz="1400" u="none" dirty="0" smtClean="0">
                <a:latin typeface="+mn-lt"/>
              </a:rPr>
              <a:t>SOURCE: Bruno et al. (2012). </a:t>
            </a:r>
            <a:r>
              <a:rPr lang="en-US" sz="1400" i="1" u="none" dirty="0" smtClean="0">
                <a:latin typeface="+mn-lt"/>
              </a:rPr>
              <a:t>Drug and Alcohol Dependence</a:t>
            </a:r>
            <a:r>
              <a:rPr lang="en-US" sz="1400" u="none" dirty="0" smtClean="0">
                <a:latin typeface="+mn-lt"/>
              </a:rPr>
              <a:t>, </a:t>
            </a:r>
            <a:r>
              <a:rPr lang="en-US" sz="1400" i="1" u="none" dirty="0" smtClean="0">
                <a:latin typeface="+mn-lt"/>
              </a:rPr>
              <a:t>124</a:t>
            </a:r>
            <a:r>
              <a:rPr lang="en-US" sz="1400" u="none" dirty="0" smtClean="0">
                <a:latin typeface="+mn-lt"/>
              </a:rPr>
              <a:t>(1-2), 19-25.</a:t>
            </a:r>
            <a:endParaRPr lang="en-US" sz="1400" u="none" dirty="0">
              <a:latin typeface="+mn-lt"/>
            </a:endParaRPr>
          </a:p>
        </p:txBody>
      </p:sp>
      <p:sp>
        <p:nvSpPr>
          <p:cNvPr id="5" name="Slide Number Placeholder 4"/>
          <p:cNvSpPr>
            <a:spLocks noGrp="1"/>
          </p:cNvSpPr>
          <p:nvPr>
            <p:ph type="sldNum" sz="quarter" idx="12"/>
          </p:nvPr>
        </p:nvSpPr>
        <p:spPr>
          <a:xfrm>
            <a:off x="7010400" y="6499802"/>
            <a:ext cx="2133600" cy="365125"/>
          </a:xfrm>
        </p:spPr>
        <p:txBody>
          <a:bodyPr/>
          <a:lstStyle/>
          <a:p>
            <a:fld id="{30837B1F-12DC-49C9-8FDE-EB386A0200E4}" type="slidenum">
              <a:rPr lang="en-US" sz="1400" smtClean="0">
                <a:solidFill>
                  <a:schemeClr val="tx1"/>
                </a:solidFill>
              </a:rPr>
              <a:t>24</a:t>
            </a:fld>
            <a:endParaRPr lang="en-US" sz="1400" dirty="0">
              <a:solidFill>
                <a:schemeClr val="tx1"/>
              </a:solidFill>
            </a:endParaRPr>
          </a:p>
        </p:txBody>
      </p:sp>
    </p:spTree>
    <p:extLst>
      <p:ext uri="{BB962C8B-B14F-4D97-AF65-F5344CB8AC3E}">
        <p14:creationId xmlns:p14="http://schemas.microsoft.com/office/powerpoint/2010/main" val="128697080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b="1" dirty="0" smtClean="0">
                <a:effectLst>
                  <a:outerShdw blurRad="38100" dist="38100" dir="2700000" algn="tl">
                    <a:srgbClr val="000000">
                      <a:alpha val="43137"/>
                    </a:srgbClr>
                  </a:outerShdw>
                </a:effectLst>
              </a:rPr>
              <a:t>Examples of Major Synthetic Psychedelics</a:t>
            </a:r>
            <a:endParaRPr lang="en-US"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7577609"/>
              </p:ext>
            </p:extLst>
          </p:nvPr>
        </p:nvGraphicFramePr>
        <p:xfrm>
          <a:off x="457200" y="838200"/>
          <a:ext cx="8229600" cy="5638800"/>
        </p:xfrm>
        <a:graphic>
          <a:graphicData uri="http://schemas.openxmlformats.org/drawingml/2006/table">
            <a:tbl>
              <a:tblPr firstRow="1" bandRow="1">
                <a:tableStyleId>{5C22544A-7EE6-4342-B048-85BDC9FD1C3A}</a:tableStyleId>
              </a:tblPr>
              <a:tblGrid>
                <a:gridCol w="2286000"/>
                <a:gridCol w="5943600"/>
              </a:tblGrid>
              <a:tr h="370840">
                <a:tc>
                  <a:txBody>
                    <a:bodyPr/>
                    <a:lstStyle/>
                    <a:p>
                      <a:pPr algn="ctr"/>
                      <a:r>
                        <a:rPr lang="en-US" sz="2800" dirty="0" smtClean="0"/>
                        <a:t>DRUG NAME</a:t>
                      </a:r>
                      <a:endParaRPr lang="en-US" sz="2800" dirty="0"/>
                    </a:p>
                  </a:txBody>
                  <a:tcPr/>
                </a:tc>
                <a:tc>
                  <a:txBody>
                    <a:bodyPr/>
                    <a:lstStyle/>
                    <a:p>
                      <a:pPr algn="ctr"/>
                      <a:r>
                        <a:rPr lang="en-US" sz="2800" dirty="0" smtClean="0"/>
                        <a:t>DESCRIPTION</a:t>
                      </a:r>
                      <a:endParaRPr lang="en-US" sz="2800" dirty="0"/>
                    </a:p>
                  </a:txBody>
                  <a:tcPr/>
                </a:tc>
              </a:tr>
              <a:tr h="370840">
                <a:tc>
                  <a:txBody>
                    <a:bodyPr/>
                    <a:lstStyle/>
                    <a:p>
                      <a:pPr algn="ctr"/>
                      <a:r>
                        <a:rPr lang="en-US" sz="2400" b="1" dirty="0" smtClean="0"/>
                        <a:t>2C-I</a:t>
                      </a:r>
                      <a:endParaRPr lang="en-US" sz="2400" b="1" dirty="0"/>
                    </a:p>
                  </a:txBody>
                  <a:tcPr/>
                </a:tc>
                <a:tc>
                  <a:txBody>
                    <a:bodyPr/>
                    <a:lstStyle/>
                    <a:p>
                      <a:r>
                        <a:rPr lang="en-US" sz="2400" dirty="0" smtClean="0"/>
                        <a:t>Phenethylamine,</a:t>
                      </a:r>
                      <a:r>
                        <a:rPr lang="en-US" sz="2400" baseline="0" dirty="0" smtClean="0"/>
                        <a:t> via PiHKAL; stimulant and hallucinogen</a:t>
                      </a:r>
                    </a:p>
                    <a:p>
                      <a:r>
                        <a:rPr lang="en-US" sz="2400" baseline="0" dirty="0" smtClean="0">
                          <a:solidFill>
                            <a:schemeClr val="tx2"/>
                          </a:solidFill>
                        </a:rPr>
                        <a:t>Slow onset (1 hr); long duration of action (8-10 hr.)</a:t>
                      </a:r>
                      <a:endParaRPr lang="en-US" sz="2400" dirty="0">
                        <a:solidFill>
                          <a:schemeClr val="tx2"/>
                        </a:solidFill>
                      </a:endParaRPr>
                    </a:p>
                  </a:txBody>
                  <a:tcPr/>
                </a:tc>
              </a:tr>
              <a:tr h="370840">
                <a:tc>
                  <a:txBody>
                    <a:bodyPr/>
                    <a:lstStyle/>
                    <a:p>
                      <a:pPr algn="ctr"/>
                      <a:r>
                        <a:rPr lang="en-US" sz="2400" b="1" dirty="0" smtClean="0"/>
                        <a:t>2C-B</a:t>
                      </a:r>
                      <a:endParaRPr lang="en-US" sz="2400" b="1" dirty="0"/>
                    </a:p>
                  </a:txBody>
                  <a:tcPr/>
                </a:tc>
                <a:tc>
                  <a:txBody>
                    <a:bodyPr/>
                    <a:lstStyle/>
                    <a:p>
                      <a:r>
                        <a:rPr lang="en-US" sz="2400" dirty="0" smtClean="0"/>
                        <a:t>Phenethylamine,</a:t>
                      </a:r>
                      <a:r>
                        <a:rPr lang="en-US" sz="2400" baseline="0" dirty="0" smtClean="0"/>
                        <a:t> via PiHKAL; visuals</a:t>
                      </a:r>
                    </a:p>
                    <a:p>
                      <a:r>
                        <a:rPr lang="en-US" sz="2400" baseline="0" dirty="0" smtClean="0">
                          <a:solidFill>
                            <a:schemeClr val="tx2"/>
                          </a:solidFill>
                        </a:rPr>
                        <a:t>Faster onset; shorter duration than 2C-I</a:t>
                      </a:r>
                      <a:endParaRPr lang="en-US" sz="2400" dirty="0">
                        <a:solidFill>
                          <a:schemeClr val="tx2"/>
                        </a:solidFill>
                      </a:endParaRPr>
                    </a:p>
                  </a:txBody>
                  <a:tcPr/>
                </a:tc>
              </a:tr>
              <a:tr h="370840">
                <a:tc>
                  <a:txBody>
                    <a:bodyPr/>
                    <a:lstStyle/>
                    <a:p>
                      <a:pPr algn="ctr"/>
                      <a:r>
                        <a:rPr lang="en-US" sz="2400" b="1" dirty="0" smtClean="0"/>
                        <a:t>5-MeO-DMT</a:t>
                      </a:r>
                      <a:endParaRPr lang="en-US" sz="2400" b="1" dirty="0"/>
                    </a:p>
                  </a:txBody>
                  <a:tcPr/>
                </a:tc>
                <a:tc>
                  <a:txBody>
                    <a:bodyPr/>
                    <a:lstStyle/>
                    <a:p>
                      <a:r>
                        <a:rPr lang="en-US" sz="2400" dirty="0" smtClean="0"/>
                        <a:t>Tryptamine; naturally</a:t>
                      </a:r>
                      <a:r>
                        <a:rPr lang="en-US" sz="2400" baseline="0" dirty="0" smtClean="0"/>
                        <a:t> occurring (toad, shamantic brews)</a:t>
                      </a:r>
                    </a:p>
                    <a:p>
                      <a:r>
                        <a:rPr lang="en-US" sz="2400" baseline="0" dirty="0" smtClean="0">
                          <a:solidFill>
                            <a:schemeClr val="tx2"/>
                          </a:solidFill>
                        </a:rPr>
                        <a:t>Smoked: almost immediate, very intense, short effect (&lt;30 min)</a:t>
                      </a:r>
                    </a:p>
                  </a:txBody>
                  <a:tcPr/>
                </a:tc>
              </a:tr>
              <a:tr h="370840">
                <a:tc>
                  <a:txBody>
                    <a:bodyPr/>
                    <a:lstStyle/>
                    <a:p>
                      <a:pPr algn="ctr"/>
                      <a:r>
                        <a:rPr lang="en-US" sz="2400" b="1" dirty="0" smtClean="0"/>
                        <a:t>DMT</a:t>
                      </a:r>
                      <a:endParaRPr lang="en-US" sz="2400" b="1" dirty="0"/>
                    </a:p>
                  </a:txBody>
                  <a:tcPr/>
                </a:tc>
                <a:tc>
                  <a:txBody>
                    <a:bodyPr/>
                    <a:lstStyle/>
                    <a:p>
                      <a:r>
                        <a:rPr lang="en-US" sz="2400" dirty="0" smtClean="0"/>
                        <a:t>Tryptamine; naturally</a:t>
                      </a:r>
                      <a:r>
                        <a:rPr lang="en-US" sz="2400" baseline="0" dirty="0" smtClean="0"/>
                        <a:t> occurring</a:t>
                      </a:r>
                    </a:p>
                    <a:p>
                      <a:r>
                        <a:rPr lang="en-US" sz="2400" baseline="0" dirty="0" smtClean="0">
                          <a:solidFill>
                            <a:schemeClr val="tx2"/>
                          </a:solidFill>
                        </a:rPr>
                        <a:t>Smoked: almost immediate, very intense, short effect (&lt;20 min)</a:t>
                      </a:r>
                      <a:endParaRPr lang="en-US" sz="2400" dirty="0">
                        <a:solidFill>
                          <a:schemeClr val="tx2"/>
                        </a:solidFill>
                      </a:endParaRPr>
                    </a:p>
                  </a:txBody>
                  <a:tcPr/>
                </a:tc>
              </a:tr>
            </a:tbl>
          </a:graphicData>
        </a:graphic>
      </p:graphicFrame>
      <p:sp>
        <p:nvSpPr>
          <p:cNvPr id="6" name="TextBox 5"/>
          <p:cNvSpPr txBox="1"/>
          <p:nvPr/>
        </p:nvSpPr>
        <p:spPr>
          <a:xfrm>
            <a:off x="0" y="6550223"/>
            <a:ext cx="6162584" cy="307777"/>
          </a:xfrm>
          <a:prstGeom prst="rect">
            <a:avLst/>
          </a:prstGeom>
          <a:noFill/>
        </p:spPr>
        <p:txBody>
          <a:bodyPr wrap="none" rtlCol="0">
            <a:spAutoFit/>
          </a:bodyPr>
          <a:lstStyle/>
          <a:p>
            <a:r>
              <a:rPr lang="en-US" sz="1400" u="none" dirty="0" smtClean="0">
                <a:latin typeface="+mn-lt"/>
              </a:rPr>
              <a:t>SOURCE: Slide courtesy of </a:t>
            </a:r>
            <a:r>
              <a:rPr lang="en-US" sz="1400" dirty="0" smtClean="0"/>
              <a:t>R. Bruno et al., 2011, with revisions by J</a:t>
            </a:r>
            <a:r>
              <a:rPr lang="en-US" sz="1400" u="none" dirty="0" smtClean="0">
                <a:latin typeface="+mn-lt"/>
              </a:rPr>
              <a:t>ames Hall, 2012.</a:t>
            </a:r>
            <a:endParaRPr lang="en-US" sz="1400" u="none" dirty="0">
              <a:latin typeface="+mn-lt"/>
            </a:endParaRPr>
          </a:p>
        </p:txBody>
      </p:sp>
      <p:sp>
        <p:nvSpPr>
          <p:cNvPr id="3" name="Slide Number Placeholder 2"/>
          <p:cNvSpPr>
            <a:spLocks noGrp="1"/>
          </p:cNvSpPr>
          <p:nvPr>
            <p:ph type="sldNum" sz="quarter" idx="12"/>
          </p:nvPr>
        </p:nvSpPr>
        <p:spPr>
          <a:xfrm>
            <a:off x="7013369" y="6492875"/>
            <a:ext cx="2133600" cy="365125"/>
          </a:xfrm>
        </p:spPr>
        <p:txBody>
          <a:bodyPr/>
          <a:lstStyle/>
          <a:p>
            <a:fld id="{30837B1F-12DC-49C9-8FDE-EB386A0200E4}" type="slidenum">
              <a:rPr lang="en-US" sz="1400" smtClean="0">
                <a:solidFill>
                  <a:schemeClr val="tx1"/>
                </a:solidFill>
              </a:rPr>
              <a:t>25</a:t>
            </a:fld>
            <a:endParaRPr lang="en-US" sz="1400" dirty="0">
              <a:solidFill>
                <a:schemeClr val="tx1"/>
              </a:solidFill>
            </a:endParaRPr>
          </a:p>
        </p:txBody>
      </p:sp>
    </p:spTree>
    <p:extLst>
      <p:ext uri="{BB962C8B-B14F-4D97-AF65-F5344CB8AC3E}">
        <p14:creationId xmlns:p14="http://schemas.microsoft.com/office/powerpoint/2010/main" val="2105473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normAutofit fontScale="90000"/>
          </a:bodyPr>
          <a:lstStyle/>
          <a:p>
            <a:r>
              <a:rPr lang="en-US" b="1" dirty="0" smtClean="0">
                <a:effectLst>
                  <a:outerShdw blurRad="38100" dist="38100" dir="2700000" algn="tl">
                    <a:srgbClr val="000000">
                      <a:alpha val="43137"/>
                    </a:srgbClr>
                  </a:outerShdw>
                </a:effectLst>
              </a:rPr>
              <a:t>Examples of Major Synthetic Stimulants</a:t>
            </a:r>
            <a:endParaRPr lang="en-US"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5342634"/>
              </p:ext>
            </p:extLst>
          </p:nvPr>
        </p:nvGraphicFramePr>
        <p:xfrm>
          <a:off x="457200" y="1203960"/>
          <a:ext cx="8229600" cy="5273040"/>
        </p:xfrm>
        <a:graphic>
          <a:graphicData uri="http://schemas.openxmlformats.org/drawingml/2006/table">
            <a:tbl>
              <a:tblPr firstRow="1" bandRow="1">
                <a:tableStyleId>{5C22544A-7EE6-4342-B048-85BDC9FD1C3A}</a:tableStyleId>
              </a:tblPr>
              <a:tblGrid>
                <a:gridCol w="2286000"/>
                <a:gridCol w="5943600"/>
              </a:tblGrid>
              <a:tr h="370840">
                <a:tc>
                  <a:txBody>
                    <a:bodyPr/>
                    <a:lstStyle/>
                    <a:p>
                      <a:pPr algn="ctr"/>
                      <a:r>
                        <a:rPr lang="en-US" sz="2800" dirty="0" smtClean="0"/>
                        <a:t>DRUG NAME</a:t>
                      </a:r>
                      <a:endParaRPr lang="en-US" sz="2800" dirty="0"/>
                    </a:p>
                  </a:txBody>
                  <a:tcPr/>
                </a:tc>
                <a:tc>
                  <a:txBody>
                    <a:bodyPr/>
                    <a:lstStyle/>
                    <a:p>
                      <a:pPr algn="ctr"/>
                      <a:r>
                        <a:rPr lang="en-US" sz="2800" dirty="0" smtClean="0"/>
                        <a:t>DESCRIPTION</a:t>
                      </a:r>
                      <a:endParaRPr lang="en-US" sz="2800" dirty="0"/>
                    </a:p>
                  </a:txBody>
                  <a:tcPr/>
                </a:tc>
              </a:tr>
              <a:tr h="370840">
                <a:tc>
                  <a:txBody>
                    <a:bodyPr/>
                    <a:lstStyle/>
                    <a:p>
                      <a:pPr algn="ctr"/>
                      <a:r>
                        <a:rPr lang="en-US" sz="2400" b="1" dirty="0" smtClean="0"/>
                        <a:t>Mephedrone</a:t>
                      </a:r>
                      <a:endParaRPr lang="en-US" sz="2400" b="1" dirty="0"/>
                    </a:p>
                  </a:txBody>
                  <a:tcPr/>
                </a:tc>
                <a:tc>
                  <a:txBody>
                    <a:bodyPr/>
                    <a:lstStyle/>
                    <a:p>
                      <a:r>
                        <a:rPr lang="en-US" sz="2400" dirty="0" smtClean="0"/>
                        <a:t>4-methyl-methcathinone; “Miaow”</a:t>
                      </a:r>
                    </a:p>
                    <a:p>
                      <a:r>
                        <a:rPr lang="en-US" sz="2400" dirty="0" smtClean="0">
                          <a:solidFill>
                            <a:schemeClr val="tx2"/>
                          </a:solidFill>
                        </a:rPr>
                        <a:t>Similar to cocaine and MDMA (ecstasy)</a:t>
                      </a:r>
                      <a:endParaRPr lang="en-US" sz="2400" dirty="0">
                        <a:solidFill>
                          <a:schemeClr val="tx2"/>
                        </a:solidFill>
                      </a:endParaRPr>
                    </a:p>
                  </a:txBody>
                  <a:tcPr/>
                </a:tc>
              </a:tr>
              <a:tr h="370840">
                <a:tc>
                  <a:txBody>
                    <a:bodyPr/>
                    <a:lstStyle/>
                    <a:p>
                      <a:pPr algn="ctr"/>
                      <a:r>
                        <a:rPr lang="en-US" sz="2400" b="1" dirty="0" smtClean="0"/>
                        <a:t>Methylone</a:t>
                      </a:r>
                      <a:endParaRPr lang="en-US" sz="2400" b="1" dirty="0"/>
                    </a:p>
                  </a:txBody>
                  <a:tcPr/>
                </a:tc>
                <a:tc>
                  <a:txBody>
                    <a:bodyPr/>
                    <a:lstStyle/>
                    <a:p>
                      <a:r>
                        <a:rPr lang="el-GR" sz="2400" dirty="0" smtClean="0"/>
                        <a:t>β</a:t>
                      </a:r>
                      <a:r>
                        <a:rPr lang="en-US" sz="2400" dirty="0" smtClean="0"/>
                        <a:t>-MDMA: 3,4-methylenedioxy-methcathinone;</a:t>
                      </a:r>
                      <a:r>
                        <a:rPr lang="en-US" sz="2400" baseline="0" dirty="0" smtClean="0"/>
                        <a:t> “Explosion”</a:t>
                      </a:r>
                    </a:p>
                    <a:p>
                      <a:r>
                        <a:rPr lang="en-US" sz="2400" baseline="0" dirty="0" smtClean="0">
                          <a:solidFill>
                            <a:schemeClr val="tx2"/>
                          </a:solidFill>
                        </a:rPr>
                        <a:t>Similar to cocaine and MDMA (ecstasy)</a:t>
                      </a:r>
                      <a:endParaRPr lang="en-US" sz="2400" dirty="0">
                        <a:solidFill>
                          <a:schemeClr val="tx2"/>
                        </a:solidFill>
                      </a:endParaRPr>
                    </a:p>
                  </a:txBody>
                  <a:tcPr/>
                </a:tc>
              </a:tr>
              <a:tr h="370840">
                <a:tc>
                  <a:txBody>
                    <a:bodyPr/>
                    <a:lstStyle/>
                    <a:p>
                      <a:pPr algn="ctr"/>
                      <a:r>
                        <a:rPr lang="en-US" sz="2400" b="1" dirty="0" smtClean="0"/>
                        <a:t>MDPV</a:t>
                      </a:r>
                      <a:endParaRPr lang="en-US" sz="2400" b="1" dirty="0"/>
                    </a:p>
                  </a:txBody>
                  <a:tcPr/>
                </a:tc>
                <a:tc>
                  <a:txBody>
                    <a:bodyPr/>
                    <a:lstStyle/>
                    <a:p>
                      <a:r>
                        <a:rPr lang="en-US" sz="2400" dirty="0" smtClean="0"/>
                        <a:t>3,4-methylenedioxyprovalerone;</a:t>
                      </a:r>
                      <a:r>
                        <a:rPr lang="en-US" sz="2400" baseline="0" dirty="0" smtClean="0"/>
                        <a:t> MDPV; “NRG-1” (Brandt, 2010); “Ivory Wave”</a:t>
                      </a:r>
                    </a:p>
                    <a:p>
                      <a:r>
                        <a:rPr lang="en-US" sz="2400" baseline="0" dirty="0" smtClean="0">
                          <a:solidFill>
                            <a:schemeClr val="tx2"/>
                          </a:solidFill>
                        </a:rPr>
                        <a:t>Stimulant with rapid onset; 2-4 hour duration of action</a:t>
                      </a:r>
                    </a:p>
                  </a:txBody>
                  <a:tcPr/>
                </a:tc>
              </a:tr>
              <a:tr h="370840">
                <a:tc>
                  <a:txBody>
                    <a:bodyPr/>
                    <a:lstStyle/>
                    <a:p>
                      <a:pPr algn="ctr"/>
                      <a:r>
                        <a:rPr lang="en-US" sz="2400" b="1" dirty="0" smtClean="0"/>
                        <a:t>BZP</a:t>
                      </a:r>
                      <a:endParaRPr lang="en-US" sz="2400" b="1" dirty="0"/>
                    </a:p>
                  </a:txBody>
                  <a:tcPr/>
                </a:tc>
                <a:tc>
                  <a:txBody>
                    <a:bodyPr/>
                    <a:lstStyle/>
                    <a:p>
                      <a:r>
                        <a:rPr lang="en-US" sz="2400" dirty="0" smtClean="0"/>
                        <a:t>1-benzyl-piperazone</a:t>
                      </a:r>
                    </a:p>
                    <a:p>
                      <a:r>
                        <a:rPr lang="en-US" sz="2400" dirty="0" smtClean="0">
                          <a:solidFill>
                            <a:schemeClr val="tx2"/>
                          </a:solidFill>
                        </a:rPr>
                        <a:t>Similar</a:t>
                      </a:r>
                      <a:r>
                        <a:rPr lang="en-US" sz="2400" baseline="0" dirty="0" smtClean="0">
                          <a:solidFill>
                            <a:schemeClr val="tx2"/>
                          </a:solidFill>
                        </a:rPr>
                        <a:t> to amphetamine</a:t>
                      </a:r>
                    </a:p>
                    <a:p>
                      <a:r>
                        <a:rPr lang="en-US" sz="2400" baseline="0" dirty="0" smtClean="0">
                          <a:solidFill>
                            <a:schemeClr val="tx2"/>
                          </a:solidFill>
                        </a:rPr>
                        <a:t>1/10 potency of </a:t>
                      </a:r>
                      <a:r>
                        <a:rPr lang="en-US" sz="2400" i="1" baseline="0" dirty="0" smtClean="0">
                          <a:solidFill>
                            <a:schemeClr val="tx2"/>
                          </a:solidFill>
                        </a:rPr>
                        <a:t>d</a:t>
                      </a:r>
                      <a:r>
                        <a:rPr lang="en-US" sz="2400" i="0" baseline="0" dirty="0" smtClean="0">
                          <a:solidFill>
                            <a:schemeClr val="tx2"/>
                          </a:solidFill>
                        </a:rPr>
                        <a:t>-methamphetamine</a:t>
                      </a:r>
                      <a:endParaRPr lang="en-US" sz="2400" dirty="0">
                        <a:solidFill>
                          <a:schemeClr val="tx2"/>
                        </a:solidFill>
                      </a:endParaRPr>
                    </a:p>
                  </a:txBody>
                  <a:tcPr/>
                </a:tc>
              </a:tr>
            </a:tbl>
          </a:graphicData>
        </a:graphic>
      </p:graphicFrame>
      <p:sp>
        <p:nvSpPr>
          <p:cNvPr id="5" name="TextBox 4"/>
          <p:cNvSpPr txBox="1"/>
          <p:nvPr/>
        </p:nvSpPr>
        <p:spPr>
          <a:xfrm>
            <a:off x="0" y="6550223"/>
            <a:ext cx="6162584" cy="307777"/>
          </a:xfrm>
          <a:prstGeom prst="rect">
            <a:avLst/>
          </a:prstGeom>
          <a:noFill/>
        </p:spPr>
        <p:txBody>
          <a:bodyPr wrap="none" rtlCol="0">
            <a:spAutoFit/>
          </a:bodyPr>
          <a:lstStyle/>
          <a:p>
            <a:r>
              <a:rPr lang="en-US" sz="1400" u="none" dirty="0" smtClean="0">
                <a:latin typeface="+mn-lt"/>
              </a:rPr>
              <a:t>SOURCE: Slide courtesy of </a:t>
            </a:r>
            <a:r>
              <a:rPr lang="en-US" sz="1400" dirty="0" smtClean="0"/>
              <a:t>R. Bruno et al., 2011, with revisions by J</a:t>
            </a:r>
            <a:r>
              <a:rPr lang="en-US" sz="1400" u="none" dirty="0" smtClean="0">
                <a:latin typeface="+mn-lt"/>
              </a:rPr>
              <a:t>ames Hall, 2012.</a:t>
            </a:r>
            <a:endParaRPr lang="en-US" sz="1400" u="none" dirty="0">
              <a:latin typeface="+mn-lt"/>
            </a:endParaRPr>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26</a:t>
            </a:fld>
            <a:endParaRPr lang="en-US" sz="1400" dirty="0">
              <a:solidFill>
                <a:schemeClr val="tx1"/>
              </a:solidFill>
            </a:endParaRPr>
          </a:p>
        </p:txBody>
      </p:sp>
    </p:spTree>
    <p:extLst>
      <p:ext uri="{BB962C8B-B14F-4D97-AF65-F5344CB8AC3E}">
        <p14:creationId xmlns:p14="http://schemas.microsoft.com/office/powerpoint/2010/main" val="3593799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a:effectLst>
                  <a:outerShdw blurRad="38100" dist="38100" dir="2700000" algn="tl">
                    <a:srgbClr val="000000">
                      <a:alpha val="43137"/>
                    </a:srgbClr>
                  </a:outerShdw>
                </a:effectLst>
              </a:rPr>
              <a:t>From the term “Bath Salts” to…</a:t>
            </a:r>
            <a:endParaRPr lang="en-US" dirty="0">
              <a:effectLst>
                <a:outerShdw blurRad="38100" dist="38100" dir="2700000" algn="tl">
                  <a:srgbClr val="000000">
                    <a:alpha val="43137"/>
                  </a:srgbClr>
                </a:outerShdw>
              </a:effectLst>
            </a:endParaRPr>
          </a:p>
        </p:txBody>
      </p:sp>
      <p:sp>
        <p:nvSpPr>
          <p:cNvPr id="5" name="TextBox 4"/>
          <p:cNvSpPr txBox="1">
            <a:spLocks noChangeAspect="1"/>
          </p:cNvSpPr>
          <p:nvPr/>
        </p:nvSpPr>
        <p:spPr>
          <a:xfrm>
            <a:off x="295367" y="2070080"/>
            <a:ext cx="1901372" cy="3416320"/>
          </a:xfrm>
          <a:prstGeom prst="rect">
            <a:avLst/>
          </a:prstGeom>
          <a:noFill/>
          <a:ln w="25400">
            <a:solidFill>
              <a:schemeClr val="accent1"/>
            </a:solidFill>
          </a:ln>
        </p:spPr>
        <p:txBody>
          <a:bodyPr wrap="square" rtlCol="0" anchor="ctr" anchorCtr="0">
            <a:spAutoFit/>
          </a:bodyPr>
          <a:lstStyle/>
          <a:p>
            <a:r>
              <a:rPr lang="en-US" sz="1800" b="1" u="sng" dirty="0" smtClean="0">
                <a:solidFill>
                  <a:schemeClr val="tx2"/>
                </a:solidFill>
                <a:latin typeface="+mn-lt"/>
              </a:rPr>
              <a:t>Synthetic Cathinones</a:t>
            </a:r>
          </a:p>
          <a:p>
            <a:endParaRPr lang="en-US" sz="1800" u="none" dirty="0" smtClean="0">
              <a:latin typeface="+mn-lt"/>
            </a:endParaRPr>
          </a:p>
          <a:p>
            <a:r>
              <a:rPr lang="en-US" sz="1800" u="none" dirty="0" smtClean="0">
                <a:latin typeface="+mn-lt"/>
              </a:rPr>
              <a:t>Mephedrone</a:t>
            </a:r>
            <a:r>
              <a:rPr lang="en-US" sz="1800" u="none" dirty="0">
                <a:latin typeface="+mn-lt"/>
              </a:rPr>
              <a:t>, methylone, </a:t>
            </a:r>
            <a:r>
              <a:rPr lang="en-US" sz="1800" u="none" dirty="0" smtClean="0">
                <a:latin typeface="+mn-lt"/>
              </a:rPr>
              <a:t>4-MEC</a:t>
            </a:r>
          </a:p>
          <a:p>
            <a:endParaRPr lang="en-US" sz="1800" u="none" dirty="0">
              <a:latin typeface="+mn-lt"/>
            </a:endParaRPr>
          </a:p>
          <a:p>
            <a:r>
              <a:rPr lang="en-US" sz="1800" u="none" dirty="0" smtClean="0">
                <a:latin typeface="+mn-lt"/>
              </a:rPr>
              <a:t>Stimulants related </a:t>
            </a:r>
            <a:r>
              <a:rPr lang="en-US" sz="1800" u="none" dirty="0">
                <a:latin typeface="+mn-lt"/>
              </a:rPr>
              <a:t>to methcathinone, MDMA, </a:t>
            </a:r>
            <a:r>
              <a:rPr lang="en-US" sz="1800" u="none" dirty="0" smtClean="0">
                <a:latin typeface="+mn-lt"/>
              </a:rPr>
              <a:t>amphetamines</a:t>
            </a:r>
            <a:endParaRPr lang="en-US" sz="1800" u="none" dirty="0">
              <a:latin typeface="+mn-lt"/>
            </a:endParaRPr>
          </a:p>
        </p:txBody>
      </p:sp>
      <p:sp>
        <p:nvSpPr>
          <p:cNvPr id="6" name="Content Placeholder 5"/>
          <p:cNvSpPr txBox="1">
            <a:spLocks noGrp="1" noChangeAspect="1"/>
          </p:cNvSpPr>
          <p:nvPr>
            <p:ph idx="1"/>
          </p:nvPr>
        </p:nvSpPr>
        <p:spPr>
          <a:xfrm>
            <a:off x="2438400" y="2088547"/>
            <a:ext cx="1905000" cy="3397853"/>
          </a:xfrm>
          <a:prstGeom prst="rect">
            <a:avLst/>
          </a:prstGeom>
          <a:noFill/>
          <a:ln w="25400">
            <a:solidFill>
              <a:schemeClr val="accent1"/>
            </a:solidFill>
          </a:ln>
        </p:spPr>
        <p:txBody>
          <a:bodyPr wrap="square" rtlCol="0" anchor="ctr" anchorCtr="0">
            <a:spAutoFit/>
          </a:bodyPr>
          <a:lstStyle/>
          <a:p>
            <a:pPr marL="0" indent="0">
              <a:buNone/>
            </a:pPr>
            <a:r>
              <a:rPr lang="en-US" sz="1800" b="1" u="sng" dirty="0" smtClean="0">
                <a:solidFill>
                  <a:schemeClr val="tx2"/>
                </a:solidFill>
                <a:latin typeface="+mn-lt"/>
              </a:rPr>
              <a:t>2C- Phenethylamines</a:t>
            </a:r>
            <a:endParaRPr lang="en-US" sz="1800" b="1" u="sng" dirty="0">
              <a:latin typeface="+mn-lt"/>
            </a:endParaRPr>
          </a:p>
          <a:p>
            <a:pPr marL="0" indent="0">
              <a:buNone/>
            </a:pPr>
            <a:endParaRPr lang="en-US" sz="1200" dirty="0"/>
          </a:p>
          <a:p>
            <a:pPr marL="0" indent="0">
              <a:buNone/>
            </a:pPr>
            <a:r>
              <a:rPr lang="en-US" sz="1800" u="none" dirty="0" smtClean="0">
                <a:latin typeface="+mj-lt"/>
              </a:rPr>
              <a:t>Psychedelics related to mescaline</a:t>
            </a:r>
          </a:p>
          <a:p>
            <a:pPr marL="0" indent="0">
              <a:buNone/>
            </a:pPr>
            <a:endParaRPr lang="en-US" sz="1800" dirty="0">
              <a:latin typeface="+mj-lt"/>
            </a:endParaRPr>
          </a:p>
          <a:p>
            <a:pPr marL="0" indent="0">
              <a:buNone/>
            </a:pPr>
            <a:r>
              <a:rPr lang="en-US" sz="1800" u="none" dirty="0" smtClean="0">
                <a:latin typeface="+mj-lt"/>
              </a:rPr>
              <a:t>Some were created in the past to imitate MDMA</a:t>
            </a:r>
          </a:p>
          <a:p>
            <a:pPr marL="0" indent="0">
              <a:buNone/>
            </a:pPr>
            <a:endParaRPr lang="en-US" sz="800" u="none" dirty="0" smtClean="0">
              <a:latin typeface="+mj-lt"/>
            </a:endParaRPr>
          </a:p>
        </p:txBody>
      </p:sp>
      <p:sp>
        <p:nvSpPr>
          <p:cNvPr id="7" name="TextBox 6"/>
          <p:cNvSpPr txBox="1">
            <a:spLocks noChangeAspect="1"/>
          </p:cNvSpPr>
          <p:nvPr/>
        </p:nvSpPr>
        <p:spPr>
          <a:xfrm>
            <a:off x="4619170" y="2039302"/>
            <a:ext cx="1901372" cy="3447098"/>
          </a:xfrm>
          <a:prstGeom prst="rect">
            <a:avLst/>
          </a:prstGeom>
          <a:noFill/>
          <a:ln w="25400">
            <a:solidFill>
              <a:schemeClr val="accent1"/>
            </a:solidFill>
          </a:ln>
        </p:spPr>
        <p:txBody>
          <a:bodyPr wrap="square" rtlCol="0" anchor="ctr" anchorCtr="0">
            <a:spAutoFit/>
          </a:bodyPr>
          <a:lstStyle/>
          <a:p>
            <a:r>
              <a:rPr lang="en-US" sz="1800" b="1" u="sng" dirty="0" smtClean="0">
                <a:solidFill>
                  <a:schemeClr val="tx2"/>
                </a:solidFill>
                <a:latin typeface="+mn-lt"/>
              </a:rPr>
              <a:t>Tryptamines</a:t>
            </a:r>
          </a:p>
          <a:p>
            <a:endParaRPr lang="en-US" dirty="0" smtClean="0">
              <a:solidFill>
                <a:schemeClr val="tx2"/>
              </a:solidFill>
            </a:endParaRPr>
          </a:p>
          <a:p>
            <a:endParaRPr lang="en-US" dirty="0">
              <a:solidFill>
                <a:schemeClr val="tx2"/>
              </a:solidFill>
            </a:endParaRPr>
          </a:p>
          <a:p>
            <a:r>
              <a:rPr lang="en-US" sz="1800" u="none" dirty="0" smtClean="0">
                <a:latin typeface="+mn-lt"/>
              </a:rPr>
              <a:t>5-MeO-DMT &amp; 4-AcO-DMT</a:t>
            </a:r>
          </a:p>
          <a:p>
            <a:endParaRPr lang="en-US" sz="1800" u="none" dirty="0">
              <a:latin typeface="+mn-lt"/>
            </a:endParaRPr>
          </a:p>
          <a:p>
            <a:r>
              <a:rPr lang="en-US" sz="1800" u="none" dirty="0" smtClean="0">
                <a:latin typeface="+mn-lt"/>
              </a:rPr>
              <a:t>Psychedelics related </a:t>
            </a:r>
            <a:r>
              <a:rPr lang="en-US" sz="1800" u="none" dirty="0">
                <a:latin typeface="+mn-lt"/>
              </a:rPr>
              <a:t>to psilocin &amp; bufotenin</a:t>
            </a:r>
          </a:p>
          <a:p>
            <a:endParaRPr lang="en-US" sz="1400" u="none" dirty="0" smtClean="0">
              <a:solidFill>
                <a:schemeClr val="tx2"/>
              </a:solidFill>
              <a:latin typeface="+mn-lt"/>
            </a:endParaRPr>
          </a:p>
          <a:p>
            <a:endParaRPr lang="en-US" sz="1400" u="none" dirty="0" smtClean="0">
              <a:solidFill>
                <a:schemeClr val="tx2"/>
              </a:solidFill>
              <a:latin typeface="+mn-lt"/>
            </a:endParaRPr>
          </a:p>
          <a:p>
            <a:endParaRPr lang="en-US" sz="1400" u="none" dirty="0">
              <a:solidFill>
                <a:schemeClr val="tx2"/>
              </a:solidFill>
              <a:latin typeface="+mn-lt"/>
            </a:endParaRPr>
          </a:p>
          <a:p>
            <a:endParaRPr lang="en-US" sz="1400" u="none" dirty="0">
              <a:solidFill>
                <a:schemeClr val="tx2"/>
              </a:solidFill>
              <a:latin typeface="+mn-lt"/>
            </a:endParaRPr>
          </a:p>
        </p:txBody>
      </p:sp>
      <p:sp>
        <p:nvSpPr>
          <p:cNvPr id="8" name="TextBox 7"/>
          <p:cNvSpPr txBox="1">
            <a:spLocks noChangeAspect="1"/>
          </p:cNvSpPr>
          <p:nvPr/>
        </p:nvSpPr>
        <p:spPr>
          <a:xfrm>
            <a:off x="6803321" y="2008525"/>
            <a:ext cx="1901372" cy="3477875"/>
          </a:xfrm>
          <a:prstGeom prst="rect">
            <a:avLst/>
          </a:prstGeom>
          <a:noFill/>
          <a:ln w="25400">
            <a:solidFill>
              <a:schemeClr val="accent1"/>
            </a:solidFill>
          </a:ln>
        </p:spPr>
        <p:txBody>
          <a:bodyPr wrap="square" rtlCol="0" anchor="ctr" anchorCtr="0">
            <a:spAutoFit/>
          </a:bodyPr>
          <a:lstStyle/>
          <a:p>
            <a:r>
              <a:rPr lang="en-US" sz="1800" b="1" u="sng" dirty="0" smtClean="0">
                <a:solidFill>
                  <a:schemeClr val="tx2"/>
                </a:solidFill>
                <a:latin typeface="+mn-lt"/>
              </a:rPr>
              <a:t>Piperazines</a:t>
            </a:r>
          </a:p>
          <a:p>
            <a:endParaRPr lang="en-US" sz="1800" u="none" dirty="0" smtClean="0">
              <a:solidFill>
                <a:schemeClr val="tx2"/>
              </a:solidFill>
              <a:latin typeface="+mn-lt"/>
            </a:endParaRPr>
          </a:p>
          <a:p>
            <a:endParaRPr lang="en-US" sz="1800" u="none" dirty="0">
              <a:solidFill>
                <a:schemeClr val="tx2"/>
              </a:solidFill>
              <a:latin typeface="+mn-lt"/>
            </a:endParaRPr>
          </a:p>
          <a:p>
            <a:r>
              <a:rPr lang="en-US" sz="1800" u="none" dirty="0">
                <a:latin typeface="+mn-lt"/>
              </a:rPr>
              <a:t>BZP &amp; </a:t>
            </a:r>
            <a:r>
              <a:rPr lang="en-US" sz="1800" u="none" dirty="0" smtClean="0">
                <a:latin typeface="+mn-lt"/>
              </a:rPr>
              <a:t>TFMPP</a:t>
            </a:r>
          </a:p>
          <a:p>
            <a:endParaRPr lang="en-US" sz="1800" u="none" dirty="0">
              <a:latin typeface="+mn-lt"/>
            </a:endParaRPr>
          </a:p>
          <a:p>
            <a:r>
              <a:rPr lang="en-US" sz="1800" u="none" dirty="0">
                <a:latin typeface="+mn-lt"/>
              </a:rPr>
              <a:t>S</a:t>
            </a:r>
            <a:r>
              <a:rPr lang="en-US" sz="1800" u="none" dirty="0" smtClean="0">
                <a:latin typeface="+mn-lt"/>
              </a:rPr>
              <a:t>timulants</a:t>
            </a:r>
            <a:endParaRPr lang="en-US" sz="1800" u="none" dirty="0">
              <a:latin typeface="+mn-lt"/>
            </a:endParaRPr>
          </a:p>
          <a:p>
            <a:endParaRPr lang="en-US" sz="1400" u="none" dirty="0" smtClean="0">
              <a:solidFill>
                <a:schemeClr val="tx2"/>
              </a:solidFill>
              <a:latin typeface="+mn-lt"/>
            </a:endParaRPr>
          </a:p>
          <a:p>
            <a:endParaRPr lang="en-US" sz="1400" u="none" dirty="0">
              <a:solidFill>
                <a:schemeClr val="tx2"/>
              </a:solidFill>
              <a:latin typeface="+mn-lt"/>
            </a:endParaRPr>
          </a:p>
          <a:p>
            <a:endParaRPr lang="en-US" sz="1400" u="none" dirty="0" smtClean="0">
              <a:solidFill>
                <a:schemeClr val="tx2"/>
              </a:solidFill>
              <a:latin typeface="+mn-lt"/>
            </a:endParaRPr>
          </a:p>
          <a:p>
            <a:endParaRPr lang="en-US" sz="1400" u="none" dirty="0">
              <a:solidFill>
                <a:schemeClr val="tx2"/>
              </a:solidFill>
              <a:latin typeface="+mn-lt"/>
            </a:endParaRPr>
          </a:p>
          <a:p>
            <a:endParaRPr lang="en-US" sz="1400" u="none" dirty="0" smtClean="0">
              <a:solidFill>
                <a:schemeClr val="tx2"/>
              </a:solidFill>
              <a:latin typeface="+mn-lt"/>
            </a:endParaRPr>
          </a:p>
          <a:p>
            <a:endParaRPr lang="en-US" sz="1400" u="none" dirty="0" smtClean="0">
              <a:solidFill>
                <a:schemeClr val="tx2"/>
              </a:solidFill>
              <a:latin typeface="+mn-lt"/>
            </a:endParaRPr>
          </a:p>
          <a:p>
            <a:endParaRPr lang="en-US" sz="1400" u="none" dirty="0" smtClean="0">
              <a:solidFill>
                <a:schemeClr val="tx2"/>
              </a:solidFill>
              <a:latin typeface="+mn-lt"/>
            </a:endParaRPr>
          </a:p>
          <a:p>
            <a:endParaRPr lang="en-US" sz="1400" u="none" dirty="0">
              <a:latin typeface="+mn-lt"/>
            </a:endParaRPr>
          </a:p>
        </p:txBody>
      </p:sp>
      <p:sp>
        <p:nvSpPr>
          <p:cNvPr id="9" name="TextBox 8"/>
          <p:cNvSpPr txBox="1"/>
          <p:nvPr/>
        </p:nvSpPr>
        <p:spPr>
          <a:xfrm>
            <a:off x="417285" y="5715000"/>
            <a:ext cx="8403771" cy="830997"/>
          </a:xfrm>
          <a:prstGeom prst="rect">
            <a:avLst/>
          </a:prstGeom>
          <a:noFill/>
        </p:spPr>
        <p:txBody>
          <a:bodyPr wrap="square" rtlCol="0">
            <a:spAutoFit/>
          </a:bodyPr>
          <a:lstStyle/>
          <a:p>
            <a:pPr algn="ctr"/>
            <a:r>
              <a:rPr lang="en-US" sz="2400" b="1" u="none" dirty="0" smtClean="0">
                <a:latin typeface="+mn-lt"/>
              </a:rPr>
              <a:t>And </a:t>
            </a:r>
            <a:r>
              <a:rPr lang="en-US" sz="2400" b="1" dirty="0" smtClean="0">
                <a:solidFill>
                  <a:schemeClr val="tx2"/>
                </a:solidFill>
                <a:latin typeface="+mn-lt"/>
              </a:rPr>
              <a:t>Dissociatives</a:t>
            </a:r>
            <a:r>
              <a:rPr lang="en-US" sz="2400" b="1" u="none" dirty="0" smtClean="0">
                <a:latin typeface="+mn-lt"/>
              </a:rPr>
              <a:t> related to ketamine and PCP and </a:t>
            </a:r>
            <a:r>
              <a:rPr lang="en-US" sz="2400" b="1" dirty="0" smtClean="0">
                <a:solidFill>
                  <a:schemeClr val="tx2"/>
                </a:solidFill>
                <a:latin typeface="+mn-lt"/>
              </a:rPr>
              <a:t>Opioids</a:t>
            </a:r>
            <a:r>
              <a:rPr lang="en-US" sz="2400" b="1" u="none" dirty="0" smtClean="0">
                <a:latin typeface="+mn-lt"/>
              </a:rPr>
              <a:t> related to morphine, fentanyl, and heroin.</a:t>
            </a:r>
          </a:p>
        </p:txBody>
      </p:sp>
      <p:cxnSp>
        <p:nvCxnSpPr>
          <p:cNvPr id="10" name="Straight Arrow Connector 9"/>
          <p:cNvCxnSpPr/>
          <p:nvPr/>
        </p:nvCxnSpPr>
        <p:spPr>
          <a:xfrm flipH="1">
            <a:off x="1600200" y="1066800"/>
            <a:ext cx="2819400" cy="88362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581400" y="1066800"/>
            <a:ext cx="838200" cy="8733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19600" y="1066800"/>
            <a:ext cx="1150257" cy="8733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19600" y="1066800"/>
            <a:ext cx="3334407" cy="8733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549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Autofit/>
          </a:bodyPr>
          <a:lstStyle/>
          <a:p>
            <a:pPr algn="ctr"/>
            <a:r>
              <a:rPr lang="en-US" b="1" dirty="0" smtClean="0">
                <a:solidFill>
                  <a:schemeClr val="tx1"/>
                </a:solidFill>
                <a:effectLst>
                  <a:outerShdw blurRad="38100" dist="38100" dir="2700000" algn="tl">
                    <a:srgbClr val="000000">
                      <a:alpha val="43137"/>
                    </a:srgbClr>
                  </a:outerShdw>
                </a:effectLst>
              </a:rPr>
              <a:t>Synthetic </a:t>
            </a:r>
            <a:br>
              <a:rPr lang="en-US" b="1" dirty="0" smtClean="0">
                <a:solidFill>
                  <a:schemeClr val="tx1"/>
                </a:solidFill>
                <a:effectLst>
                  <a:outerShdw blurRad="38100" dist="38100" dir="2700000" algn="tl">
                    <a:srgbClr val="000000">
                      <a:alpha val="43137"/>
                    </a:srgbClr>
                  </a:outerShdw>
                </a:effectLst>
              </a:rPr>
            </a:br>
            <a:r>
              <a:rPr lang="en-US" b="1" dirty="0" smtClean="0">
                <a:solidFill>
                  <a:schemeClr val="tx1"/>
                </a:solidFill>
                <a:effectLst>
                  <a:outerShdw blurRad="38100" dist="38100" dir="2700000" algn="tl">
                    <a:srgbClr val="000000">
                      <a:alpha val="43137"/>
                    </a:srgbClr>
                  </a:outerShdw>
                </a:effectLst>
              </a:rPr>
              <a:t>Drugs</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743200"/>
            <a:ext cx="7772400" cy="3733800"/>
          </a:xfrm>
        </p:spPr>
        <p:txBody>
          <a:bodyPr>
            <a:normAutofit lnSpcReduction="10000"/>
          </a:bodyPr>
          <a:lstStyle/>
          <a:p>
            <a:pPr marL="685800" indent="-457200">
              <a:buClr>
                <a:schemeClr val="accent4">
                  <a:lumMod val="50000"/>
                </a:schemeClr>
              </a:buClr>
            </a:pPr>
            <a:r>
              <a:rPr lang="en-US" dirty="0" smtClean="0"/>
              <a:t>Not  really “Spice,”  “Bath Salts,”   “Incense,” or “Plant Food” </a:t>
            </a:r>
          </a:p>
          <a:p>
            <a:pPr marL="685800" indent="-457200">
              <a:buClr>
                <a:schemeClr val="accent4">
                  <a:lumMod val="50000"/>
                </a:schemeClr>
              </a:buClr>
            </a:pPr>
            <a:r>
              <a:rPr lang="en-US" dirty="0" smtClean="0">
                <a:solidFill>
                  <a:schemeClr val="tx2"/>
                </a:solidFill>
              </a:rPr>
              <a:t>Chemically-based; not plant derived</a:t>
            </a:r>
          </a:p>
          <a:p>
            <a:pPr marL="685800" indent="-457200">
              <a:buClr>
                <a:schemeClr val="accent4">
                  <a:lumMod val="50000"/>
                </a:schemeClr>
              </a:buClr>
            </a:pPr>
            <a:r>
              <a:rPr lang="en-US" dirty="0" smtClean="0"/>
              <a:t>Complex chemistry</a:t>
            </a:r>
          </a:p>
          <a:p>
            <a:pPr marL="685800" indent="-457200">
              <a:buClr>
                <a:schemeClr val="accent4">
                  <a:lumMod val="50000"/>
                </a:schemeClr>
              </a:buClr>
            </a:pPr>
            <a:r>
              <a:rPr lang="en-US" dirty="0" smtClean="0">
                <a:solidFill>
                  <a:schemeClr val="tx2"/>
                </a:solidFill>
              </a:rPr>
              <a:t>Constantly changing to “stay legal”</a:t>
            </a:r>
          </a:p>
          <a:p>
            <a:pPr marL="685800" indent="-457200">
              <a:buClr>
                <a:schemeClr val="accent4">
                  <a:lumMod val="50000"/>
                </a:schemeClr>
              </a:buClr>
            </a:pPr>
            <a:r>
              <a:rPr lang="en-US" dirty="0" smtClean="0"/>
              <a:t>Need to prove “intended to use” to convict in some areas</a:t>
            </a:r>
          </a:p>
        </p:txBody>
      </p:sp>
      <p:pic>
        <p:nvPicPr>
          <p:cNvPr id="4" name="Picture 3" descr="MDPV4_image.bmp"/>
          <p:cNvPicPr>
            <a:picLocks noChangeAspect="1"/>
          </p:cNvPicPr>
          <p:nvPr/>
        </p:nvPicPr>
        <p:blipFill>
          <a:blip r:embed="rId3" cstate="print"/>
          <a:stretch>
            <a:fillRect/>
          </a:stretch>
        </p:blipFill>
        <p:spPr>
          <a:xfrm>
            <a:off x="6324600" y="152400"/>
            <a:ext cx="2590800" cy="2282012"/>
          </a:xfrm>
          <a:prstGeom prst="rect">
            <a:avLst/>
          </a:prstGeom>
          <a:ln w="38100">
            <a:solidFill>
              <a:srgbClr val="00B0F0"/>
            </a:solid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7" y="349094"/>
            <a:ext cx="2913063" cy="1860706"/>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7035140" y="6492875"/>
            <a:ext cx="2133600" cy="365125"/>
          </a:xfrm>
        </p:spPr>
        <p:txBody>
          <a:bodyPr/>
          <a:lstStyle/>
          <a:p>
            <a:fld id="{30837B1F-12DC-49C9-8FDE-EB386A0200E4}" type="slidenum">
              <a:rPr lang="en-US" sz="1400" smtClean="0">
                <a:solidFill>
                  <a:schemeClr val="tx1"/>
                </a:solidFill>
              </a:rPr>
              <a:t>28</a:t>
            </a:fld>
            <a:endParaRPr lang="en-US" sz="1400" dirty="0">
              <a:solidFill>
                <a:schemeClr val="tx1"/>
              </a:solidFill>
            </a:endParaRPr>
          </a:p>
        </p:txBody>
      </p:sp>
    </p:spTree>
    <p:extLst>
      <p:ext uri="{BB962C8B-B14F-4D97-AF65-F5344CB8AC3E}">
        <p14:creationId xmlns:p14="http://schemas.microsoft.com/office/powerpoint/2010/main" val="1267808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Synthetic Cannabinoids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Spice vs. “Spice”</a:t>
            </a:r>
            <a:endParaRPr lang="en-US"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505200" y="2943101"/>
            <a:ext cx="1485900" cy="14859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2352551"/>
            <a:ext cx="2667000" cy="2667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2209800"/>
            <a:ext cx="4654092" cy="3124200"/>
          </a:xfrm>
          <a:prstGeom prst="rect">
            <a:avLst/>
          </a:prstGeom>
        </p:spPr>
      </p:pic>
      <p:sp>
        <p:nvSpPr>
          <p:cNvPr id="8"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29</a:t>
            </a:fld>
            <a:endParaRPr lang="en-US" sz="1400" dirty="0">
              <a:solidFill>
                <a:schemeClr val="tx1"/>
              </a:solidFill>
            </a:endParaRPr>
          </a:p>
        </p:txBody>
      </p:sp>
    </p:spTree>
    <p:extLst>
      <p:ext uri="{BB962C8B-B14F-4D97-AF65-F5344CB8AC3E}">
        <p14:creationId xmlns:p14="http://schemas.microsoft.com/office/powerpoint/2010/main" val="75805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1500"/>
                            </p:stCondLst>
                            <p:childTnLst>
                              <p:par>
                                <p:cTn id="12" presetID="10" presetClass="entr" presetSubtype="0" fill="hold" nodeType="after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0" y="152400"/>
            <a:ext cx="9144000" cy="1249362"/>
          </a:xfrm>
        </p:spPr>
        <p:txBody>
          <a:bodyPr/>
          <a:lstStyle/>
          <a:p>
            <a:r>
              <a:rPr lang="en-US" b="1" dirty="0" smtClean="0">
                <a:effectLst>
                  <a:outerShdw blurRad="38100" dist="38100" dir="2700000" algn="tl">
                    <a:srgbClr val="000000">
                      <a:alpha val="43137"/>
                    </a:srgbClr>
                  </a:outerShdw>
                </a:effectLst>
              </a:rPr>
              <a:t>Special Acknowledgements</a:t>
            </a:r>
          </a:p>
        </p:txBody>
      </p:sp>
      <p:sp>
        <p:nvSpPr>
          <p:cNvPr id="3075" name="Rectangle 3"/>
          <p:cNvSpPr>
            <a:spLocks noGrp="1"/>
          </p:cNvSpPr>
          <p:nvPr>
            <p:ph type="body" idx="1"/>
          </p:nvPr>
        </p:nvSpPr>
        <p:spPr>
          <a:xfrm>
            <a:off x="457200" y="1219200"/>
            <a:ext cx="8153400" cy="5105400"/>
          </a:xfrm>
        </p:spPr>
        <p:txBody>
          <a:bodyPr>
            <a:noAutofit/>
          </a:bodyPr>
          <a:lstStyle/>
          <a:p>
            <a:pPr>
              <a:buClr>
                <a:schemeClr val="accent4">
                  <a:lumMod val="50000"/>
                </a:schemeClr>
              </a:buClr>
            </a:pPr>
            <a:r>
              <a:rPr lang="en-US" sz="2800" dirty="0" smtClean="0"/>
              <a:t>Dr. Volker </a:t>
            </a:r>
            <a:r>
              <a:rPr lang="en-US" sz="2800" dirty="0"/>
              <a:t>Auwaerter, University Medical Center Freiburg, Germany</a:t>
            </a:r>
          </a:p>
          <a:p>
            <a:pPr>
              <a:buClr>
                <a:schemeClr val="accent4">
                  <a:lumMod val="50000"/>
                </a:schemeClr>
              </a:buClr>
            </a:pPr>
            <a:r>
              <a:rPr lang="en-US" sz="2800" dirty="0" smtClean="0">
                <a:solidFill>
                  <a:schemeClr val="tx2"/>
                </a:solidFill>
              </a:rPr>
              <a:t>Dr</a:t>
            </a:r>
            <a:r>
              <a:rPr lang="en-US" sz="2800" dirty="0">
                <a:solidFill>
                  <a:schemeClr val="tx2"/>
                </a:solidFill>
              </a:rPr>
              <a:t>. Michael Bauman, Intramural Research Program, NIDA</a:t>
            </a:r>
          </a:p>
          <a:p>
            <a:pPr>
              <a:buClr>
                <a:schemeClr val="accent4">
                  <a:lumMod val="50000"/>
                </a:schemeClr>
              </a:buClr>
            </a:pPr>
            <a:r>
              <a:rPr lang="en-US" sz="2800" dirty="0"/>
              <a:t>Dr. Raimondo </a:t>
            </a:r>
            <a:r>
              <a:rPr lang="en-US" sz="2800" dirty="0" smtClean="0"/>
              <a:t>Bruno, University of Tasmania</a:t>
            </a:r>
            <a:endParaRPr lang="en-US" sz="2800" dirty="0"/>
          </a:p>
          <a:p>
            <a:pPr>
              <a:buClr>
                <a:schemeClr val="accent4">
                  <a:lumMod val="50000"/>
                </a:schemeClr>
              </a:buClr>
            </a:pPr>
            <a:r>
              <a:rPr lang="en-US" sz="2800" dirty="0">
                <a:solidFill>
                  <a:schemeClr val="tx2"/>
                </a:solidFill>
              </a:rPr>
              <a:t>Mathias Forrester, Texas Department of State Health Services</a:t>
            </a:r>
          </a:p>
          <a:p>
            <a:pPr>
              <a:buClr>
                <a:schemeClr val="accent4">
                  <a:lumMod val="50000"/>
                </a:schemeClr>
              </a:buClr>
            </a:pPr>
            <a:r>
              <a:rPr lang="en-US" sz="2800" dirty="0" smtClean="0"/>
              <a:t>Dr</a:t>
            </a:r>
            <a:r>
              <a:rPr lang="en-US" sz="2800" dirty="0"/>
              <a:t>. Paul Griffiths, EMCDDA</a:t>
            </a:r>
          </a:p>
          <a:p>
            <a:pPr>
              <a:buClr>
                <a:schemeClr val="accent4">
                  <a:lumMod val="50000"/>
                </a:schemeClr>
              </a:buClr>
            </a:pPr>
            <a:r>
              <a:rPr lang="en-US" sz="2800" dirty="0" smtClean="0">
                <a:solidFill>
                  <a:schemeClr val="tx2"/>
                </a:solidFill>
              </a:rPr>
              <a:t>James Hall, Nova Southeastern University</a:t>
            </a:r>
          </a:p>
          <a:p>
            <a:pPr>
              <a:buClr>
                <a:schemeClr val="accent4">
                  <a:lumMod val="50000"/>
                </a:schemeClr>
              </a:buClr>
            </a:pPr>
            <a:r>
              <a:rPr lang="en-US" sz="2800" dirty="0"/>
              <a:t>Dr. Barry Logan, National Medical Services Labs, Inc</a:t>
            </a:r>
            <a:r>
              <a:rPr lang="en-US" sz="2800" dirty="0" smtClean="0"/>
              <a:t>.</a:t>
            </a:r>
          </a:p>
          <a:p>
            <a:pPr>
              <a:buClr>
                <a:schemeClr val="accent4">
                  <a:lumMod val="50000"/>
                </a:schemeClr>
              </a:buClr>
            </a:pPr>
            <a:r>
              <a:rPr lang="en-US" sz="2800" dirty="0">
                <a:solidFill>
                  <a:schemeClr val="tx2"/>
                </a:solidFill>
              </a:rPr>
              <a:t>J. Randall Webber, JRW Behavioral Health Services</a:t>
            </a:r>
          </a:p>
          <a:p>
            <a:pPr>
              <a:buClr>
                <a:schemeClr val="accent1"/>
              </a:buClr>
            </a:pPr>
            <a:endParaRPr lang="en-US" sz="2800" dirty="0">
              <a:solidFill>
                <a:schemeClr val="tx2"/>
              </a:solidFill>
            </a:endParaRPr>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3</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66388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Synthetic Cathinones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Bath Salts vs. “Bath Salts”</a:t>
            </a:r>
            <a:endParaRPr lang="en-US"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2246932"/>
            <a:ext cx="6649156" cy="2895600"/>
          </a:xfrm>
          <a:prstGeom prst="rect">
            <a:avLst/>
          </a:prstGeom>
        </p:spPr>
      </p:pic>
      <p:pic>
        <p:nvPicPr>
          <p:cNvPr id="5" name="Picture 4"/>
          <p:cNvPicPr>
            <a:picLocks noChangeAspect="1"/>
          </p:cNvPicPr>
          <p:nvPr/>
        </p:nvPicPr>
        <p:blipFill>
          <a:blip r:embed="rId4">
            <a:clrChange>
              <a:clrFrom>
                <a:srgbClr val="FDFDFD"/>
              </a:clrFrom>
              <a:clrTo>
                <a:srgbClr val="FDFDFD">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370917" y="2951782"/>
            <a:ext cx="1485900" cy="1485900"/>
          </a:xfrm>
          <a:prstGeom prst="rect">
            <a:avLst/>
          </a:prstGeom>
        </p:spPr>
      </p:pic>
      <p:grpSp>
        <p:nvGrpSpPr>
          <p:cNvPr id="8" name="Group 7"/>
          <p:cNvGrpSpPr/>
          <p:nvPr/>
        </p:nvGrpSpPr>
        <p:grpSpPr>
          <a:xfrm>
            <a:off x="6019800" y="1752600"/>
            <a:ext cx="2771279" cy="4533900"/>
            <a:chOff x="6019800" y="1752600"/>
            <a:chExt cx="2771279" cy="4533900"/>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1752600"/>
              <a:ext cx="2771279" cy="218343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174" y="4114800"/>
              <a:ext cx="1880260" cy="2171700"/>
            </a:xfrm>
            <a:prstGeom prst="rect">
              <a:avLst/>
            </a:prstGeom>
          </p:spPr>
        </p:pic>
      </p:grpSp>
      <p:sp>
        <p:nvSpPr>
          <p:cNvPr id="9"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30</a:t>
            </a:fld>
            <a:endParaRPr lang="en-US" sz="1400" dirty="0">
              <a:solidFill>
                <a:schemeClr val="tx1"/>
              </a:solidFill>
            </a:endParaRPr>
          </a:p>
        </p:txBody>
      </p:sp>
    </p:spTree>
    <p:extLst>
      <p:ext uri="{BB962C8B-B14F-4D97-AF65-F5344CB8AC3E}">
        <p14:creationId xmlns:p14="http://schemas.microsoft.com/office/powerpoint/2010/main" val="30496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42" y="152400"/>
            <a:ext cx="8229600" cy="1143000"/>
          </a:xfrm>
        </p:spPr>
        <p:txBody>
          <a:bodyPr/>
          <a:lstStyle/>
          <a:p>
            <a:pPr algn="l"/>
            <a:r>
              <a:rPr lang="en-US" b="1" dirty="0" smtClean="0">
                <a:effectLst>
                  <a:outerShdw blurRad="38100" dist="38100" dir="2700000" algn="tl">
                    <a:srgbClr val="000000">
                      <a:alpha val="43137"/>
                    </a:srgbClr>
                  </a:outerShdw>
                </a:effectLst>
              </a:rPr>
              <a:t>Marijuana (Cannabis)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21648"/>
            <a:ext cx="8305800" cy="5029200"/>
          </a:xfrm>
        </p:spPr>
        <p:txBody>
          <a:bodyPr>
            <a:noAutofit/>
          </a:bodyPr>
          <a:lstStyle/>
          <a:p>
            <a:pPr>
              <a:buClr>
                <a:schemeClr val="accent4">
                  <a:lumMod val="50000"/>
                </a:schemeClr>
              </a:buClr>
            </a:pPr>
            <a:r>
              <a:rPr lang="en-US" sz="2600" dirty="0" smtClean="0"/>
              <a:t>Often called pot, grass, reefer, MJ, weed,                    herb</a:t>
            </a:r>
          </a:p>
          <a:p>
            <a:pPr>
              <a:buClr>
                <a:schemeClr val="accent4">
                  <a:lumMod val="50000"/>
                </a:schemeClr>
              </a:buClr>
            </a:pPr>
            <a:r>
              <a:rPr lang="en-US" sz="2600" dirty="0" smtClean="0">
                <a:solidFill>
                  <a:schemeClr val="tx2"/>
                </a:solidFill>
              </a:rPr>
              <a:t>A mixture of the dried, shredded leaves,                     stems, seeds, and flowers of </a:t>
            </a:r>
            <a:r>
              <a:rPr lang="en-US" sz="2600" i="1" dirty="0" smtClean="0">
                <a:solidFill>
                  <a:schemeClr val="tx2"/>
                </a:solidFill>
              </a:rPr>
              <a:t>Cannabis </a:t>
            </a:r>
            <a:r>
              <a:rPr lang="en-US" sz="2600" dirty="0" smtClean="0">
                <a:solidFill>
                  <a:schemeClr val="tx2"/>
                </a:solidFill>
              </a:rPr>
              <a:t>sativa—the hemp plant</a:t>
            </a:r>
          </a:p>
          <a:p>
            <a:pPr>
              <a:buClr>
                <a:schemeClr val="accent4">
                  <a:lumMod val="50000"/>
                </a:schemeClr>
              </a:buClr>
            </a:pPr>
            <a:r>
              <a:rPr lang="en-US" sz="2600" dirty="0" smtClean="0"/>
              <a:t>Most commonly used drug in the U.S.</a:t>
            </a:r>
          </a:p>
          <a:p>
            <a:pPr>
              <a:buClr>
                <a:schemeClr val="accent4">
                  <a:lumMod val="50000"/>
                </a:schemeClr>
              </a:buClr>
            </a:pPr>
            <a:r>
              <a:rPr lang="en-US" sz="2600" dirty="0">
                <a:solidFill>
                  <a:schemeClr val="tx2"/>
                </a:solidFill>
              </a:rPr>
              <a:t>Delta-9-tetrahydrocannabinol (THC) is the main active ingredient in </a:t>
            </a:r>
            <a:r>
              <a:rPr lang="en-US" sz="2600" dirty="0" smtClean="0">
                <a:solidFill>
                  <a:schemeClr val="tx2"/>
                </a:solidFill>
              </a:rPr>
              <a:t>marijuana</a:t>
            </a:r>
          </a:p>
          <a:p>
            <a:pPr>
              <a:buClr>
                <a:schemeClr val="accent4">
                  <a:lumMod val="50000"/>
                </a:schemeClr>
              </a:buClr>
            </a:pPr>
            <a:r>
              <a:rPr lang="en-US" sz="2600" dirty="0" smtClean="0"/>
              <a:t>Common effects include: euphoria</a:t>
            </a:r>
            <a:r>
              <a:rPr lang="en-US" sz="2600" dirty="0"/>
              <a:t>, </a:t>
            </a:r>
            <a:r>
              <a:rPr lang="en-US" sz="2600" dirty="0" smtClean="0"/>
              <a:t>relaxation, </a:t>
            </a:r>
            <a:r>
              <a:rPr lang="en-US" sz="2600" dirty="0"/>
              <a:t>heightened sensory </a:t>
            </a:r>
            <a:r>
              <a:rPr lang="en-US" sz="2600" dirty="0" smtClean="0"/>
              <a:t>perception, </a:t>
            </a:r>
            <a:r>
              <a:rPr lang="en-US" sz="2600" dirty="0"/>
              <a:t>laughter, altered perception of time, and increased </a:t>
            </a:r>
            <a:r>
              <a:rPr lang="en-US" sz="2600" dirty="0" smtClean="0"/>
              <a:t>appetite</a:t>
            </a:r>
          </a:p>
          <a:p>
            <a:pPr>
              <a:buClr>
                <a:schemeClr val="accent4">
                  <a:lumMod val="50000"/>
                </a:schemeClr>
              </a:buClr>
            </a:pPr>
            <a:r>
              <a:rPr lang="en-US" sz="2600" dirty="0" smtClean="0">
                <a:solidFill>
                  <a:schemeClr val="tx2"/>
                </a:solidFill>
              </a:rPr>
              <a:t>May also produce </a:t>
            </a:r>
            <a:r>
              <a:rPr lang="en-US" sz="2600" dirty="0">
                <a:solidFill>
                  <a:schemeClr val="tx2"/>
                </a:solidFill>
              </a:rPr>
              <a:t>anxiety, fear, distrust, or </a:t>
            </a:r>
            <a:r>
              <a:rPr lang="en-US" sz="2600" dirty="0" smtClean="0">
                <a:solidFill>
                  <a:schemeClr val="tx2"/>
                </a:solidFill>
              </a:rPr>
              <a:t>panic, and can lead to severe mental health problems for some users.</a:t>
            </a:r>
            <a:endParaRPr lang="en-US" sz="2600" dirty="0">
              <a:solidFill>
                <a:schemeClr val="tx2"/>
              </a:solidFill>
            </a:endParaRPr>
          </a:p>
          <a:p>
            <a:pPr>
              <a:buClr>
                <a:schemeClr val="accent4">
                  <a:lumMod val="50000"/>
                </a:schemeClr>
              </a:buClr>
            </a:pPr>
            <a:endParaRPr lang="en-US" sz="2600" dirty="0"/>
          </a:p>
          <a:p>
            <a:pPr>
              <a:buClr>
                <a:schemeClr val="accent4">
                  <a:lumMod val="50000"/>
                </a:schemeClr>
              </a:buClr>
            </a:pPr>
            <a:endParaRPr lang="en-US" sz="2600" dirty="0" smtClean="0"/>
          </a:p>
          <a:p>
            <a:pPr>
              <a:buClr>
                <a:schemeClr val="accent4">
                  <a:lumMod val="50000"/>
                </a:schemeClr>
              </a:buClr>
            </a:pPr>
            <a:endParaRPr lang="en-US" sz="2600" dirty="0" smtClean="0"/>
          </a:p>
        </p:txBody>
      </p:sp>
      <p:sp>
        <p:nvSpPr>
          <p:cNvPr id="4" name="TextBox 3"/>
          <p:cNvSpPr txBox="1"/>
          <p:nvPr/>
        </p:nvSpPr>
        <p:spPr>
          <a:xfrm>
            <a:off x="0" y="6550223"/>
            <a:ext cx="7086600" cy="307777"/>
          </a:xfrm>
          <a:prstGeom prst="rect">
            <a:avLst/>
          </a:prstGeom>
          <a:noFill/>
        </p:spPr>
        <p:txBody>
          <a:bodyPr wrap="square" rtlCol="0">
            <a:spAutoFit/>
          </a:bodyPr>
          <a:lstStyle/>
          <a:p>
            <a:r>
              <a:rPr lang="en-US" sz="1400" dirty="0" smtClean="0"/>
              <a:t>SOURCE: NIDA. (2010). </a:t>
            </a:r>
            <a:r>
              <a:rPr lang="en-US" sz="1400" i="1" dirty="0" smtClean="0"/>
              <a:t>NIDA DrugFacts: Marijuana</a:t>
            </a:r>
            <a:r>
              <a:rPr lang="en-US" sz="1400" dirty="0" smtClean="0"/>
              <a:t>.</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304" y="152401"/>
            <a:ext cx="1476096" cy="1905000"/>
          </a:xfrm>
          <a:prstGeom prst="rect">
            <a:avLst/>
          </a:prstGeom>
          <a:ln w="38100">
            <a:solidFill>
              <a:srgbClr val="00B0F0"/>
            </a:solidFill>
          </a:ln>
        </p:spPr>
      </p:pic>
      <p:sp>
        <p:nvSpPr>
          <p:cNvPr id="6" name="Slide Number Placeholder 5"/>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31</a:t>
            </a:fld>
            <a:endParaRPr lang="en-US" sz="1400" dirty="0">
              <a:solidFill>
                <a:schemeClr val="tx1"/>
              </a:solidFill>
            </a:endParaRPr>
          </a:p>
        </p:txBody>
      </p:sp>
    </p:spTree>
    <p:extLst>
      <p:ext uri="{BB962C8B-B14F-4D97-AF65-F5344CB8AC3E}">
        <p14:creationId xmlns:p14="http://schemas.microsoft.com/office/powerpoint/2010/main" val="1246962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Autofit/>
          </a:bodyPr>
          <a:lstStyle/>
          <a:p>
            <a:r>
              <a:rPr lang="en-US" b="1" dirty="0" smtClean="0">
                <a:effectLst>
                  <a:outerShdw blurRad="38100" dist="38100" dir="2700000" algn="tl">
                    <a:srgbClr val="000000">
                      <a:alpha val="43137"/>
                    </a:srgbClr>
                  </a:outerShdw>
                </a:effectLst>
              </a:rPr>
              <a:t>Synthetic Cannabinoids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436132"/>
            <a:ext cx="8458200" cy="4964668"/>
          </a:xfrm>
        </p:spPr>
        <p:txBody>
          <a:bodyPr>
            <a:normAutofit lnSpcReduction="10000"/>
          </a:bodyPr>
          <a:lstStyle/>
          <a:p>
            <a:pPr>
              <a:buClr>
                <a:schemeClr val="accent4">
                  <a:lumMod val="50000"/>
                </a:schemeClr>
              </a:buClr>
            </a:pPr>
            <a:r>
              <a:rPr lang="en-US" dirty="0" smtClean="0"/>
              <a:t>Wide variety of herbal mixtures</a:t>
            </a:r>
          </a:p>
          <a:p>
            <a:pPr>
              <a:buClr>
                <a:schemeClr val="accent4">
                  <a:lumMod val="50000"/>
                </a:schemeClr>
              </a:buClr>
            </a:pPr>
            <a:r>
              <a:rPr lang="en-US" dirty="0" smtClean="0">
                <a:solidFill>
                  <a:schemeClr val="tx2"/>
                </a:solidFill>
              </a:rPr>
              <a:t>Marketed as “safe” alternatives to marijuana</a:t>
            </a:r>
          </a:p>
          <a:p>
            <a:pPr>
              <a:buClr>
                <a:schemeClr val="accent4">
                  <a:lumMod val="50000"/>
                </a:schemeClr>
              </a:buClr>
            </a:pPr>
            <a:r>
              <a:rPr lang="en-US" dirty="0" smtClean="0"/>
              <a:t>Brand names include: “Spice,” “K2,” fake weed, “Yucatan Fire,” “Skunk,” “Moon Rocks,” herbal incense, “Crazy Clown,” “Herbal Madness”</a:t>
            </a:r>
          </a:p>
          <a:p>
            <a:pPr>
              <a:buClr>
                <a:schemeClr val="accent4">
                  <a:lumMod val="50000"/>
                </a:schemeClr>
              </a:buClr>
            </a:pPr>
            <a:r>
              <a:rPr lang="en-US" dirty="0" smtClean="0">
                <a:solidFill>
                  <a:schemeClr val="tx2"/>
                </a:solidFill>
              </a:rPr>
              <a:t>Labeled “not for human consumption”</a:t>
            </a:r>
          </a:p>
          <a:p>
            <a:pPr>
              <a:buClr>
                <a:schemeClr val="accent4">
                  <a:lumMod val="50000"/>
                </a:schemeClr>
              </a:buClr>
            </a:pPr>
            <a:r>
              <a:rPr lang="en-US" dirty="0" smtClean="0"/>
              <a:t>Contain dried, shredded plant                 material (inert) and chemical additives                                           that are responsible for their                psychoactive effects.</a:t>
            </a:r>
          </a:p>
          <a:p>
            <a:pPr lvl="1">
              <a:buClr>
                <a:schemeClr val="accent4">
                  <a:lumMod val="50000"/>
                </a:schemeClr>
              </a:buClr>
            </a:pPr>
            <a:endParaRPr lang="en-US" dirty="0"/>
          </a:p>
        </p:txBody>
      </p:sp>
      <p:sp>
        <p:nvSpPr>
          <p:cNvPr id="4" name="TextBox 3"/>
          <p:cNvSpPr txBox="1"/>
          <p:nvPr/>
        </p:nvSpPr>
        <p:spPr>
          <a:xfrm>
            <a:off x="0" y="6550223"/>
            <a:ext cx="7086600" cy="307777"/>
          </a:xfrm>
          <a:prstGeom prst="rect">
            <a:avLst/>
          </a:prstGeom>
          <a:noFill/>
        </p:spPr>
        <p:txBody>
          <a:bodyPr wrap="square" rtlCol="0">
            <a:spAutoFit/>
          </a:bodyPr>
          <a:lstStyle/>
          <a:p>
            <a:r>
              <a:rPr lang="en-US" sz="1400" dirty="0" smtClean="0"/>
              <a:t>SOURCE: NIDA. (2012). </a:t>
            </a:r>
            <a:r>
              <a:rPr lang="en-US" sz="1400" i="1" dirty="0" smtClean="0"/>
              <a:t>NIDA</a:t>
            </a:r>
            <a:r>
              <a:rPr lang="en-US" sz="1400" dirty="0" smtClean="0"/>
              <a:t> </a:t>
            </a:r>
            <a:r>
              <a:rPr lang="en-US" sz="1400" i="1" dirty="0" smtClean="0"/>
              <a:t>DrugFacts: Spice (Synthetic Marijuana).</a:t>
            </a:r>
            <a:endParaRPr lang="en-US" sz="1400" i="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522" y="4495800"/>
            <a:ext cx="2822078" cy="2133600"/>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7010400" y="6512626"/>
            <a:ext cx="2133600" cy="365125"/>
          </a:xfrm>
        </p:spPr>
        <p:txBody>
          <a:bodyPr/>
          <a:lstStyle/>
          <a:p>
            <a:fld id="{30837B1F-12DC-49C9-8FDE-EB386A0200E4}" type="slidenum">
              <a:rPr lang="en-US" sz="1400" smtClean="0">
                <a:solidFill>
                  <a:schemeClr val="tx1"/>
                </a:solidFill>
              </a:rPr>
              <a:t>32</a:t>
            </a:fld>
            <a:endParaRPr lang="en-US" sz="1400" dirty="0">
              <a:solidFill>
                <a:schemeClr val="tx1"/>
              </a:solidFill>
            </a:endParaRPr>
          </a:p>
        </p:txBody>
      </p:sp>
    </p:spTree>
    <p:extLst>
      <p:ext uri="{BB962C8B-B14F-4D97-AF65-F5344CB8AC3E}">
        <p14:creationId xmlns:p14="http://schemas.microsoft.com/office/powerpoint/2010/main" val="3193503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Synthetic Cannabinoids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46237"/>
            <a:ext cx="8229600" cy="4525963"/>
          </a:xfrm>
        </p:spPr>
        <p:txBody>
          <a:bodyPr>
            <a:normAutofit fontScale="92500" lnSpcReduction="10000"/>
          </a:bodyPr>
          <a:lstStyle/>
          <a:p>
            <a:pPr>
              <a:buClr>
                <a:schemeClr val="accent4">
                  <a:lumMod val="50000"/>
                </a:schemeClr>
              </a:buClr>
            </a:pPr>
            <a:r>
              <a:rPr lang="en-US" dirty="0" smtClean="0"/>
              <a:t>Mainly abused by </a:t>
            </a:r>
            <a:r>
              <a:rPr lang="en-US" dirty="0" smtClean="0">
                <a:solidFill>
                  <a:schemeClr val="tx2"/>
                </a:solidFill>
              </a:rPr>
              <a:t>smoking</a:t>
            </a:r>
            <a:r>
              <a:rPr lang="en-US" dirty="0" smtClean="0"/>
              <a:t> (alone or with marijuana); may also be prepared as an herbal infusion for </a:t>
            </a:r>
            <a:r>
              <a:rPr lang="en-US" dirty="0" smtClean="0">
                <a:solidFill>
                  <a:schemeClr val="tx2"/>
                </a:solidFill>
              </a:rPr>
              <a:t>drinking</a:t>
            </a:r>
            <a:r>
              <a:rPr lang="en-US" dirty="0" smtClean="0"/>
              <a:t>.</a:t>
            </a:r>
          </a:p>
          <a:p>
            <a:pPr>
              <a:buClr>
                <a:schemeClr val="accent4">
                  <a:lumMod val="50000"/>
                </a:schemeClr>
              </a:buClr>
            </a:pPr>
            <a:r>
              <a:rPr lang="en-US" dirty="0" smtClean="0"/>
              <a:t>Many of the active chemicals most frequently found in synthetic cannabis products have been classified by the DEA as Schedule I </a:t>
            </a:r>
            <a:br>
              <a:rPr lang="en-US" dirty="0" smtClean="0"/>
            </a:br>
            <a:r>
              <a:rPr lang="en-US" dirty="0" smtClean="0"/>
              <a:t>controlled substances, </a:t>
            </a:r>
            <a:br>
              <a:rPr lang="en-US" dirty="0" smtClean="0"/>
            </a:br>
            <a:r>
              <a:rPr lang="en-US" dirty="0" smtClean="0">
                <a:solidFill>
                  <a:schemeClr val="tx2"/>
                </a:solidFill>
              </a:rPr>
              <a:t>making them illegal to buy, </a:t>
            </a:r>
            <a:br>
              <a:rPr lang="en-US" dirty="0" smtClean="0">
                <a:solidFill>
                  <a:schemeClr val="tx2"/>
                </a:solidFill>
              </a:rPr>
            </a:br>
            <a:r>
              <a:rPr lang="en-US" dirty="0" smtClean="0">
                <a:solidFill>
                  <a:schemeClr val="tx2"/>
                </a:solidFill>
              </a:rPr>
              <a:t>sell, or possess</a:t>
            </a:r>
            <a:r>
              <a:rPr lang="en-US" dirty="0" smtClean="0"/>
              <a:t>.</a:t>
            </a:r>
          </a:p>
          <a:p>
            <a:pPr>
              <a:buClr>
                <a:schemeClr val="accent4">
                  <a:lumMod val="50000"/>
                </a:schemeClr>
              </a:buClr>
            </a:pPr>
            <a:r>
              <a:rPr lang="en-US" dirty="0" smtClean="0"/>
              <a:t>Multiple “generations” of drugs.</a:t>
            </a:r>
          </a:p>
        </p:txBody>
      </p:sp>
      <p:sp>
        <p:nvSpPr>
          <p:cNvPr id="4" name="TextBox 3"/>
          <p:cNvSpPr txBox="1"/>
          <p:nvPr/>
        </p:nvSpPr>
        <p:spPr>
          <a:xfrm>
            <a:off x="0" y="6550223"/>
            <a:ext cx="7086600" cy="307777"/>
          </a:xfrm>
          <a:prstGeom prst="rect">
            <a:avLst/>
          </a:prstGeom>
          <a:noFill/>
        </p:spPr>
        <p:txBody>
          <a:bodyPr wrap="square" rtlCol="0">
            <a:spAutoFit/>
          </a:bodyPr>
          <a:lstStyle/>
          <a:p>
            <a:r>
              <a:rPr lang="en-US" sz="1400" dirty="0" smtClean="0"/>
              <a:t>SOURCE: NIDA. (2012). </a:t>
            </a:r>
            <a:r>
              <a:rPr lang="en-US" sz="1400" i="1" dirty="0" smtClean="0"/>
              <a:t>NIDA DrugFacts: Spice (Synthetic Marijuana)</a:t>
            </a:r>
            <a:r>
              <a:rPr lang="en-US" sz="1400" dirty="0" smtClean="0"/>
              <a:t>.</a:t>
            </a:r>
            <a:endParaRPr lang="en-US" sz="1400" dirty="0"/>
          </a:p>
        </p:txBody>
      </p:sp>
      <p:sp>
        <p:nvSpPr>
          <p:cNvPr id="5" name="Slide Number Placeholder 4"/>
          <p:cNvSpPr>
            <a:spLocks noGrp="1"/>
          </p:cNvSpPr>
          <p:nvPr>
            <p:ph type="sldNum" sz="quarter" idx="12"/>
          </p:nvPr>
        </p:nvSpPr>
        <p:spPr>
          <a:xfrm>
            <a:off x="7010400" y="6521548"/>
            <a:ext cx="2133600" cy="365125"/>
          </a:xfrm>
        </p:spPr>
        <p:txBody>
          <a:bodyPr/>
          <a:lstStyle/>
          <a:p>
            <a:fld id="{30837B1F-12DC-49C9-8FDE-EB386A0200E4}" type="slidenum">
              <a:rPr lang="en-US" sz="1400" smtClean="0">
                <a:solidFill>
                  <a:schemeClr val="tx1"/>
                </a:solidFill>
              </a:rPr>
              <a:t>33</a:t>
            </a:fld>
            <a:endParaRPr lang="en-US" sz="14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148" y="4378513"/>
            <a:ext cx="2375452" cy="2022287"/>
          </a:xfrm>
          <a:prstGeom prst="rect">
            <a:avLst/>
          </a:prstGeom>
          <a:ln w="38100">
            <a:solidFill>
              <a:srgbClr val="00B0F0"/>
            </a:solidFill>
          </a:ln>
        </p:spPr>
      </p:pic>
    </p:spTree>
    <p:extLst>
      <p:ext uri="{BB962C8B-B14F-4D97-AF65-F5344CB8AC3E}">
        <p14:creationId xmlns:p14="http://schemas.microsoft.com/office/powerpoint/2010/main" val="3784552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96828" y="228600"/>
            <a:ext cx="7772400" cy="1143000"/>
          </a:xfrm>
        </p:spPr>
        <p:txBody>
          <a:bodyPr>
            <a:noAutofit/>
          </a:bodyPr>
          <a:lstStyle/>
          <a:p>
            <a:r>
              <a:rPr lang="de-DE" b="1" dirty="0">
                <a:solidFill>
                  <a:schemeClr val="tx1"/>
                </a:solidFill>
                <a:effectLst>
                  <a:outerShdw blurRad="38100" dist="38100" dir="2700000" algn="tl">
                    <a:srgbClr val="000000">
                      <a:alpha val="43137"/>
                    </a:srgbClr>
                  </a:outerShdw>
                </a:effectLst>
              </a:rPr>
              <a:t>Synthetic </a:t>
            </a:r>
            <a:r>
              <a:rPr lang="de-DE" b="1" dirty="0" smtClean="0">
                <a:solidFill>
                  <a:schemeClr val="tx1"/>
                </a:solidFill>
                <a:effectLst>
                  <a:outerShdw blurRad="38100" dist="38100" dir="2700000" algn="tl">
                    <a:srgbClr val="000000">
                      <a:alpha val="43137"/>
                    </a:srgbClr>
                  </a:outerShdw>
                </a:effectLst>
              </a:rPr>
              <a:t>Cannabinoids</a:t>
            </a:r>
            <a:r>
              <a:rPr lang="de-DE" b="1" dirty="0">
                <a:solidFill>
                  <a:schemeClr val="tx1"/>
                </a:solidFill>
                <a:effectLst>
                  <a:outerShdw blurRad="38100" dist="38100" dir="2700000" algn="tl">
                    <a:srgbClr val="000000">
                      <a:alpha val="43137"/>
                    </a:srgbClr>
                  </a:outerShdw>
                </a:effectLst>
              </a:rPr>
              <a:t>: </a:t>
            </a:r>
            <a:r>
              <a:rPr lang="de-DE" b="1" dirty="0" smtClean="0">
                <a:solidFill>
                  <a:schemeClr val="tx1"/>
                </a:solidFill>
                <a:effectLst>
                  <a:outerShdw blurRad="38100" dist="38100" dir="2700000" algn="tl">
                    <a:srgbClr val="000000">
                      <a:alpha val="43137"/>
                    </a:srgbClr>
                  </a:outerShdw>
                </a:effectLst>
              </a:rPr>
              <a:t/>
            </a:r>
            <a:br>
              <a:rPr lang="de-DE" b="1" dirty="0" smtClean="0">
                <a:solidFill>
                  <a:schemeClr val="tx1"/>
                </a:solidFill>
                <a:effectLst>
                  <a:outerShdw blurRad="38100" dist="38100" dir="2700000" algn="tl">
                    <a:srgbClr val="000000">
                      <a:alpha val="43137"/>
                    </a:srgbClr>
                  </a:outerShdw>
                </a:effectLst>
              </a:rPr>
            </a:br>
            <a:r>
              <a:rPr lang="de-DE" b="1" dirty="0" smtClean="0">
                <a:solidFill>
                  <a:schemeClr val="tx1"/>
                </a:solidFill>
                <a:effectLst>
                  <a:outerShdw blurRad="38100" dist="38100" dir="2700000" algn="tl">
                    <a:srgbClr val="000000">
                      <a:alpha val="43137"/>
                    </a:srgbClr>
                  </a:outerShdw>
                </a:effectLst>
              </a:rPr>
              <a:t>The </a:t>
            </a:r>
            <a:r>
              <a:rPr lang="de-DE" b="1" dirty="0" smtClean="0">
                <a:effectLst>
                  <a:outerShdw blurRad="38100" dist="38100" dir="2700000" algn="tl">
                    <a:srgbClr val="000000">
                      <a:alpha val="43137"/>
                    </a:srgbClr>
                  </a:outerShdw>
                </a:effectLst>
              </a:rPr>
              <a:t>Major </a:t>
            </a:r>
            <a:r>
              <a:rPr lang="de-DE" b="1" dirty="0" smtClean="0">
                <a:solidFill>
                  <a:schemeClr val="tx1"/>
                </a:solidFill>
                <a:effectLst>
                  <a:outerShdw blurRad="38100" dist="38100" dir="2700000" algn="tl">
                    <a:srgbClr val="000000">
                      <a:alpha val="43137"/>
                    </a:srgbClr>
                  </a:outerShdw>
                </a:effectLst>
              </a:rPr>
              <a:t>Compounds</a:t>
            </a:r>
            <a:endParaRPr lang="de-DE" b="1" dirty="0">
              <a:solidFill>
                <a:schemeClr val="tx1"/>
              </a:solidFill>
              <a:effectLst>
                <a:outerShdw blurRad="38100" dist="38100" dir="2700000" algn="tl">
                  <a:srgbClr val="000000">
                    <a:alpha val="43137"/>
                  </a:srgbClr>
                </a:outerShdw>
              </a:effectLst>
            </a:endParaRPr>
          </a:p>
        </p:txBody>
      </p:sp>
      <p:graphicFrame>
        <p:nvGraphicFramePr>
          <p:cNvPr id="53251" name="Object 3"/>
          <p:cNvGraphicFramePr>
            <a:graphicFrameLocks noGrp="1" noChangeAspect="1"/>
          </p:cNvGraphicFramePr>
          <p:nvPr>
            <p:ph sz="half" idx="1"/>
            <p:extLst>
              <p:ext uri="{D42A27DB-BD31-4B8C-83A1-F6EECF244321}">
                <p14:modId xmlns:p14="http://schemas.microsoft.com/office/powerpoint/2010/main" val="3969780193"/>
              </p:ext>
            </p:extLst>
          </p:nvPr>
        </p:nvGraphicFramePr>
        <p:xfrm>
          <a:off x="1003970" y="1970078"/>
          <a:ext cx="1513505" cy="1544753"/>
        </p:xfrm>
        <a:graphic>
          <a:graphicData uri="http://schemas.openxmlformats.org/presentationml/2006/ole">
            <mc:AlternateContent xmlns:mc="http://schemas.openxmlformats.org/markup-compatibility/2006">
              <mc:Choice xmlns:v="urn:schemas-microsoft-com:vml" Requires="v">
                <p:oleObj spid="_x0000_s3924" name="ChemSketch" r:id="rId4" imgW="1850040" imgH="2066400" progId="ACD.ChemSketch.20">
                  <p:embed/>
                </p:oleObj>
              </mc:Choice>
              <mc:Fallback>
                <p:oleObj name="ChemSketch" r:id="rId4" imgW="1850040" imgH="206640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970" y="1970078"/>
                        <a:ext cx="1513505" cy="1544753"/>
                      </a:xfrm>
                      <a:prstGeom prst="rect">
                        <a:avLst/>
                      </a:prstGeom>
                      <a:solidFill>
                        <a:schemeClr val="tx1">
                          <a:alpha val="0"/>
                        </a:schemeClr>
                      </a:solidFill>
                      <a:ln>
                        <a:noFill/>
                      </a:ln>
                      <a:effectLst/>
                      <a:extLst/>
                    </p:spPr>
                  </p:pic>
                </p:oleObj>
              </mc:Fallback>
            </mc:AlternateContent>
          </a:graphicData>
        </a:graphic>
      </p:graphicFrame>
      <p:sp>
        <p:nvSpPr>
          <p:cNvPr id="53252" name="Text Box 4"/>
          <p:cNvSpPr txBox="1">
            <a:spLocks noChangeArrowheads="1"/>
          </p:cNvSpPr>
          <p:nvPr/>
        </p:nvSpPr>
        <p:spPr bwMode="auto">
          <a:xfrm>
            <a:off x="496828" y="1535668"/>
            <a:ext cx="2114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b="1" dirty="0">
                <a:latin typeface="+mj-lt"/>
                <a:ea typeface="ＭＳ Ｐゴシック" charset="0"/>
                <a:cs typeface="ＭＳ Ｐゴシック" charset="0"/>
              </a:rPr>
              <a:t>a) Naphthoylindoles</a:t>
            </a:r>
          </a:p>
        </p:txBody>
      </p:sp>
      <p:sp>
        <p:nvSpPr>
          <p:cNvPr id="53264" name="Text Box 16"/>
          <p:cNvSpPr txBox="1">
            <a:spLocks noChangeArrowheads="1"/>
          </p:cNvSpPr>
          <p:nvPr/>
        </p:nvSpPr>
        <p:spPr bwMode="auto">
          <a:xfrm>
            <a:off x="4953000" y="1524000"/>
            <a:ext cx="2314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b="1" dirty="0">
                <a:latin typeface="+mj-lt"/>
                <a:ea typeface="ＭＳ Ｐゴシック" charset="0"/>
                <a:cs typeface="ＭＳ Ｐゴシック" charset="0"/>
              </a:rPr>
              <a:t>b) Cyclohexylphenoles</a:t>
            </a:r>
          </a:p>
        </p:txBody>
      </p:sp>
      <p:graphicFrame>
        <p:nvGraphicFramePr>
          <p:cNvPr id="53265" name="Object 17"/>
          <p:cNvGraphicFramePr>
            <a:graphicFrameLocks noGrp="1" noChangeAspect="1"/>
          </p:cNvGraphicFramePr>
          <p:nvPr>
            <p:ph sz="half" idx="2"/>
            <p:extLst>
              <p:ext uri="{D42A27DB-BD31-4B8C-83A1-F6EECF244321}">
                <p14:modId xmlns:p14="http://schemas.microsoft.com/office/powerpoint/2010/main" val="4185066687"/>
              </p:ext>
            </p:extLst>
          </p:nvPr>
        </p:nvGraphicFramePr>
        <p:xfrm>
          <a:off x="5029200" y="2057400"/>
          <a:ext cx="2806700" cy="1293812"/>
        </p:xfrm>
        <a:graphic>
          <a:graphicData uri="http://schemas.openxmlformats.org/presentationml/2006/ole">
            <mc:AlternateContent xmlns:mc="http://schemas.openxmlformats.org/markup-compatibility/2006">
              <mc:Choice xmlns:v="urn:schemas-microsoft-com:vml" Requires="v">
                <p:oleObj spid="_x0000_s3925" name="ChemSketch" r:id="rId6" imgW="2917080" imgH="1472040" progId="ACD.ChemSketch.20">
                  <p:embed/>
                </p:oleObj>
              </mc:Choice>
              <mc:Fallback>
                <p:oleObj name="ChemSketch" r:id="rId6" imgW="2917080" imgH="1472040" progId="ACD.ChemSketch.2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057400"/>
                        <a:ext cx="2806700" cy="1293812"/>
                      </a:xfrm>
                      <a:prstGeom prst="rect">
                        <a:avLst/>
                      </a:prstGeom>
                      <a:solidFill>
                        <a:schemeClr val="tx1">
                          <a:alpha val="0"/>
                        </a:schemeClr>
                      </a:solidFill>
                      <a:ln>
                        <a:noFill/>
                      </a:ln>
                      <a:effectLst/>
                      <a:extLst/>
                    </p:spPr>
                  </p:pic>
                </p:oleObj>
              </mc:Fallback>
            </mc:AlternateContent>
          </a:graphicData>
        </a:graphic>
      </p:graphicFrame>
      <p:sp>
        <p:nvSpPr>
          <p:cNvPr id="53266" name="Text Box 18"/>
          <p:cNvSpPr txBox="1">
            <a:spLocks noChangeArrowheads="1"/>
          </p:cNvSpPr>
          <p:nvPr/>
        </p:nvSpPr>
        <p:spPr bwMode="auto">
          <a:xfrm>
            <a:off x="5180012" y="3581012"/>
            <a:ext cx="1164101" cy="276999"/>
          </a:xfrm>
          <a:prstGeom prst="rect">
            <a:avLst/>
          </a:prstGeom>
          <a:noFill/>
          <a:ln>
            <a:noFill/>
          </a:ln>
          <a:effectLst/>
          <a:extLst/>
        </p:spPr>
        <p:txBody>
          <a:bodyPr wrap="none">
            <a:spAutoFit/>
          </a:bodyPr>
          <a:lstStyle/>
          <a:p>
            <a:pPr defTabSz="914400" fontAlgn="base">
              <a:spcBef>
                <a:spcPct val="0"/>
              </a:spcBef>
              <a:spcAft>
                <a:spcPct val="0"/>
              </a:spcAft>
            </a:pPr>
            <a:r>
              <a:rPr lang="de-DE" sz="1200" b="1" dirty="0">
                <a:latin typeface="Arial" charset="0"/>
                <a:ea typeface="ＭＳ Ｐゴシック" charset="0"/>
                <a:cs typeface="ＭＳ Ｐゴシック" charset="0"/>
              </a:rPr>
              <a:t>CP-47,497-C8</a:t>
            </a:r>
          </a:p>
        </p:txBody>
      </p:sp>
      <p:grpSp>
        <p:nvGrpSpPr>
          <p:cNvPr id="4" name="Group 3"/>
          <p:cNvGrpSpPr/>
          <p:nvPr/>
        </p:nvGrpSpPr>
        <p:grpSpPr>
          <a:xfrm>
            <a:off x="728663" y="3719513"/>
            <a:ext cx="3281531" cy="2813824"/>
            <a:chOff x="728663" y="3719513"/>
            <a:chExt cx="3281531" cy="2813824"/>
          </a:xfrm>
        </p:grpSpPr>
        <p:sp>
          <p:nvSpPr>
            <p:cNvPr id="53253" name="Text Box 5"/>
            <p:cNvSpPr txBox="1">
              <a:spLocks noChangeArrowheads="1"/>
            </p:cNvSpPr>
            <p:nvPr/>
          </p:nvSpPr>
          <p:spPr bwMode="auto">
            <a:xfrm>
              <a:off x="730250" y="3721100"/>
              <a:ext cx="824265" cy="276999"/>
            </a:xfrm>
            <a:prstGeom prst="rect">
              <a:avLst/>
            </a:prstGeom>
            <a:noFill/>
            <a:ln>
              <a:noFill/>
            </a:ln>
            <a:effectLst/>
            <a:extLst/>
          </p:spPr>
          <p:txBody>
            <a:bodyPr wrap="none">
              <a:spAutoFit/>
            </a:bodyPr>
            <a:lstStyle/>
            <a:p>
              <a:pPr defTabSz="914400" fontAlgn="base">
                <a:spcBef>
                  <a:spcPct val="0"/>
                </a:spcBef>
                <a:spcAft>
                  <a:spcPct val="0"/>
                </a:spcAft>
              </a:pPr>
              <a:r>
                <a:rPr lang="de-DE" sz="1200" b="1" dirty="0">
                  <a:latin typeface="Arial" charset="0"/>
                  <a:ea typeface="ＭＳ Ｐゴシック" charset="0"/>
                  <a:cs typeface="ＭＳ Ｐゴシック" charset="0"/>
                </a:rPr>
                <a:t>JWH-018</a:t>
              </a:r>
            </a:p>
          </p:txBody>
        </p:sp>
        <p:sp>
          <p:nvSpPr>
            <p:cNvPr id="53254" name="Text Box 6"/>
            <p:cNvSpPr txBox="1">
              <a:spLocks noChangeArrowheads="1"/>
            </p:cNvSpPr>
            <p:nvPr/>
          </p:nvSpPr>
          <p:spPr bwMode="auto">
            <a:xfrm>
              <a:off x="2065338" y="3719513"/>
              <a:ext cx="8242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a:latin typeface="Arial" charset="0"/>
                  <a:ea typeface="ＭＳ Ｐゴシック" charset="0"/>
                  <a:cs typeface="ＭＳ Ｐゴシック" charset="0"/>
                </a:rPr>
                <a:t>JWH-073</a:t>
              </a:r>
            </a:p>
          </p:txBody>
        </p:sp>
        <p:sp>
          <p:nvSpPr>
            <p:cNvPr id="53255" name="Text Box 7"/>
            <p:cNvSpPr txBox="1">
              <a:spLocks noChangeArrowheads="1"/>
            </p:cNvSpPr>
            <p:nvPr/>
          </p:nvSpPr>
          <p:spPr bwMode="auto">
            <a:xfrm>
              <a:off x="730250" y="4071938"/>
              <a:ext cx="7296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smtClean="0">
                  <a:latin typeface="Arial" charset="0"/>
                  <a:ea typeface="ＭＳ Ｐゴシック" charset="0"/>
                  <a:cs typeface="ＭＳ Ｐゴシック" charset="0"/>
                </a:rPr>
                <a:t>Sts-135</a:t>
              </a:r>
              <a:endParaRPr lang="de-DE" sz="1200" b="1" dirty="0">
                <a:latin typeface="Arial" charset="0"/>
                <a:ea typeface="ＭＳ Ｐゴシック" charset="0"/>
                <a:cs typeface="ＭＳ Ｐゴシック" charset="0"/>
              </a:endParaRPr>
            </a:p>
          </p:txBody>
        </p:sp>
        <p:sp>
          <p:nvSpPr>
            <p:cNvPr id="53256" name="Text Box 8"/>
            <p:cNvSpPr txBox="1">
              <a:spLocks noChangeArrowheads="1"/>
            </p:cNvSpPr>
            <p:nvPr/>
          </p:nvSpPr>
          <p:spPr bwMode="auto">
            <a:xfrm>
              <a:off x="2074863" y="4056063"/>
              <a:ext cx="603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smtClean="0">
                  <a:latin typeface="Arial" charset="0"/>
                  <a:ea typeface="ＭＳ Ｐゴシック" charset="0"/>
                  <a:cs typeface="ＭＳ Ｐゴシック" charset="0"/>
                </a:rPr>
                <a:t>Pb-22</a:t>
              </a:r>
              <a:endParaRPr lang="de-DE" sz="1200" b="1" dirty="0">
                <a:latin typeface="Arial" charset="0"/>
                <a:ea typeface="ＭＳ Ｐゴシック" charset="0"/>
                <a:cs typeface="ＭＳ Ｐゴシック" charset="0"/>
              </a:endParaRPr>
            </a:p>
          </p:txBody>
        </p:sp>
        <p:sp>
          <p:nvSpPr>
            <p:cNvPr id="53257" name="Text Box 9"/>
            <p:cNvSpPr txBox="1">
              <a:spLocks noChangeArrowheads="1"/>
            </p:cNvSpPr>
            <p:nvPr/>
          </p:nvSpPr>
          <p:spPr bwMode="auto">
            <a:xfrm>
              <a:off x="735013" y="4425950"/>
              <a:ext cx="8242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a:latin typeface="Arial" charset="0"/>
                  <a:ea typeface="ＭＳ Ｐゴシック" charset="0"/>
                  <a:cs typeface="ＭＳ Ｐゴシック" charset="0"/>
                </a:rPr>
                <a:t>JWH-081</a:t>
              </a:r>
            </a:p>
          </p:txBody>
        </p:sp>
        <p:sp>
          <p:nvSpPr>
            <p:cNvPr id="53258" name="Text Box 10"/>
            <p:cNvSpPr txBox="1">
              <a:spLocks noChangeArrowheads="1"/>
            </p:cNvSpPr>
            <p:nvPr/>
          </p:nvSpPr>
          <p:spPr bwMode="auto">
            <a:xfrm>
              <a:off x="2055813" y="4424956"/>
              <a:ext cx="7120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defTabSz="914400" fontAlgn="base">
                <a:spcBef>
                  <a:spcPct val="0"/>
                </a:spcBef>
                <a:spcAft>
                  <a:spcPct val="0"/>
                </a:spcAft>
              </a:pPr>
              <a:r>
                <a:rPr lang="de-DE" sz="1200" b="1" dirty="0" smtClean="0">
                  <a:latin typeface="Arial" charset="0"/>
                  <a:ea typeface="ＭＳ Ｐゴシック" charset="0"/>
                  <a:cs typeface="ＭＳ Ｐゴシック" charset="0"/>
                </a:rPr>
                <a:t>UR-144</a:t>
              </a:r>
              <a:endParaRPr lang="de-DE" sz="1200" b="1" dirty="0">
                <a:latin typeface="Arial" charset="0"/>
                <a:ea typeface="ＭＳ Ｐゴシック" charset="0"/>
                <a:cs typeface="ＭＳ Ｐゴシック" charset="0"/>
              </a:endParaRPr>
            </a:p>
          </p:txBody>
        </p:sp>
        <p:sp>
          <p:nvSpPr>
            <p:cNvPr id="53259" name="Text Box 11"/>
            <p:cNvSpPr txBox="1">
              <a:spLocks noChangeArrowheads="1"/>
            </p:cNvSpPr>
            <p:nvPr/>
          </p:nvSpPr>
          <p:spPr bwMode="auto">
            <a:xfrm>
              <a:off x="733425" y="4789488"/>
              <a:ext cx="8242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a:latin typeface="Arial" charset="0"/>
                  <a:ea typeface="ＭＳ Ｐゴシック" charset="0"/>
                  <a:cs typeface="ＭＳ Ｐゴシック" charset="0"/>
                </a:rPr>
                <a:t>JWH-122</a:t>
              </a:r>
            </a:p>
          </p:txBody>
        </p:sp>
        <p:sp>
          <p:nvSpPr>
            <p:cNvPr id="53260" name="Text Box 12"/>
            <p:cNvSpPr txBox="1">
              <a:spLocks noChangeArrowheads="1"/>
            </p:cNvSpPr>
            <p:nvPr/>
          </p:nvSpPr>
          <p:spPr bwMode="auto">
            <a:xfrm>
              <a:off x="2070100" y="4783138"/>
              <a:ext cx="8996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smtClean="0">
                  <a:latin typeface="Arial" charset="0"/>
                  <a:ea typeface="ＭＳ Ｐゴシック" charset="0"/>
                  <a:cs typeface="ＭＳ Ｐゴシック" charset="0"/>
                </a:rPr>
                <a:t>A-796,260</a:t>
              </a:r>
              <a:endParaRPr lang="de-DE" sz="1200" b="1" dirty="0">
                <a:latin typeface="Arial" charset="0"/>
                <a:ea typeface="ＭＳ Ｐゴシック" charset="0"/>
                <a:cs typeface="ＭＳ Ｐゴシック" charset="0"/>
              </a:endParaRPr>
            </a:p>
          </p:txBody>
        </p:sp>
        <p:sp>
          <p:nvSpPr>
            <p:cNvPr id="53261" name="Text Box 13"/>
            <p:cNvSpPr txBox="1">
              <a:spLocks noChangeArrowheads="1"/>
            </p:cNvSpPr>
            <p:nvPr/>
          </p:nvSpPr>
          <p:spPr bwMode="auto">
            <a:xfrm>
              <a:off x="730250" y="5132388"/>
              <a:ext cx="7553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smtClean="0">
                  <a:latin typeface="Arial" charset="0"/>
                  <a:ea typeface="ＭＳ Ｐゴシック" charset="0"/>
                  <a:cs typeface="ＭＳ Ｐゴシック" charset="0"/>
                </a:rPr>
                <a:t>Urb-602</a:t>
              </a:r>
              <a:endParaRPr lang="de-DE" sz="1200" b="1" dirty="0">
                <a:latin typeface="Arial" charset="0"/>
                <a:ea typeface="ＭＳ Ｐゴシック" charset="0"/>
                <a:cs typeface="ＭＳ Ｐゴシック" charset="0"/>
              </a:endParaRPr>
            </a:p>
          </p:txBody>
        </p:sp>
        <p:sp>
          <p:nvSpPr>
            <p:cNvPr id="53262" name="Text Box 14"/>
            <p:cNvSpPr txBox="1">
              <a:spLocks noChangeArrowheads="1"/>
            </p:cNvSpPr>
            <p:nvPr/>
          </p:nvSpPr>
          <p:spPr bwMode="auto">
            <a:xfrm>
              <a:off x="2068513" y="5130800"/>
              <a:ext cx="8242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a:latin typeface="Arial" charset="0"/>
                  <a:ea typeface="ＭＳ Ｐゴシック" charset="0"/>
                  <a:cs typeface="ＭＳ Ｐゴシック" charset="0"/>
                </a:rPr>
                <a:t>JWH-007</a:t>
              </a:r>
            </a:p>
          </p:txBody>
        </p:sp>
        <p:sp>
          <p:nvSpPr>
            <p:cNvPr id="53263" name="Text Box 15"/>
            <p:cNvSpPr txBox="1">
              <a:spLocks noChangeArrowheads="1"/>
            </p:cNvSpPr>
            <p:nvPr/>
          </p:nvSpPr>
          <p:spPr bwMode="auto">
            <a:xfrm>
              <a:off x="2055813" y="6254750"/>
              <a:ext cx="19543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a:latin typeface="Arial" charset="0"/>
                  <a:ea typeface="ＭＳ Ｐゴシック" charset="0"/>
                  <a:cs typeface="ＭＳ Ｐゴシック" charset="0"/>
                </a:rPr>
                <a:t>5-Fluoropentyl-JWH-122</a:t>
              </a:r>
            </a:p>
          </p:txBody>
        </p:sp>
        <p:sp>
          <p:nvSpPr>
            <p:cNvPr id="53267" name="Text Box 19"/>
            <p:cNvSpPr txBox="1">
              <a:spLocks noChangeArrowheads="1"/>
            </p:cNvSpPr>
            <p:nvPr/>
          </p:nvSpPr>
          <p:spPr bwMode="auto">
            <a:xfrm>
              <a:off x="742950" y="5508625"/>
              <a:ext cx="8146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a:latin typeface="Arial" charset="0"/>
                  <a:ea typeface="ＭＳ Ｐゴシック" charset="0"/>
                  <a:cs typeface="ＭＳ Ｐゴシック" charset="0"/>
                </a:rPr>
                <a:t>AM-2201</a:t>
              </a:r>
            </a:p>
          </p:txBody>
        </p:sp>
        <p:sp>
          <p:nvSpPr>
            <p:cNvPr id="53268" name="Text Box 20"/>
            <p:cNvSpPr txBox="1">
              <a:spLocks noChangeArrowheads="1"/>
            </p:cNvSpPr>
            <p:nvPr/>
          </p:nvSpPr>
          <p:spPr bwMode="auto">
            <a:xfrm>
              <a:off x="2065338" y="5502275"/>
              <a:ext cx="9428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smtClean="0">
                  <a:latin typeface="Arial" charset="0"/>
                  <a:ea typeface="ＭＳ Ｐゴシック" charset="0"/>
                  <a:cs typeface="ＭＳ Ｐゴシック" charset="0"/>
                </a:rPr>
                <a:t>MAM-2201</a:t>
              </a:r>
              <a:endParaRPr lang="de-DE" sz="1200" b="1" dirty="0">
                <a:latin typeface="Arial" charset="0"/>
                <a:ea typeface="ＭＳ Ｐゴシック" charset="0"/>
                <a:cs typeface="ＭＳ Ｐゴシック" charset="0"/>
              </a:endParaRPr>
            </a:p>
          </p:txBody>
        </p:sp>
        <p:sp>
          <p:nvSpPr>
            <p:cNvPr id="53269" name="Text Box 21"/>
            <p:cNvSpPr txBox="1">
              <a:spLocks noChangeArrowheads="1"/>
            </p:cNvSpPr>
            <p:nvPr/>
          </p:nvSpPr>
          <p:spPr bwMode="auto">
            <a:xfrm>
              <a:off x="731838" y="5886450"/>
              <a:ext cx="6864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pPr>
              <a:r>
                <a:rPr lang="de-DE" sz="1200" b="1" dirty="0">
                  <a:latin typeface="Arial" charset="0"/>
                  <a:ea typeface="ＭＳ Ｐゴシック" charset="0"/>
                  <a:cs typeface="ＭＳ Ｐゴシック" charset="0"/>
                </a:rPr>
                <a:t>AKB48</a:t>
              </a:r>
            </a:p>
          </p:txBody>
        </p:sp>
        <p:sp>
          <p:nvSpPr>
            <p:cNvPr id="53270" name="Text Box 22"/>
            <p:cNvSpPr txBox="1">
              <a:spLocks noChangeArrowheads="1"/>
            </p:cNvSpPr>
            <p:nvPr/>
          </p:nvSpPr>
          <p:spPr bwMode="auto">
            <a:xfrm>
              <a:off x="2079625" y="5880100"/>
              <a:ext cx="8146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a:latin typeface="Arial" charset="0"/>
                  <a:ea typeface="ＭＳ Ｐゴシック" charset="0"/>
                  <a:cs typeface="ＭＳ Ｐゴシック" charset="0"/>
                </a:rPr>
                <a:t>AM-1220</a:t>
              </a:r>
            </a:p>
          </p:txBody>
        </p:sp>
        <p:sp>
          <p:nvSpPr>
            <p:cNvPr id="53271" name="Text Box 23"/>
            <p:cNvSpPr txBox="1">
              <a:spLocks noChangeArrowheads="1"/>
            </p:cNvSpPr>
            <p:nvPr/>
          </p:nvSpPr>
          <p:spPr bwMode="auto">
            <a:xfrm>
              <a:off x="728663" y="6256338"/>
              <a:ext cx="7051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smtClean="0">
                  <a:latin typeface="Arial" charset="0"/>
                  <a:ea typeface="ＭＳ Ｐゴシック" charset="0"/>
                  <a:cs typeface="ＭＳ Ｐゴシック" charset="0"/>
                </a:rPr>
                <a:t>XLR-11</a:t>
              </a:r>
              <a:endParaRPr lang="de-DE" sz="1200" b="1" dirty="0">
                <a:latin typeface="Arial" charset="0"/>
                <a:ea typeface="ＭＳ Ｐゴシック" charset="0"/>
                <a:cs typeface="ＭＳ Ｐゴシック" charset="0"/>
              </a:endParaRPr>
            </a:p>
          </p:txBody>
        </p:sp>
      </p:grpSp>
      <p:pic>
        <p:nvPicPr>
          <p:cNvPr id="53272" name="Picture 24" descr="Spice-Produkpalette"/>
          <p:cNvPicPr>
            <a:picLocks noChangeAspect="1" noChangeArrowheads="1"/>
          </p:cNvPicPr>
          <p:nvPr/>
        </p:nvPicPr>
        <p:blipFill>
          <a:blip r:embed="rId8" cstate="print">
            <a:extLst>
              <a:ext uri="{28A0092B-C50C-407E-A947-70E740481C1C}">
                <a14:useLocalDpi xmlns:a14="http://schemas.microsoft.com/office/drawing/2010/main" val="0"/>
              </a:ext>
            </a:extLst>
          </a:blip>
          <a:srcRect l="4901" t="8160" r="11069" b="11523"/>
          <a:stretch>
            <a:fillRect/>
          </a:stretch>
        </p:blipFill>
        <p:spPr bwMode="auto">
          <a:xfrm>
            <a:off x="5180012" y="3954389"/>
            <a:ext cx="3570287" cy="2284643"/>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 y="6550223"/>
            <a:ext cx="9159240" cy="307777"/>
          </a:xfrm>
          <a:prstGeom prst="rect">
            <a:avLst/>
          </a:prstGeom>
          <a:noFill/>
        </p:spPr>
        <p:txBody>
          <a:bodyPr wrap="square" rtlCol="0">
            <a:spAutoFit/>
          </a:bodyPr>
          <a:lstStyle/>
          <a:p>
            <a:r>
              <a:rPr lang="en-US" sz="1400" u="none" dirty="0" smtClean="0"/>
              <a:t>SOURCE: Agudelo et al. (2012). </a:t>
            </a:r>
            <a:r>
              <a:rPr lang="en-US" sz="1400" i="1" dirty="0" smtClean="0"/>
              <a:t>Effects of S</a:t>
            </a:r>
            <a:r>
              <a:rPr lang="en-US" sz="1400" i="1" u="none" dirty="0" smtClean="0"/>
              <a:t>ynthetic Cannabinoids on the Blood Brain Barrier</a:t>
            </a:r>
            <a:r>
              <a:rPr lang="en-US" sz="1400" u="none" dirty="0" smtClean="0"/>
              <a:t>, Presented at 74</a:t>
            </a:r>
            <a:r>
              <a:rPr lang="en-US" sz="1400" u="none" baseline="30000" dirty="0" smtClean="0"/>
              <a:t>th</a:t>
            </a:r>
            <a:r>
              <a:rPr lang="en-US" sz="1400" u="none" dirty="0" smtClean="0"/>
              <a:t> Annual CPDD.</a:t>
            </a:r>
            <a:endParaRPr lang="en-US" sz="1400" u="none" dirty="0"/>
          </a:p>
        </p:txBody>
      </p:sp>
      <p:sp>
        <p:nvSpPr>
          <p:cNvPr id="3" name="Slide Number Placeholder 2"/>
          <p:cNvSpPr>
            <a:spLocks noGrp="1"/>
          </p:cNvSpPr>
          <p:nvPr>
            <p:ph type="sldNum" sz="quarter" idx="12"/>
          </p:nvPr>
        </p:nvSpPr>
        <p:spPr>
          <a:xfrm>
            <a:off x="7018317" y="6264275"/>
            <a:ext cx="2133600" cy="365125"/>
          </a:xfrm>
        </p:spPr>
        <p:txBody>
          <a:bodyPr/>
          <a:lstStyle/>
          <a:p>
            <a:fld id="{30837B1F-12DC-49C9-8FDE-EB386A0200E4}" type="slidenum">
              <a:rPr lang="en-US" sz="1400" smtClean="0">
                <a:solidFill>
                  <a:schemeClr val="tx1"/>
                </a:solidFill>
              </a:rPr>
              <a:t>34</a:t>
            </a:fld>
            <a:endParaRPr lang="en-US" sz="1400" dirty="0">
              <a:solidFill>
                <a:schemeClr val="tx1"/>
              </a:solidFill>
            </a:endParaRPr>
          </a:p>
        </p:txBody>
      </p:sp>
    </p:spTree>
    <p:extLst>
      <p:ext uri="{BB962C8B-B14F-4D97-AF65-F5344CB8AC3E}">
        <p14:creationId xmlns:p14="http://schemas.microsoft.com/office/powerpoint/2010/main" val="313975241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11"/>
          <p:cNvSpPr txBox="1">
            <a:spLocks noChangeArrowheads="1"/>
          </p:cNvSpPr>
          <p:nvPr/>
        </p:nvSpPr>
        <p:spPr bwMode="auto">
          <a:xfrm>
            <a:off x="92075" y="1631752"/>
            <a:ext cx="836612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342900" indent="-342900" eaLnBrk="1" hangingPunct="1">
              <a:spcBef>
                <a:spcPts val="600"/>
              </a:spcBef>
              <a:buClr>
                <a:schemeClr val="accent4">
                  <a:lumMod val="50000"/>
                </a:schemeClr>
              </a:buClr>
              <a:buFont typeface="Wingdings" pitchFamily="2" charset="2"/>
              <a:buChar char="Ø"/>
            </a:pPr>
            <a:r>
              <a:rPr lang="en-US" sz="2200" b="1" u="none" dirty="0" smtClean="0">
                <a:latin typeface="+mj-lt"/>
              </a:rPr>
              <a:t>JWH-018/073</a:t>
            </a:r>
            <a:r>
              <a:rPr lang="en-US" sz="2200" u="none" dirty="0" smtClean="0">
                <a:latin typeface="+mj-lt"/>
              </a:rPr>
              <a:t> arrived early and have come and gone.</a:t>
            </a:r>
          </a:p>
          <a:p>
            <a:pPr marL="342900" indent="-342900" eaLnBrk="1" hangingPunct="1">
              <a:spcBef>
                <a:spcPts val="600"/>
              </a:spcBef>
              <a:buClr>
                <a:schemeClr val="accent4">
                  <a:lumMod val="50000"/>
                </a:schemeClr>
              </a:buClr>
              <a:buFont typeface="Wingdings" pitchFamily="2" charset="2"/>
              <a:buChar char="Ø"/>
            </a:pPr>
            <a:r>
              <a:rPr lang="en-US" sz="2200" b="1" u="none" dirty="0" smtClean="0">
                <a:solidFill>
                  <a:schemeClr val="tx2"/>
                </a:solidFill>
                <a:latin typeface="+mj-lt"/>
              </a:rPr>
              <a:t>JWH-250</a:t>
            </a:r>
            <a:r>
              <a:rPr lang="en-US" sz="2200" u="none" dirty="0" smtClean="0">
                <a:solidFill>
                  <a:schemeClr val="tx2"/>
                </a:solidFill>
                <a:latin typeface="+mj-lt"/>
              </a:rPr>
              <a:t> arrived a little later and has also cycled out. </a:t>
            </a:r>
          </a:p>
          <a:p>
            <a:pPr marL="342900" indent="-342900" eaLnBrk="1" hangingPunct="1">
              <a:spcBef>
                <a:spcPts val="600"/>
              </a:spcBef>
              <a:buClr>
                <a:schemeClr val="accent4">
                  <a:lumMod val="50000"/>
                </a:schemeClr>
              </a:buClr>
              <a:buFont typeface="Wingdings" pitchFamily="2" charset="2"/>
              <a:buChar char="Ø"/>
            </a:pPr>
            <a:r>
              <a:rPr lang="en-US" sz="2200" b="1" u="none" dirty="0" smtClean="0">
                <a:latin typeface="+mj-lt"/>
              </a:rPr>
              <a:t>JWH-081 </a:t>
            </a:r>
            <a:r>
              <a:rPr lang="en-US" sz="2200" u="none" dirty="0" smtClean="0">
                <a:latin typeface="+mj-lt"/>
              </a:rPr>
              <a:t>was part of a second wave that has already completed its cycle.</a:t>
            </a:r>
          </a:p>
          <a:p>
            <a:pPr marL="342900" indent="-342900" eaLnBrk="1" hangingPunct="1">
              <a:spcBef>
                <a:spcPts val="600"/>
              </a:spcBef>
              <a:buClr>
                <a:schemeClr val="accent4">
                  <a:lumMod val="50000"/>
                </a:schemeClr>
              </a:buClr>
              <a:buFont typeface="Wingdings" pitchFamily="2" charset="2"/>
              <a:buChar char="Ø"/>
            </a:pPr>
            <a:r>
              <a:rPr lang="en-US" sz="2200" b="1" u="none" dirty="0" smtClean="0">
                <a:solidFill>
                  <a:schemeClr val="tx2"/>
                </a:solidFill>
                <a:latin typeface="+mj-lt"/>
              </a:rPr>
              <a:t>JWH-122</a:t>
            </a:r>
            <a:r>
              <a:rPr lang="en-US" sz="2200" u="none" dirty="0" smtClean="0">
                <a:solidFill>
                  <a:schemeClr val="tx2"/>
                </a:solidFill>
                <a:latin typeface="+mj-lt"/>
              </a:rPr>
              <a:t> was part of the same wave but has persisted in popularity and is part of the current scene.</a:t>
            </a:r>
          </a:p>
          <a:p>
            <a:pPr marL="342900" indent="-342900" eaLnBrk="1" hangingPunct="1">
              <a:spcBef>
                <a:spcPts val="600"/>
              </a:spcBef>
              <a:buClr>
                <a:schemeClr val="accent4">
                  <a:lumMod val="50000"/>
                </a:schemeClr>
              </a:buClr>
              <a:buFont typeface="Wingdings" pitchFamily="2" charset="2"/>
              <a:buChar char="Ø"/>
            </a:pPr>
            <a:r>
              <a:rPr lang="en-US" sz="2200" b="1" u="none" dirty="0" smtClean="0">
                <a:latin typeface="+mj-lt"/>
              </a:rPr>
              <a:t>AM-2201</a:t>
            </a:r>
            <a:r>
              <a:rPr lang="en-US" sz="2200" u="none" dirty="0" smtClean="0">
                <a:latin typeface="+mj-lt"/>
              </a:rPr>
              <a:t> was part of the same second wave and has gained in popularity, probably currently the most prevalent.</a:t>
            </a:r>
          </a:p>
          <a:p>
            <a:pPr marL="342900" indent="-342900" eaLnBrk="1" hangingPunct="1">
              <a:spcBef>
                <a:spcPts val="600"/>
              </a:spcBef>
              <a:buClr>
                <a:schemeClr val="accent4">
                  <a:lumMod val="50000"/>
                </a:schemeClr>
              </a:buClr>
              <a:buFont typeface="Wingdings" pitchFamily="2" charset="2"/>
              <a:buChar char="Ø"/>
            </a:pPr>
            <a:r>
              <a:rPr lang="en-US" sz="2200" b="1" u="none" dirty="0" smtClean="0">
                <a:solidFill>
                  <a:schemeClr val="tx2"/>
                </a:solidFill>
                <a:latin typeface="+mj-lt"/>
              </a:rPr>
              <a:t>JWH-022 </a:t>
            </a:r>
            <a:r>
              <a:rPr lang="en-US" sz="2200" u="none" dirty="0" smtClean="0">
                <a:solidFill>
                  <a:schemeClr val="tx2"/>
                </a:solidFill>
                <a:latin typeface="+mj-lt"/>
              </a:rPr>
              <a:t>and </a:t>
            </a:r>
            <a:r>
              <a:rPr lang="en-US" sz="2200" b="1" u="none" dirty="0" smtClean="0">
                <a:solidFill>
                  <a:schemeClr val="tx2"/>
                </a:solidFill>
                <a:latin typeface="+mj-lt"/>
              </a:rPr>
              <a:t>JWH-210</a:t>
            </a:r>
            <a:r>
              <a:rPr lang="en-US" sz="2200" u="none" dirty="0" smtClean="0">
                <a:solidFill>
                  <a:schemeClr val="tx2"/>
                </a:solidFill>
                <a:latin typeface="+mj-lt"/>
              </a:rPr>
              <a:t> are showing signs of increasing popularity.</a:t>
            </a:r>
          </a:p>
          <a:p>
            <a:pPr marL="342900" indent="-342900" eaLnBrk="1" hangingPunct="1">
              <a:spcBef>
                <a:spcPts val="600"/>
              </a:spcBef>
              <a:buClr>
                <a:schemeClr val="accent4">
                  <a:lumMod val="50000"/>
                </a:schemeClr>
              </a:buClr>
              <a:buFont typeface="Wingdings" pitchFamily="2" charset="2"/>
              <a:buChar char="Ø"/>
            </a:pPr>
            <a:r>
              <a:rPr lang="en-US" sz="2200" u="none" dirty="0" smtClean="0">
                <a:latin typeface="+mj-lt"/>
              </a:rPr>
              <a:t>Recent emergent drugs are the adamantoyl (</a:t>
            </a:r>
            <a:r>
              <a:rPr lang="en-US" sz="2200" b="1" u="none" dirty="0" smtClean="0">
                <a:latin typeface="+mj-lt"/>
              </a:rPr>
              <a:t>AM-1248</a:t>
            </a:r>
            <a:r>
              <a:rPr lang="en-US" sz="2200" u="none" dirty="0" smtClean="0">
                <a:latin typeface="+mj-lt"/>
              </a:rPr>
              <a:t>) and tetramethylcyclopropyl (</a:t>
            </a:r>
            <a:r>
              <a:rPr lang="en-US" sz="2200" b="1" u="none" dirty="0" smtClean="0">
                <a:latin typeface="+mj-lt"/>
              </a:rPr>
              <a:t>XLR-11</a:t>
            </a:r>
            <a:r>
              <a:rPr lang="en-US" sz="2200" u="none" dirty="0" smtClean="0">
                <a:latin typeface="+mj-lt"/>
              </a:rPr>
              <a:t> and </a:t>
            </a:r>
            <a:r>
              <a:rPr lang="en-US" sz="2200" b="1" u="none" dirty="0" smtClean="0">
                <a:latin typeface="+mj-lt"/>
              </a:rPr>
              <a:t>UR-144)</a:t>
            </a:r>
            <a:r>
              <a:rPr lang="en-US" sz="2200" u="none" dirty="0" smtClean="0">
                <a:latin typeface="+mj-lt"/>
              </a:rPr>
              <a:t> indoles which are ahead of the latest attempts to schedule these drug classes.</a:t>
            </a:r>
            <a:endParaRPr lang="en-US" sz="2200" u="none" dirty="0">
              <a:latin typeface="+mj-lt"/>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2400"/>
            <a:ext cx="2419350" cy="194310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324600"/>
            <a:ext cx="8713476" cy="523220"/>
          </a:xfrm>
          <a:prstGeom prst="rect">
            <a:avLst/>
          </a:prstGeom>
          <a:noFill/>
        </p:spPr>
        <p:txBody>
          <a:bodyPr wrap="none" rtlCol="0">
            <a:spAutoFit/>
          </a:bodyPr>
          <a:lstStyle/>
          <a:p>
            <a:r>
              <a:rPr lang="en-US" sz="1400" u="none" dirty="0" smtClean="0">
                <a:latin typeface="+mj-lt"/>
                <a:cs typeface="Arial" pitchFamily="34" charset="0"/>
              </a:rPr>
              <a:t>SOURCE: Logan, B.K. (2012). </a:t>
            </a:r>
            <a:r>
              <a:rPr lang="en-US" sz="1400" i="1" u="none" dirty="0" smtClean="0">
                <a:latin typeface="+mj-lt"/>
                <a:cs typeface="Arial" pitchFamily="34" charset="0"/>
              </a:rPr>
              <a:t>Testing Strategies to Monitor Novel/Emerging/Designer Drug Use in At-Risk Populations</a:t>
            </a:r>
            <a:r>
              <a:rPr lang="en-US" sz="1400" u="none" dirty="0" smtClean="0">
                <a:latin typeface="+mj-lt"/>
                <a:cs typeface="Arial" pitchFamily="34" charset="0"/>
              </a:rPr>
              <a:t>, </a:t>
            </a:r>
          </a:p>
          <a:p>
            <a:r>
              <a:rPr lang="en-US" sz="1400" u="none" dirty="0" smtClean="0">
                <a:latin typeface="+mj-lt"/>
                <a:cs typeface="Arial" pitchFamily="34" charset="0"/>
              </a:rPr>
              <a:t>Presented at 74</a:t>
            </a:r>
            <a:r>
              <a:rPr lang="en-US" sz="1400" u="none" baseline="30000" dirty="0" smtClean="0">
                <a:latin typeface="+mj-lt"/>
                <a:cs typeface="Arial" pitchFamily="34" charset="0"/>
              </a:rPr>
              <a:t>th</a:t>
            </a:r>
            <a:r>
              <a:rPr lang="en-US" sz="1400" u="none" dirty="0" smtClean="0">
                <a:latin typeface="+mj-lt"/>
                <a:cs typeface="Arial" pitchFamily="34" charset="0"/>
              </a:rPr>
              <a:t> Annual CPDD.</a:t>
            </a:r>
            <a:endParaRPr lang="en-US" sz="1400" u="none" dirty="0">
              <a:latin typeface="+mj-lt"/>
              <a:cs typeface="Arial" pitchFamily="34" charset="0"/>
            </a:endParaRPr>
          </a:p>
        </p:txBody>
      </p:sp>
      <p:sp>
        <p:nvSpPr>
          <p:cNvPr id="2" name="TextBox 1"/>
          <p:cNvSpPr txBox="1"/>
          <p:nvPr/>
        </p:nvSpPr>
        <p:spPr>
          <a:xfrm>
            <a:off x="361969" y="76200"/>
            <a:ext cx="5167312" cy="1323439"/>
          </a:xfrm>
          <a:prstGeom prst="rect">
            <a:avLst/>
          </a:prstGeom>
          <a:noFill/>
        </p:spPr>
        <p:txBody>
          <a:bodyPr wrap="none" rtlCol="0">
            <a:spAutoFit/>
          </a:bodyPr>
          <a:lstStyle/>
          <a:p>
            <a:r>
              <a:rPr lang="en-US" sz="4000" b="1" u="none" dirty="0" smtClean="0">
                <a:effectLst>
                  <a:outerShdw blurRad="38100" dist="38100" dir="2700000" algn="tl">
                    <a:srgbClr val="000000">
                      <a:alpha val="43137"/>
                    </a:srgbClr>
                  </a:outerShdw>
                </a:effectLst>
                <a:latin typeface="+mj-lt"/>
              </a:rPr>
              <a:t>The Emergence of </a:t>
            </a:r>
          </a:p>
          <a:p>
            <a:r>
              <a:rPr lang="en-US" sz="4000" b="1" u="none" dirty="0" smtClean="0">
                <a:effectLst>
                  <a:outerShdw blurRad="38100" dist="38100" dir="2700000" algn="tl">
                    <a:srgbClr val="000000">
                      <a:alpha val="43137"/>
                    </a:srgbClr>
                  </a:outerShdw>
                </a:effectLst>
                <a:latin typeface="+mj-lt"/>
              </a:rPr>
              <a:t>Synthetic Cannabinoids</a:t>
            </a:r>
            <a:endParaRPr lang="en-US" sz="4000" b="1" u="none" dirty="0">
              <a:effectLst>
                <a:outerShdw blurRad="38100" dist="38100" dir="2700000" algn="tl">
                  <a:srgbClr val="000000">
                    <a:alpha val="43137"/>
                  </a:srgbClr>
                </a:outerShdw>
              </a:effectLst>
              <a:latin typeface="+mj-lt"/>
            </a:endParaRPr>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35</a:t>
            </a:fld>
            <a:endParaRPr lang="en-US" sz="1400" dirty="0">
              <a:solidFill>
                <a:schemeClr val="tx1"/>
              </a:solidFill>
            </a:endParaRPr>
          </a:p>
        </p:txBody>
      </p:sp>
    </p:spTree>
    <p:extLst>
      <p:ext uri="{BB962C8B-B14F-4D97-AF65-F5344CB8AC3E}">
        <p14:creationId xmlns:p14="http://schemas.microsoft.com/office/powerpoint/2010/main" val="2037105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536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5363">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5363">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15363">
                                            <p:txEl>
                                              <p:pRg st="5" end="5"/>
                                            </p:tx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effectLst>
                  <a:outerShdw blurRad="38100" dist="38100" dir="2700000" algn="tl">
                    <a:srgbClr val="000000">
                      <a:alpha val="43137"/>
                    </a:srgbClr>
                  </a:outerShdw>
                </a:effectLst>
              </a:rPr>
              <a:t>Timeline of Synthetic Cannabinoid Products</a:t>
            </a:r>
            <a:endParaRPr lang="en-US" b="1"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1676400"/>
            <a:ext cx="8999991" cy="4128986"/>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573307"/>
            <a:ext cx="6381812" cy="307777"/>
          </a:xfrm>
          <a:prstGeom prst="rect">
            <a:avLst/>
          </a:prstGeom>
          <a:noFill/>
        </p:spPr>
        <p:txBody>
          <a:bodyPr wrap="none" rtlCol="0">
            <a:spAutoFit/>
          </a:bodyPr>
          <a:lstStyle/>
          <a:p>
            <a:r>
              <a:rPr lang="en-US" sz="1400" u="none" dirty="0" smtClean="0">
                <a:latin typeface="+mj-lt"/>
                <a:cs typeface="Arial" pitchFamily="34" charset="0"/>
              </a:rPr>
              <a:t>SOURCE: Fattore &amp; Fratta.</a:t>
            </a:r>
            <a:r>
              <a:rPr lang="en-US" sz="1400" dirty="0" smtClean="0">
                <a:latin typeface="+mj-lt"/>
                <a:cs typeface="Arial" pitchFamily="34" charset="0"/>
              </a:rPr>
              <a:t> (2011). </a:t>
            </a:r>
            <a:r>
              <a:rPr lang="en-US" sz="1400" i="1" dirty="0" smtClean="0">
                <a:latin typeface="+mj-lt"/>
                <a:cs typeface="Arial" pitchFamily="34" charset="0"/>
              </a:rPr>
              <a:t>Frontiers in Behavioral Neuroscience, 5</a:t>
            </a:r>
            <a:r>
              <a:rPr lang="en-US" sz="1400" dirty="0" smtClean="0">
                <a:latin typeface="+mj-lt"/>
                <a:cs typeface="Arial" pitchFamily="34" charset="0"/>
              </a:rPr>
              <a:t>(60), 1-12.</a:t>
            </a:r>
            <a:endParaRPr lang="en-US" sz="1400" u="none" dirty="0">
              <a:latin typeface="+mj-lt"/>
              <a:cs typeface="Arial" pitchFamily="34" charset="0"/>
            </a:endParaRPr>
          </a:p>
        </p:txBody>
      </p:sp>
      <p:sp>
        <p:nvSpPr>
          <p:cNvPr id="3" name="Slide Number Placeholder 2"/>
          <p:cNvSpPr>
            <a:spLocks noGrp="1"/>
          </p:cNvSpPr>
          <p:nvPr>
            <p:ph type="sldNum" sz="quarter" idx="12"/>
          </p:nvPr>
        </p:nvSpPr>
        <p:spPr>
          <a:xfrm>
            <a:off x="7010400" y="6515959"/>
            <a:ext cx="2133600" cy="365125"/>
          </a:xfrm>
        </p:spPr>
        <p:txBody>
          <a:bodyPr/>
          <a:lstStyle/>
          <a:p>
            <a:fld id="{30837B1F-12DC-49C9-8FDE-EB386A0200E4}" type="slidenum">
              <a:rPr lang="en-US" sz="1400" smtClean="0">
                <a:solidFill>
                  <a:schemeClr val="tx1"/>
                </a:solidFill>
              </a:rPr>
              <a:t>36</a:t>
            </a:fld>
            <a:endParaRPr lang="en-US" sz="1400" dirty="0">
              <a:solidFill>
                <a:schemeClr val="tx1"/>
              </a:solidFill>
            </a:endParaRPr>
          </a:p>
        </p:txBody>
      </p:sp>
    </p:spTree>
    <p:extLst>
      <p:ext uri="{BB962C8B-B14F-4D97-AF65-F5344CB8AC3E}">
        <p14:creationId xmlns:p14="http://schemas.microsoft.com/office/powerpoint/2010/main" val="2228632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effectLst>
                  <a:outerShdw blurRad="38100" dist="38100" dir="2700000" algn="tl">
                    <a:srgbClr val="000000">
                      <a:alpha val="43137"/>
                    </a:srgbClr>
                  </a:outerShdw>
                </a:effectLst>
              </a:rPr>
              <a:t>Factors Associated with Synthetic Cannabinoid Popularity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51037"/>
            <a:ext cx="8229600" cy="4525963"/>
          </a:xfrm>
        </p:spPr>
        <p:txBody>
          <a:bodyPr>
            <a:normAutofit/>
          </a:bodyPr>
          <a:lstStyle/>
          <a:p>
            <a:pPr>
              <a:buClr>
                <a:schemeClr val="accent4">
                  <a:lumMod val="50000"/>
                </a:schemeClr>
              </a:buClr>
            </a:pPr>
            <a:r>
              <a:rPr lang="en-US" sz="3400" dirty="0" smtClean="0"/>
              <a:t>They induce </a:t>
            </a:r>
            <a:r>
              <a:rPr lang="en-US" sz="3400" dirty="0" smtClean="0">
                <a:solidFill>
                  <a:schemeClr val="tx2"/>
                </a:solidFill>
              </a:rPr>
              <a:t>psychoactive effects</a:t>
            </a:r>
          </a:p>
          <a:p>
            <a:pPr>
              <a:buClr>
                <a:schemeClr val="accent4">
                  <a:lumMod val="50000"/>
                </a:schemeClr>
              </a:buClr>
            </a:pPr>
            <a:r>
              <a:rPr lang="en-US" sz="3400" dirty="0" smtClean="0"/>
              <a:t>They are </a:t>
            </a:r>
            <a:r>
              <a:rPr lang="en-US" sz="3400" dirty="0" smtClean="0">
                <a:solidFill>
                  <a:schemeClr val="tx2"/>
                </a:solidFill>
              </a:rPr>
              <a:t>readily available in retail stores and online </a:t>
            </a:r>
          </a:p>
          <a:p>
            <a:pPr>
              <a:buClr>
                <a:schemeClr val="accent4">
                  <a:lumMod val="50000"/>
                </a:schemeClr>
              </a:buClr>
            </a:pPr>
            <a:r>
              <a:rPr lang="en-US" sz="3400" dirty="0" smtClean="0"/>
              <a:t>The packaging is </a:t>
            </a:r>
            <a:r>
              <a:rPr lang="en-US" sz="3400" dirty="0" smtClean="0">
                <a:solidFill>
                  <a:schemeClr val="tx2"/>
                </a:solidFill>
              </a:rPr>
              <a:t>highly attractive</a:t>
            </a:r>
          </a:p>
          <a:p>
            <a:pPr>
              <a:buClr>
                <a:schemeClr val="accent4">
                  <a:lumMod val="50000"/>
                </a:schemeClr>
              </a:buClr>
            </a:pPr>
            <a:r>
              <a:rPr lang="en-US" sz="3400" dirty="0" smtClean="0"/>
              <a:t>They are </a:t>
            </a:r>
            <a:r>
              <a:rPr lang="en-US" sz="3400" dirty="0" smtClean="0">
                <a:solidFill>
                  <a:schemeClr val="tx2"/>
                </a:solidFill>
              </a:rPr>
              <a:t>perceived as safe </a:t>
            </a:r>
            <a:r>
              <a:rPr lang="en-US" sz="3400" dirty="0" smtClean="0"/>
              <a:t>drugs</a:t>
            </a:r>
          </a:p>
          <a:p>
            <a:pPr>
              <a:buClr>
                <a:schemeClr val="accent4">
                  <a:lumMod val="50000"/>
                </a:schemeClr>
              </a:buClr>
            </a:pPr>
            <a:r>
              <a:rPr lang="en-US" sz="3400" dirty="0" smtClean="0"/>
              <a:t>They are </a:t>
            </a:r>
            <a:r>
              <a:rPr lang="en-US" sz="3400" dirty="0" smtClean="0">
                <a:solidFill>
                  <a:schemeClr val="tx2"/>
                </a:solidFill>
              </a:rPr>
              <a:t>not easily detectable </a:t>
            </a:r>
            <a:r>
              <a:rPr lang="en-US" sz="3400" dirty="0" smtClean="0"/>
              <a:t>in urine and blood samples</a:t>
            </a:r>
          </a:p>
          <a:p>
            <a:pPr>
              <a:buClr>
                <a:schemeClr val="accent4">
                  <a:lumMod val="50000"/>
                </a:schemeClr>
              </a:buClr>
            </a:pPr>
            <a:endParaRPr lang="en-US" sz="3400" dirty="0"/>
          </a:p>
        </p:txBody>
      </p:sp>
      <p:sp>
        <p:nvSpPr>
          <p:cNvPr id="4" name="TextBox 3"/>
          <p:cNvSpPr txBox="1"/>
          <p:nvPr/>
        </p:nvSpPr>
        <p:spPr>
          <a:xfrm>
            <a:off x="0" y="6573307"/>
            <a:ext cx="6381812" cy="307777"/>
          </a:xfrm>
          <a:prstGeom prst="rect">
            <a:avLst/>
          </a:prstGeom>
          <a:noFill/>
        </p:spPr>
        <p:txBody>
          <a:bodyPr wrap="none" rtlCol="0">
            <a:spAutoFit/>
          </a:bodyPr>
          <a:lstStyle/>
          <a:p>
            <a:r>
              <a:rPr lang="en-US" sz="1400" u="none" dirty="0" smtClean="0">
                <a:latin typeface="+mj-lt"/>
                <a:cs typeface="Arial" pitchFamily="34" charset="0"/>
              </a:rPr>
              <a:t>SOURCE: Fattore &amp; Fratta</a:t>
            </a:r>
            <a:r>
              <a:rPr lang="en-US" sz="1400" dirty="0" smtClean="0">
                <a:latin typeface="+mj-lt"/>
                <a:cs typeface="Arial" pitchFamily="34" charset="0"/>
              </a:rPr>
              <a:t>. (2011). </a:t>
            </a:r>
            <a:r>
              <a:rPr lang="en-US" sz="1400" i="1" dirty="0" smtClean="0">
                <a:latin typeface="+mj-lt"/>
                <a:cs typeface="Arial" pitchFamily="34" charset="0"/>
              </a:rPr>
              <a:t>Frontiers in Behavioral Neuroscience, 5</a:t>
            </a:r>
            <a:r>
              <a:rPr lang="en-US" sz="1400" dirty="0" smtClean="0">
                <a:latin typeface="+mj-lt"/>
                <a:cs typeface="Arial" pitchFamily="34" charset="0"/>
              </a:rPr>
              <a:t>(60), 1-12.</a:t>
            </a:r>
            <a:endParaRPr lang="en-US" sz="1400" u="none" dirty="0">
              <a:latin typeface="+mj-lt"/>
              <a:cs typeface="Arial" pitchFamily="34" charset="0"/>
            </a:endParaRPr>
          </a:p>
        </p:txBody>
      </p:sp>
      <p:sp>
        <p:nvSpPr>
          <p:cNvPr id="5" name="Slide Number Placeholder 4"/>
          <p:cNvSpPr>
            <a:spLocks noGrp="1"/>
          </p:cNvSpPr>
          <p:nvPr>
            <p:ph type="sldNum" sz="quarter" idx="12"/>
          </p:nvPr>
        </p:nvSpPr>
        <p:spPr>
          <a:xfrm>
            <a:off x="7010400" y="6499136"/>
            <a:ext cx="2133600" cy="365125"/>
          </a:xfrm>
        </p:spPr>
        <p:txBody>
          <a:bodyPr/>
          <a:lstStyle/>
          <a:p>
            <a:fld id="{30837B1F-12DC-49C9-8FDE-EB386A0200E4}" type="slidenum">
              <a:rPr lang="en-US" sz="1400" smtClean="0">
                <a:solidFill>
                  <a:schemeClr val="tx1"/>
                </a:solidFill>
              </a:rPr>
              <a:t>37</a:t>
            </a:fld>
            <a:endParaRPr lang="en-US" sz="1400" dirty="0">
              <a:solidFill>
                <a:schemeClr val="tx1"/>
              </a:solidFill>
            </a:endParaRPr>
          </a:p>
        </p:txBody>
      </p:sp>
    </p:spTree>
    <p:extLst>
      <p:ext uri="{BB962C8B-B14F-4D97-AF65-F5344CB8AC3E}">
        <p14:creationId xmlns:p14="http://schemas.microsoft.com/office/powerpoint/2010/main" val="2773648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sz="4000" b="1" dirty="0" smtClean="0">
                <a:effectLst>
                  <a:outerShdw blurRad="38100" dist="38100" dir="2700000" algn="tl">
                    <a:srgbClr val="000000">
                      <a:alpha val="43137"/>
                    </a:srgbClr>
                  </a:outerShdw>
                </a:effectLst>
              </a:rPr>
              <a:t>Six States Report Cases of Kidney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Damage Linked to Synthetic Cannabinoids</a:t>
            </a:r>
            <a:endParaRPr lang="en-US" sz="4000"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541462"/>
            <a:ext cx="8224838" cy="493553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Sixteen cases of kidney damage reported by CDC</a:t>
            </a:r>
          </a:p>
          <a:p>
            <a:pPr lvl="1">
              <a:buClr>
                <a:schemeClr val="accent4">
                  <a:lumMod val="50000"/>
                </a:schemeClr>
              </a:buClr>
            </a:pPr>
            <a:r>
              <a:rPr lang="en-US" sz="2600" dirty="0" smtClean="0"/>
              <a:t>All admitted to hospital</a:t>
            </a:r>
          </a:p>
          <a:p>
            <a:pPr lvl="1">
              <a:buClr>
                <a:schemeClr val="accent4">
                  <a:lumMod val="50000"/>
                </a:schemeClr>
              </a:buClr>
            </a:pPr>
            <a:r>
              <a:rPr lang="en-US" sz="2600" dirty="0" smtClean="0"/>
              <a:t>Five required hemodialysis</a:t>
            </a:r>
          </a:p>
          <a:p>
            <a:pPr>
              <a:buClr>
                <a:schemeClr val="accent4">
                  <a:lumMod val="50000"/>
                </a:schemeClr>
              </a:buClr>
            </a:pPr>
            <a:r>
              <a:rPr lang="en-US" sz="2800" dirty="0" smtClean="0">
                <a:solidFill>
                  <a:schemeClr val="tx2"/>
                </a:solidFill>
              </a:rPr>
              <a:t>Fifteen of the patients were male; ranged in age from 15 to 33, no history of kidney disease</a:t>
            </a:r>
          </a:p>
          <a:p>
            <a:r>
              <a:rPr lang="en-US" sz="2800" dirty="0" smtClean="0"/>
              <a:t>In early Feb 2013, UA-Birmingham </a:t>
            </a:r>
            <a:r>
              <a:rPr lang="en-US" sz="2800" dirty="0"/>
              <a:t>reported </a:t>
            </a:r>
            <a:r>
              <a:rPr lang="en-US" sz="2800" dirty="0" smtClean="0"/>
              <a:t>4 cases </a:t>
            </a:r>
            <a:r>
              <a:rPr lang="en-US" sz="2800" dirty="0"/>
              <a:t>of previously healthy young men, whose acute kidney injury was associated </a:t>
            </a:r>
            <a:r>
              <a:rPr lang="en-US" sz="2800" dirty="0" smtClean="0"/>
              <a:t>with synthetic marijuana</a:t>
            </a:r>
          </a:p>
          <a:p>
            <a:pPr lvl="1"/>
            <a:r>
              <a:rPr lang="en-US" sz="2600" dirty="0">
                <a:solidFill>
                  <a:schemeClr val="tx2"/>
                </a:solidFill>
              </a:rPr>
              <a:t>Symptoms of nausea, vomiting, and abdominal pain </a:t>
            </a:r>
          </a:p>
          <a:p>
            <a:pPr lvl="1"/>
            <a:r>
              <a:rPr lang="en-US" sz="2600" dirty="0">
                <a:solidFill>
                  <a:schemeClr val="tx2"/>
                </a:solidFill>
              </a:rPr>
              <a:t>All four men recovered kidney function, and none required dialysis</a:t>
            </a:r>
          </a:p>
        </p:txBody>
      </p:sp>
      <p:sp>
        <p:nvSpPr>
          <p:cNvPr id="5" name="TextBox 4"/>
          <p:cNvSpPr txBox="1"/>
          <p:nvPr/>
        </p:nvSpPr>
        <p:spPr>
          <a:xfrm>
            <a:off x="0" y="6550223"/>
            <a:ext cx="8961120" cy="307777"/>
          </a:xfrm>
          <a:prstGeom prst="rect">
            <a:avLst/>
          </a:prstGeom>
          <a:noFill/>
        </p:spPr>
        <p:txBody>
          <a:bodyPr wrap="square" rtlCol="0">
            <a:spAutoFit/>
          </a:bodyPr>
          <a:lstStyle/>
          <a:p>
            <a:r>
              <a:rPr lang="en-US" sz="1400" dirty="0" smtClean="0"/>
              <a:t>SOURCE: </a:t>
            </a:r>
            <a:r>
              <a:rPr lang="en-US" sz="1400" i="1" dirty="0" smtClean="0"/>
              <a:t>Join Together Online</a:t>
            </a:r>
            <a:r>
              <a:rPr lang="en-US" sz="1400" dirty="0" smtClean="0"/>
              <a:t>. </a:t>
            </a:r>
            <a:r>
              <a:rPr lang="en-US" sz="1400" dirty="0"/>
              <a:t>(</a:t>
            </a:r>
            <a:r>
              <a:rPr lang="en-US" sz="1400" dirty="0" smtClean="0"/>
              <a:t>2013). Story published February 15, 2013. </a:t>
            </a:r>
            <a:endParaRPr lang="en-US" sz="1400" dirty="0"/>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38</a:t>
            </a:fld>
            <a:endParaRPr lang="en-US" sz="1400" dirty="0">
              <a:solidFill>
                <a:schemeClr val="tx1"/>
              </a:solidFill>
            </a:endParaRPr>
          </a:p>
        </p:txBody>
      </p:sp>
    </p:spTree>
    <p:extLst>
      <p:ext uri="{BB962C8B-B14F-4D97-AF65-F5344CB8AC3E}">
        <p14:creationId xmlns:p14="http://schemas.microsoft.com/office/powerpoint/2010/main" val="414901582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effectLst>
                  <a:outerShdw blurRad="38100" dist="38100" dir="2700000" algn="tl">
                    <a:srgbClr val="000000">
                      <a:alpha val="43137"/>
                    </a:srgbClr>
                  </a:outerShdw>
                </a:effectLst>
              </a:rPr>
              <a:t>Synthetic Cannabinoid Use Leads to Dangerous Symptoms in Pregnant Women</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5577"/>
            <a:ext cx="8229600" cy="4950023"/>
          </a:xfrm>
        </p:spPr>
        <p:txBody>
          <a:bodyPr>
            <a:normAutofit/>
          </a:bodyPr>
          <a:lstStyle/>
          <a:p>
            <a:r>
              <a:rPr lang="en-US" dirty="0" smtClean="0"/>
              <a:t>Leads </a:t>
            </a:r>
            <a:r>
              <a:rPr lang="en-US" dirty="0"/>
              <a:t>to </a:t>
            </a:r>
            <a:r>
              <a:rPr lang="en-US" dirty="0">
                <a:solidFill>
                  <a:schemeClr val="tx2"/>
                </a:solidFill>
              </a:rPr>
              <a:t>symptoms similar to</a:t>
            </a:r>
            <a:r>
              <a:rPr lang="en-US" dirty="0"/>
              <a:t> those caused by dangerous conditions known as </a:t>
            </a:r>
            <a:r>
              <a:rPr lang="en-US" dirty="0">
                <a:solidFill>
                  <a:schemeClr val="tx2"/>
                </a:solidFill>
              </a:rPr>
              <a:t>preeclampsia and </a:t>
            </a:r>
            <a:r>
              <a:rPr lang="en-US" dirty="0" smtClean="0">
                <a:solidFill>
                  <a:schemeClr val="tx2"/>
                </a:solidFill>
              </a:rPr>
              <a:t>eclampsia</a:t>
            </a:r>
          </a:p>
          <a:p>
            <a:pPr lvl="1"/>
            <a:r>
              <a:rPr lang="en-US" dirty="0"/>
              <a:t>Preeclampsia is marked by </a:t>
            </a:r>
            <a:r>
              <a:rPr lang="en-US" dirty="0">
                <a:solidFill>
                  <a:schemeClr val="tx2"/>
                </a:solidFill>
              </a:rPr>
              <a:t>high blood pressure </a:t>
            </a:r>
            <a:r>
              <a:rPr lang="en-US" dirty="0"/>
              <a:t>and a </a:t>
            </a:r>
            <a:r>
              <a:rPr lang="en-US" dirty="0">
                <a:solidFill>
                  <a:schemeClr val="tx2"/>
                </a:solidFill>
              </a:rPr>
              <a:t>high level of protein in the </a:t>
            </a:r>
            <a:r>
              <a:rPr lang="en-US" dirty="0" smtClean="0">
                <a:solidFill>
                  <a:schemeClr val="tx2"/>
                </a:solidFill>
              </a:rPr>
              <a:t>urine </a:t>
            </a:r>
          </a:p>
          <a:p>
            <a:pPr lvl="1"/>
            <a:r>
              <a:rPr lang="en-US" dirty="0" smtClean="0"/>
              <a:t>Preeclampsia can </a:t>
            </a:r>
            <a:r>
              <a:rPr lang="en-US" dirty="0"/>
              <a:t>lead to eclampsia, which can cause a pregnant woman to </a:t>
            </a:r>
            <a:r>
              <a:rPr lang="en-US" dirty="0">
                <a:solidFill>
                  <a:schemeClr val="tx2"/>
                </a:solidFill>
              </a:rPr>
              <a:t>develop seizures or coma</a:t>
            </a:r>
            <a:r>
              <a:rPr lang="en-US" dirty="0"/>
              <a:t>, and in </a:t>
            </a:r>
            <a:r>
              <a:rPr lang="en-US" dirty="0">
                <a:solidFill>
                  <a:schemeClr val="tx2"/>
                </a:solidFill>
              </a:rPr>
              <a:t>rare cases is </a:t>
            </a:r>
            <a:r>
              <a:rPr lang="en-US" dirty="0" smtClean="0">
                <a:solidFill>
                  <a:schemeClr val="tx2"/>
                </a:solidFill>
              </a:rPr>
              <a:t>fatal </a:t>
            </a:r>
            <a:endParaRPr lang="en-US" dirty="0">
              <a:solidFill>
                <a:schemeClr val="tx2"/>
              </a:solidFill>
            </a:endParaRPr>
          </a:p>
        </p:txBody>
      </p:sp>
      <p:sp>
        <p:nvSpPr>
          <p:cNvPr id="5" name="TextBox 4"/>
          <p:cNvSpPr txBox="1"/>
          <p:nvPr/>
        </p:nvSpPr>
        <p:spPr>
          <a:xfrm>
            <a:off x="0" y="6550223"/>
            <a:ext cx="3396186" cy="307777"/>
          </a:xfrm>
          <a:prstGeom prst="rect">
            <a:avLst/>
          </a:prstGeom>
          <a:noFill/>
        </p:spPr>
        <p:txBody>
          <a:bodyPr wrap="none" rtlCol="0">
            <a:spAutoFit/>
          </a:bodyPr>
          <a:lstStyle/>
          <a:p>
            <a:r>
              <a:rPr lang="en-US" sz="1400" dirty="0" smtClean="0">
                <a:latin typeface="+mj-lt"/>
                <a:cs typeface="Microsoft Sans Serif" pitchFamily="34" charset="0"/>
              </a:rPr>
              <a:t>SOURCE: Join Together Online, May 8, 2013.</a:t>
            </a:r>
            <a:endParaRPr lang="en-US" sz="1400" dirty="0">
              <a:latin typeface="+mj-lt"/>
              <a:cs typeface="Microsoft Sans Serif" pitchFamily="34" charset="0"/>
            </a:endParaRPr>
          </a:p>
        </p:txBody>
      </p:sp>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39</a:t>
            </a:fld>
            <a:endParaRPr lang="en-US" sz="1400" dirty="0">
              <a:solidFill>
                <a:schemeClr val="tx1"/>
              </a:solidFill>
            </a:endParaRPr>
          </a:p>
        </p:txBody>
      </p:sp>
    </p:spTree>
    <p:extLst>
      <p:ext uri="{BB962C8B-B14F-4D97-AF65-F5344CB8AC3E}">
        <p14:creationId xmlns:p14="http://schemas.microsoft.com/office/powerpoint/2010/main" val="2259799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0" y="274638"/>
            <a:ext cx="9144000" cy="1020762"/>
          </a:xfrm>
        </p:spPr>
        <p:txBody>
          <a:bodyPr/>
          <a:lstStyle/>
          <a:p>
            <a:r>
              <a:rPr lang="en-US" b="1" dirty="0" smtClean="0">
                <a:effectLst>
                  <a:outerShdw blurRad="38100" dist="38100" dir="2700000" algn="tl">
                    <a:srgbClr val="000000">
                      <a:alpha val="43137"/>
                    </a:srgbClr>
                  </a:outerShdw>
                </a:effectLst>
              </a:rPr>
              <a:t>Introductions</a:t>
            </a:r>
          </a:p>
        </p:txBody>
      </p:sp>
      <p:sp>
        <p:nvSpPr>
          <p:cNvPr id="10243" name="Rectangle 3"/>
          <p:cNvSpPr>
            <a:spLocks noGrp="1"/>
          </p:cNvSpPr>
          <p:nvPr>
            <p:ph type="body" idx="1"/>
          </p:nvPr>
        </p:nvSpPr>
        <p:spPr>
          <a:xfrm>
            <a:off x="609600" y="1676400"/>
            <a:ext cx="8382000" cy="4495800"/>
          </a:xfrm>
        </p:spPr>
        <p:txBody>
          <a:bodyPr/>
          <a:lstStyle/>
          <a:p>
            <a:pPr>
              <a:buClr>
                <a:srgbClr val="FFFF00"/>
              </a:buClr>
              <a:buFont typeface="Arial" charset="0"/>
              <a:buNone/>
            </a:pPr>
            <a:r>
              <a:rPr lang="en-US" sz="3200" b="1" dirty="0" smtClean="0"/>
              <a:t>Briefly tell us:</a:t>
            </a:r>
          </a:p>
          <a:p>
            <a:pPr>
              <a:buClr>
                <a:schemeClr val="accent4">
                  <a:lumMod val="50000"/>
                </a:schemeClr>
              </a:buClr>
            </a:pPr>
            <a:r>
              <a:rPr lang="en-US" sz="3000" dirty="0" smtClean="0">
                <a:solidFill>
                  <a:schemeClr val="tx2"/>
                </a:solidFill>
              </a:rPr>
              <a:t>What is your name?</a:t>
            </a:r>
          </a:p>
          <a:p>
            <a:pPr>
              <a:buClr>
                <a:schemeClr val="accent4">
                  <a:lumMod val="50000"/>
                </a:schemeClr>
              </a:buClr>
            </a:pPr>
            <a:r>
              <a:rPr lang="en-US" sz="3000" dirty="0" smtClean="0"/>
              <a:t>Where do you work and what you do there?</a:t>
            </a:r>
          </a:p>
          <a:p>
            <a:pPr>
              <a:buClr>
                <a:schemeClr val="accent4">
                  <a:lumMod val="50000"/>
                </a:schemeClr>
              </a:buClr>
            </a:pPr>
            <a:r>
              <a:rPr lang="en-US" sz="3000" dirty="0" smtClean="0">
                <a:solidFill>
                  <a:schemeClr val="tx2"/>
                </a:solidFill>
              </a:rPr>
              <a:t>Who is your favorite musician or performer?</a:t>
            </a:r>
          </a:p>
          <a:p>
            <a:pPr>
              <a:buClr>
                <a:schemeClr val="accent4">
                  <a:lumMod val="50000"/>
                </a:schemeClr>
              </a:buClr>
            </a:pPr>
            <a:r>
              <a:rPr lang="en-US" sz="3000" dirty="0" smtClean="0"/>
              <a:t>What is one reason you decided to attend this training session?</a:t>
            </a:r>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6081365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b="1" dirty="0" smtClean="0">
                <a:effectLst>
                  <a:outerShdw blurRad="38100" dist="38100" dir="2700000" algn="tl">
                    <a:srgbClr val="000000">
                      <a:alpha val="43137"/>
                    </a:srgbClr>
                  </a:outerShdw>
                </a:effectLst>
              </a:rPr>
              <a:t>Case Example: Synthetic Cannabinoid Use among Pregnant Woman</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305800" cy="5484911"/>
          </a:xfrm>
        </p:spPr>
        <p:txBody>
          <a:bodyPr>
            <a:noAutofit/>
          </a:bodyPr>
          <a:lstStyle/>
          <a:p>
            <a:r>
              <a:rPr lang="en-US" sz="2200" dirty="0" smtClean="0"/>
              <a:t>A woman (35 </a:t>
            </a:r>
            <a:r>
              <a:rPr lang="en-US" sz="2200" dirty="0"/>
              <a:t>weeks </a:t>
            </a:r>
            <a:r>
              <a:rPr lang="en-US" sz="2200" dirty="0" smtClean="0"/>
              <a:t>pregnant) </a:t>
            </a:r>
            <a:r>
              <a:rPr lang="en-US" sz="2200" dirty="0"/>
              <a:t>suffered a seizure and appeared </a:t>
            </a:r>
            <a:r>
              <a:rPr lang="en-US" sz="2200" dirty="0" smtClean="0"/>
              <a:t>agitated </a:t>
            </a:r>
          </a:p>
          <a:p>
            <a:pPr lvl="1"/>
            <a:r>
              <a:rPr lang="en-US" sz="2200" dirty="0" smtClean="0">
                <a:solidFill>
                  <a:schemeClr val="tx2"/>
                </a:solidFill>
              </a:rPr>
              <a:t>High </a:t>
            </a:r>
            <a:r>
              <a:rPr lang="en-US" sz="2200" dirty="0">
                <a:solidFill>
                  <a:schemeClr val="tx2"/>
                </a:solidFill>
              </a:rPr>
              <a:t>blood pressure and protein in </a:t>
            </a:r>
            <a:r>
              <a:rPr lang="en-US" sz="2200" dirty="0" smtClean="0">
                <a:solidFill>
                  <a:schemeClr val="tx2"/>
                </a:solidFill>
              </a:rPr>
              <a:t>urine</a:t>
            </a:r>
            <a:r>
              <a:rPr lang="en-US" sz="2200" dirty="0">
                <a:solidFill>
                  <a:schemeClr val="tx2"/>
                </a:solidFill>
              </a:rPr>
              <a:t>, </a:t>
            </a:r>
            <a:r>
              <a:rPr lang="en-US" sz="2200" dirty="0" smtClean="0">
                <a:solidFill>
                  <a:schemeClr val="tx2"/>
                </a:solidFill>
              </a:rPr>
              <a:t>treated for eclampsia</a:t>
            </a:r>
          </a:p>
          <a:p>
            <a:pPr lvl="1"/>
            <a:r>
              <a:rPr lang="en-US" sz="2200" dirty="0" smtClean="0">
                <a:solidFill>
                  <a:schemeClr val="tx2"/>
                </a:solidFill>
              </a:rPr>
              <a:t>An emergency C-section was performed (baby in distress)</a:t>
            </a:r>
            <a:endParaRPr lang="en-US" sz="2200" dirty="0">
              <a:solidFill>
                <a:schemeClr val="tx2"/>
              </a:solidFill>
            </a:endParaRPr>
          </a:p>
          <a:p>
            <a:r>
              <a:rPr lang="en-US" sz="2200" dirty="0"/>
              <a:t>The woman screened negative for drugs, but an anonymous caller reported the woman regularly smoked </a:t>
            </a:r>
            <a:r>
              <a:rPr lang="en-US" sz="2200" dirty="0" smtClean="0"/>
              <a:t>“Spice </a:t>
            </a:r>
            <a:r>
              <a:rPr lang="en-US" sz="2200" dirty="0"/>
              <a:t>Gold</a:t>
            </a:r>
            <a:r>
              <a:rPr lang="en-US" sz="2200" dirty="0" smtClean="0"/>
              <a:t>,” </a:t>
            </a:r>
            <a:r>
              <a:rPr lang="en-US" sz="2200" dirty="0"/>
              <a:t>a </a:t>
            </a:r>
            <a:r>
              <a:rPr lang="en-US" sz="2200" dirty="0" smtClean="0"/>
              <a:t>synthetic cannabinoid. </a:t>
            </a:r>
          </a:p>
          <a:p>
            <a:pPr lvl="1"/>
            <a:r>
              <a:rPr lang="en-US" sz="2200" dirty="0" smtClean="0">
                <a:solidFill>
                  <a:schemeClr val="tx2"/>
                </a:solidFill>
              </a:rPr>
              <a:t>Spice </a:t>
            </a:r>
            <a:r>
              <a:rPr lang="en-US" sz="2200" dirty="0">
                <a:solidFill>
                  <a:schemeClr val="tx2"/>
                </a:solidFill>
              </a:rPr>
              <a:t>Gold cannot be detected with a standard urine test.</a:t>
            </a:r>
          </a:p>
          <a:p>
            <a:r>
              <a:rPr lang="en-US" sz="2200" dirty="0"/>
              <a:t>The baby tested negative for drugs. </a:t>
            </a:r>
            <a:endParaRPr lang="en-US" sz="2200" dirty="0" smtClean="0"/>
          </a:p>
          <a:p>
            <a:r>
              <a:rPr lang="en-US" sz="2200" dirty="0" smtClean="0"/>
              <a:t>The </a:t>
            </a:r>
            <a:r>
              <a:rPr lang="en-US" sz="2200" dirty="0"/>
              <a:t>woman required psychiatric care for psychotic behavior the day after delivery. </a:t>
            </a:r>
            <a:endParaRPr lang="en-US" sz="2200" dirty="0" smtClean="0"/>
          </a:p>
          <a:p>
            <a:pPr lvl="1"/>
            <a:r>
              <a:rPr lang="en-US" sz="2200" dirty="0" smtClean="0">
                <a:solidFill>
                  <a:schemeClr val="tx2"/>
                </a:solidFill>
              </a:rPr>
              <a:t>“</a:t>
            </a:r>
            <a:r>
              <a:rPr lang="en-US" sz="2200" i="1" dirty="0">
                <a:solidFill>
                  <a:schemeClr val="tx2"/>
                </a:solidFill>
              </a:rPr>
              <a:t>This was not a pregnancy problem but a drug </a:t>
            </a:r>
            <a:r>
              <a:rPr lang="en-US" sz="2200" i="1" dirty="0" smtClean="0">
                <a:solidFill>
                  <a:schemeClr val="tx2"/>
                </a:solidFill>
              </a:rPr>
              <a:t>problem. Eclampsia </a:t>
            </a:r>
            <a:r>
              <a:rPr lang="en-US" sz="2200" i="1" dirty="0">
                <a:solidFill>
                  <a:schemeClr val="tx2"/>
                </a:solidFill>
              </a:rPr>
              <a:t>is cured with delivery of the baby, but she did not get better after </a:t>
            </a:r>
            <a:r>
              <a:rPr lang="en-US" sz="2200" i="1" dirty="0" smtClean="0">
                <a:solidFill>
                  <a:schemeClr val="tx2"/>
                </a:solidFill>
              </a:rPr>
              <a:t>delivery.</a:t>
            </a:r>
            <a:r>
              <a:rPr lang="en-US" sz="2200" dirty="0" smtClean="0">
                <a:solidFill>
                  <a:schemeClr val="tx2"/>
                </a:solidFill>
              </a:rPr>
              <a:t>” (Dr</a:t>
            </a:r>
            <a:r>
              <a:rPr lang="en-US" sz="2200" dirty="0">
                <a:solidFill>
                  <a:schemeClr val="tx2"/>
                </a:solidFill>
              </a:rPr>
              <a:t>. Cindy </a:t>
            </a:r>
            <a:r>
              <a:rPr lang="en-US" sz="2200" dirty="0" smtClean="0">
                <a:solidFill>
                  <a:schemeClr val="tx2"/>
                </a:solidFill>
              </a:rPr>
              <a:t>Lee)</a:t>
            </a:r>
          </a:p>
        </p:txBody>
      </p:sp>
      <p:sp>
        <p:nvSpPr>
          <p:cNvPr id="5" name="TextBox 4"/>
          <p:cNvSpPr txBox="1"/>
          <p:nvPr/>
        </p:nvSpPr>
        <p:spPr>
          <a:xfrm>
            <a:off x="0" y="6550223"/>
            <a:ext cx="3429657" cy="307777"/>
          </a:xfrm>
          <a:prstGeom prst="rect">
            <a:avLst/>
          </a:prstGeom>
          <a:noFill/>
        </p:spPr>
        <p:txBody>
          <a:bodyPr wrap="none" rtlCol="0">
            <a:spAutoFit/>
          </a:bodyPr>
          <a:lstStyle/>
          <a:p>
            <a:r>
              <a:rPr lang="en-US" sz="1400" dirty="0" smtClean="0">
                <a:latin typeface="+mj-lt"/>
                <a:cs typeface="Microsoft Sans Serif" pitchFamily="34" charset="0"/>
              </a:rPr>
              <a:t>SOURCE: Join Together Online, May 8, 2013.</a:t>
            </a:r>
            <a:endParaRPr lang="en-US" sz="1400" dirty="0">
              <a:latin typeface="+mj-lt"/>
              <a:cs typeface="Microsoft Sans Serif" pitchFamily="34" charset="0"/>
            </a:endParaRPr>
          </a:p>
        </p:txBody>
      </p:sp>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40</a:t>
            </a:fld>
            <a:endParaRPr lang="en-US" sz="1400" dirty="0">
              <a:solidFill>
                <a:schemeClr val="tx1"/>
              </a:solidFill>
            </a:endParaRPr>
          </a:p>
        </p:txBody>
      </p:sp>
    </p:spTree>
    <p:extLst>
      <p:ext uri="{BB962C8B-B14F-4D97-AF65-F5344CB8AC3E}">
        <p14:creationId xmlns:p14="http://schemas.microsoft.com/office/powerpoint/2010/main" val="1102262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29600" cy="1143000"/>
          </a:xfrm>
        </p:spPr>
        <p:txBody>
          <a:bodyPr/>
          <a:lstStyle/>
          <a:p>
            <a:r>
              <a:rPr lang="en-US" b="1" dirty="0" smtClean="0">
                <a:effectLst>
                  <a:outerShdw blurRad="38100" dist="38100" dir="2700000" algn="tl">
                    <a:srgbClr val="000000">
                      <a:alpha val="43137"/>
                    </a:srgbClr>
                  </a:outerShdw>
                </a:effectLst>
              </a:rPr>
              <a:t>Khat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2179637"/>
            <a:ext cx="8229600" cy="4525963"/>
          </a:xfrm>
        </p:spPr>
        <p:txBody>
          <a:bodyPr>
            <a:normAutofit lnSpcReduction="10000"/>
          </a:bodyPr>
          <a:lstStyle/>
          <a:p>
            <a:pPr>
              <a:buClr>
                <a:schemeClr val="accent4">
                  <a:lumMod val="50000"/>
                </a:schemeClr>
              </a:buClr>
            </a:pPr>
            <a:r>
              <a:rPr lang="en-US" dirty="0" smtClean="0"/>
              <a:t>Pronounced “cot”</a:t>
            </a:r>
          </a:p>
          <a:p>
            <a:pPr>
              <a:buClr>
                <a:schemeClr val="accent4">
                  <a:lumMod val="50000"/>
                </a:schemeClr>
              </a:buClr>
            </a:pPr>
            <a:r>
              <a:rPr lang="en-US" dirty="0" smtClean="0">
                <a:solidFill>
                  <a:schemeClr val="tx2"/>
                </a:solidFill>
              </a:rPr>
              <a:t>Stimulant drug derived from a shrub (</a:t>
            </a:r>
            <a:r>
              <a:rPr lang="en-US" i="1" dirty="0" smtClean="0">
                <a:solidFill>
                  <a:schemeClr val="tx2"/>
                </a:solidFill>
              </a:rPr>
              <a:t>Catha edulis</a:t>
            </a:r>
            <a:r>
              <a:rPr lang="en-US" dirty="0" smtClean="0">
                <a:solidFill>
                  <a:schemeClr val="tx2"/>
                </a:solidFill>
              </a:rPr>
              <a:t>) native to East Africa and southern Arabia</a:t>
            </a:r>
          </a:p>
          <a:p>
            <a:pPr>
              <a:buClr>
                <a:schemeClr val="accent4">
                  <a:lumMod val="50000"/>
                </a:schemeClr>
              </a:buClr>
            </a:pPr>
            <a:r>
              <a:rPr lang="en-US" dirty="0" smtClean="0"/>
              <a:t>Use is considered illegal, because one of its chemical constituents, cathinone, is a Schedule I drug </a:t>
            </a:r>
          </a:p>
          <a:p>
            <a:pPr>
              <a:buClr>
                <a:schemeClr val="accent4">
                  <a:lumMod val="50000"/>
                </a:schemeClr>
              </a:buClr>
            </a:pPr>
            <a:r>
              <a:rPr lang="en-US" dirty="0" smtClean="0">
                <a:solidFill>
                  <a:schemeClr val="tx2"/>
                </a:solidFill>
              </a:rPr>
              <a:t>Khat found in the U.S. often comes in by mail from Africa</a:t>
            </a:r>
          </a:p>
          <a:p>
            <a:pPr>
              <a:buClr>
                <a:schemeClr val="accent4">
                  <a:lumMod val="50000"/>
                </a:schemeClr>
              </a:buClr>
            </a:pPr>
            <a:endParaRPr lang="en-US" dirty="0"/>
          </a:p>
          <a:p>
            <a:pPr>
              <a:buClr>
                <a:schemeClr val="accent4">
                  <a:lumMod val="50000"/>
                </a:schemeClr>
              </a:buClr>
            </a:pPr>
            <a:endParaRPr lang="en-US" dirty="0" smtClean="0"/>
          </a:p>
          <a:p>
            <a:pPr>
              <a:buClr>
                <a:schemeClr val="accent4">
                  <a:lumMod val="50000"/>
                </a:schemeClr>
              </a:buClr>
            </a:pPr>
            <a:endParaRPr lang="en-US" dirty="0" smtClean="0"/>
          </a:p>
        </p:txBody>
      </p:sp>
      <p:sp>
        <p:nvSpPr>
          <p:cNvPr id="4" name="TextBox 3"/>
          <p:cNvSpPr txBox="1"/>
          <p:nvPr/>
        </p:nvSpPr>
        <p:spPr>
          <a:xfrm>
            <a:off x="0" y="6550223"/>
            <a:ext cx="7086600" cy="307777"/>
          </a:xfrm>
          <a:prstGeom prst="rect">
            <a:avLst/>
          </a:prstGeom>
          <a:noFill/>
        </p:spPr>
        <p:txBody>
          <a:bodyPr wrap="square" rtlCol="0">
            <a:spAutoFit/>
          </a:bodyPr>
          <a:lstStyle/>
          <a:p>
            <a:r>
              <a:rPr lang="en-US" sz="1400" dirty="0" smtClean="0"/>
              <a:t>SOURCE: NIDA. (2011). </a:t>
            </a:r>
            <a:r>
              <a:rPr lang="en-US" sz="1400" i="1" dirty="0" smtClean="0"/>
              <a:t>NIDA DrugFacts: Khat</a:t>
            </a:r>
            <a:r>
              <a:rPr lang="en-US" sz="1400" dirty="0" smtClean="0"/>
              <a:t>.</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8600"/>
            <a:ext cx="3657600" cy="2438400"/>
          </a:xfrm>
          <a:prstGeom prst="rect">
            <a:avLst/>
          </a:prstGeom>
          <a:ln w="38100">
            <a:solidFill>
              <a:srgbClr val="00B0F0"/>
            </a:solidFill>
          </a:ln>
        </p:spPr>
      </p:pic>
      <p:sp>
        <p:nvSpPr>
          <p:cNvPr id="6" name="Slide Number Placeholder 5"/>
          <p:cNvSpPr>
            <a:spLocks noGrp="1"/>
          </p:cNvSpPr>
          <p:nvPr>
            <p:ph type="sldNum" sz="quarter" idx="12"/>
          </p:nvPr>
        </p:nvSpPr>
        <p:spPr>
          <a:xfrm>
            <a:off x="7035140" y="6521548"/>
            <a:ext cx="2133600" cy="365125"/>
          </a:xfrm>
        </p:spPr>
        <p:txBody>
          <a:bodyPr/>
          <a:lstStyle/>
          <a:p>
            <a:fld id="{30837B1F-12DC-49C9-8FDE-EB386A0200E4}" type="slidenum">
              <a:rPr lang="en-US" sz="1400" smtClean="0">
                <a:solidFill>
                  <a:schemeClr val="tx1"/>
                </a:solidFill>
              </a:rPr>
              <a:t>41</a:t>
            </a:fld>
            <a:endParaRPr lang="en-US" sz="1400" dirty="0">
              <a:solidFill>
                <a:schemeClr val="tx1"/>
              </a:solidFill>
            </a:endParaRPr>
          </a:p>
        </p:txBody>
      </p:sp>
    </p:spTree>
    <p:extLst>
      <p:ext uri="{BB962C8B-B14F-4D97-AF65-F5344CB8AC3E}">
        <p14:creationId xmlns:p14="http://schemas.microsoft.com/office/powerpoint/2010/main" val="269984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7772400" cy="1143000"/>
          </a:xfrm>
        </p:spPr>
        <p:txBody>
          <a:bodyPr>
            <a:noAutofit/>
          </a:bodyPr>
          <a:lstStyle/>
          <a:p>
            <a:pPr algn="l"/>
            <a:r>
              <a:rPr lang="en-US" b="1" dirty="0" smtClean="0">
                <a:effectLst>
                  <a:outerShdw blurRad="38100" dist="38100" dir="2700000" algn="tl">
                    <a:srgbClr val="000000">
                      <a:alpha val="43137"/>
                    </a:srgbClr>
                  </a:outerShdw>
                </a:effectLst>
                <a:cs typeface="Arial" pitchFamily="34" charset="0"/>
              </a:rPr>
              <a:t>Synthetic Cathinones</a:t>
            </a:r>
            <a:br>
              <a:rPr lang="en-US" b="1" dirty="0" smtClean="0">
                <a:effectLst>
                  <a:outerShdw blurRad="38100" dist="38100" dir="2700000" algn="tl">
                    <a:srgbClr val="000000">
                      <a:alpha val="43137"/>
                    </a:srgbClr>
                  </a:outerShdw>
                </a:effectLst>
                <a:cs typeface="Arial" pitchFamily="34" charset="0"/>
              </a:rPr>
            </a:br>
            <a:r>
              <a:rPr lang="en-US" b="1" dirty="0" smtClean="0">
                <a:effectLst>
                  <a:outerShdw blurRad="38100" dist="38100" dir="2700000" algn="tl">
                    <a:srgbClr val="000000">
                      <a:alpha val="43137"/>
                    </a:srgbClr>
                  </a:outerShdw>
                </a:effectLst>
                <a:cs typeface="Arial" pitchFamily="34" charset="0"/>
              </a:rPr>
              <a:t/>
            </a:r>
            <a:br>
              <a:rPr lang="en-US" b="1" dirty="0" smtClean="0">
                <a:effectLst>
                  <a:outerShdw blurRad="38100" dist="38100" dir="2700000" algn="tl">
                    <a:srgbClr val="000000">
                      <a:alpha val="43137"/>
                    </a:srgbClr>
                  </a:outerShdw>
                </a:effectLst>
                <a:cs typeface="Arial" pitchFamily="34" charset="0"/>
              </a:rPr>
            </a:br>
            <a:endParaRPr lang="en-US" b="1" dirty="0">
              <a:effectLst>
                <a:outerShdw blurRad="38100" dist="38100" dir="2700000" algn="tl">
                  <a:srgbClr val="000000">
                    <a:alpha val="43137"/>
                  </a:srgbClr>
                </a:outerShdw>
              </a:effectLst>
              <a:cs typeface="Arial" pitchFamily="34" charset="0"/>
            </a:endParaRPr>
          </a:p>
        </p:txBody>
      </p:sp>
      <p:pic>
        <p:nvPicPr>
          <p:cNvPr id="3088386" name="Picture 2"/>
          <p:cNvPicPr>
            <a:picLocks noChangeAspect="1" noChangeArrowheads="1"/>
          </p:cNvPicPr>
          <p:nvPr/>
        </p:nvPicPr>
        <p:blipFill>
          <a:blip r:embed="rId3" cstate="print"/>
          <a:srcRect/>
          <a:stretch>
            <a:fillRect/>
          </a:stretch>
        </p:blipFill>
        <p:spPr bwMode="auto">
          <a:xfrm>
            <a:off x="5410200" y="152400"/>
            <a:ext cx="3609975" cy="2908757"/>
          </a:xfrm>
          <a:prstGeom prst="rect">
            <a:avLst/>
          </a:prstGeom>
          <a:noFill/>
          <a:ln w="9525">
            <a:solidFill>
              <a:srgbClr val="509CC2"/>
            </a:solidFill>
            <a:miter lim="800000"/>
            <a:headEnd/>
            <a:tailEnd/>
          </a:ln>
        </p:spPr>
      </p:pic>
      <p:sp>
        <p:nvSpPr>
          <p:cNvPr id="5" name="TextBox 4"/>
          <p:cNvSpPr txBox="1"/>
          <p:nvPr/>
        </p:nvSpPr>
        <p:spPr>
          <a:xfrm>
            <a:off x="342900" y="1672709"/>
            <a:ext cx="8343900" cy="4955203"/>
          </a:xfrm>
          <a:prstGeom prst="rect">
            <a:avLst/>
          </a:prstGeom>
          <a:noFill/>
        </p:spPr>
        <p:txBody>
          <a:bodyPr wrap="square" rtlCol="0">
            <a:spAutoFit/>
          </a:bodyPr>
          <a:lstStyle/>
          <a:p>
            <a:pPr marL="457200" indent="-457200">
              <a:spcAft>
                <a:spcPts val="600"/>
              </a:spcAft>
              <a:buClr>
                <a:schemeClr val="accent4">
                  <a:lumMod val="50000"/>
                </a:schemeClr>
              </a:buClr>
              <a:buFont typeface="Arial" pitchFamily="34" charset="0"/>
              <a:buChar char="•"/>
            </a:pPr>
            <a:r>
              <a:rPr lang="en-US" sz="2600" u="none" dirty="0" smtClean="0">
                <a:latin typeface="+mj-lt"/>
                <a:cs typeface="Arial" pitchFamily="34" charset="0"/>
              </a:rPr>
              <a:t>Could be MDPV, 4-MMC,                                    mephedrone, or methylone</a:t>
            </a:r>
          </a:p>
          <a:p>
            <a:pPr marL="457200" indent="-457200">
              <a:spcAft>
                <a:spcPts val="600"/>
              </a:spcAft>
              <a:buClr>
                <a:schemeClr val="accent4">
                  <a:lumMod val="50000"/>
                </a:schemeClr>
              </a:buClr>
              <a:buFont typeface="Arial" pitchFamily="34" charset="0"/>
              <a:buChar char="•"/>
            </a:pPr>
            <a:r>
              <a:rPr lang="en-US" sz="2600" u="none" dirty="0" smtClean="0">
                <a:solidFill>
                  <a:schemeClr val="tx2"/>
                </a:solidFill>
                <a:latin typeface="+mj-lt"/>
                <a:cs typeface="Arial" pitchFamily="34" charset="0"/>
              </a:rPr>
              <a:t>Sold on-line with little info on                              ingredients, dosage, etc.</a:t>
            </a:r>
          </a:p>
          <a:p>
            <a:pPr marL="457200" indent="-457200">
              <a:spcAft>
                <a:spcPts val="600"/>
              </a:spcAft>
              <a:buClr>
                <a:schemeClr val="accent4">
                  <a:lumMod val="50000"/>
                </a:schemeClr>
              </a:buClr>
              <a:buFont typeface="Arial" pitchFamily="34" charset="0"/>
              <a:buChar char="•"/>
            </a:pPr>
            <a:r>
              <a:rPr lang="en-US" sz="2600" u="none" dirty="0" smtClean="0">
                <a:latin typeface="+mj-lt"/>
                <a:cs typeface="Arial" pitchFamily="34" charset="0"/>
              </a:rPr>
              <a:t>Advertised as legal highs, legal meth, cocaine, or ecstasy</a:t>
            </a:r>
          </a:p>
          <a:p>
            <a:pPr marL="457200" indent="-457200">
              <a:spcAft>
                <a:spcPts val="600"/>
              </a:spcAft>
              <a:buClr>
                <a:schemeClr val="accent4">
                  <a:lumMod val="50000"/>
                </a:schemeClr>
              </a:buClr>
              <a:buFont typeface="Arial" pitchFamily="34" charset="0"/>
              <a:buChar char="•"/>
            </a:pPr>
            <a:r>
              <a:rPr lang="en-US" sz="2600" u="none" dirty="0" smtClean="0">
                <a:solidFill>
                  <a:schemeClr val="tx2"/>
                </a:solidFill>
                <a:latin typeface="+mj-lt"/>
                <a:cs typeface="Arial" pitchFamily="34" charset="0"/>
              </a:rPr>
              <a:t>Taken orally or by inhaling</a:t>
            </a:r>
          </a:p>
          <a:p>
            <a:pPr marL="457200" indent="-457200">
              <a:spcAft>
                <a:spcPts val="600"/>
              </a:spcAft>
              <a:buClr>
                <a:schemeClr val="accent4">
                  <a:lumMod val="50000"/>
                </a:schemeClr>
              </a:buClr>
              <a:buFont typeface="Arial" pitchFamily="34" charset="0"/>
              <a:buChar char="•"/>
            </a:pPr>
            <a:r>
              <a:rPr lang="en-US" sz="2600" u="none" dirty="0" smtClean="0">
                <a:latin typeface="+mj-lt"/>
                <a:cs typeface="Arial" pitchFamily="34" charset="0"/>
              </a:rPr>
              <a:t>Serious side effects include tachycardia, hypertension, confusion or psychosis, nausea, convulsions</a:t>
            </a:r>
          </a:p>
          <a:p>
            <a:pPr marL="457200" indent="-457200">
              <a:spcAft>
                <a:spcPts val="600"/>
              </a:spcAft>
              <a:buClr>
                <a:schemeClr val="accent4">
                  <a:lumMod val="50000"/>
                </a:schemeClr>
              </a:buClr>
              <a:buFont typeface="Arial" pitchFamily="34" charset="0"/>
              <a:buChar char="•"/>
            </a:pPr>
            <a:r>
              <a:rPr lang="en-US" sz="2600" u="none" dirty="0" smtClean="0">
                <a:solidFill>
                  <a:schemeClr val="tx2"/>
                </a:solidFill>
                <a:latin typeface="+mj-lt"/>
                <a:cs typeface="Arial" pitchFamily="34" charset="0"/>
              </a:rPr>
              <a:t>Labeled “not for human consumption” to get around laws prohibiting sales or possession</a:t>
            </a:r>
          </a:p>
          <a:p>
            <a:pPr marL="457200" indent="-457200">
              <a:buClr>
                <a:schemeClr val="accent4">
                  <a:lumMod val="50000"/>
                </a:schemeClr>
              </a:buClr>
              <a:buFont typeface="Arial" pitchFamily="34" charset="0"/>
              <a:buChar char="•"/>
            </a:pPr>
            <a:endParaRPr lang="en-US" sz="2600" u="none" dirty="0" smtClean="0">
              <a:latin typeface="+mj-lt"/>
              <a:cs typeface="Arial" pitchFamily="34" charset="0"/>
            </a:endParaRPr>
          </a:p>
        </p:txBody>
      </p:sp>
      <p:sp>
        <p:nvSpPr>
          <p:cNvPr id="3" name="TextBox 2"/>
          <p:cNvSpPr txBox="1"/>
          <p:nvPr/>
        </p:nvSpPr>
        <p:spPr>
          <a:xfrm>
            <a:off x="0" y="6550223"/>
            <a:ext cx="8267699" cy="307777"/>
          </a:xfrm>
          <a:prstGeom prst="rect">
            <a:avLst/>
          </a:prstGeom>
          <a:noFill/>
        </p:spPr>
        <p:txBody>
          <a:bodyPr wrap="square" rtlCol="0">
            <a:spAutoFit/>
          </a:bodyPr>
          <a:lstStyle/>
          <a:p>
            <a:r>
              <a:rPr lang="en-US" sz="1400" dirty="0" smtClean="0"/>
              <a:t>SOURCE: Wood &amp; Dargan. (2012). </a:t>
            </a:r>
            <a:r>
              <a:rPr lang="en-US" sz="1400" i="1" dirty="0" smtClean="0"/>
              <a:t>Therapeutic Drug Monitoring, 34</a:t>
            </a:r>
            <a:r>
              <a:rPr lang="en-US" sz="1400" dirty="0" smtClean="0"/>
              <a:t>, 363-367.</a:t>
            </a:r>
            <a:endParaRPr lang="en-US" sz="1400" dirty="0"/>
          </a:p>
        </p:txBody>
      </p:sp>
      <p:sp>
        <p:nvSpPr>
          <p:cNvPr id="4" name="Slide Number Placeholder 3"/>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42</a:t>
            </a:fld>
            <a:endParaRPr lang="en-US" sz="1400" dirty="0">
              <a:solidFill>
                <a:schemeClr val="tx1"/>
              </a:solidFill>
            </a:endParaRPr>
          </a:p>
        </p:txBody>
      </p:sp>
    </p:spTree>
    <p:extLst>
      <p:ext uri="{BB962C8B-B14F-4D97-AF65-F5344CB8AC3E}">
        <p14:creationId xmlns:p14="http://schemas.microsoft.com/office/powerpoint/2010/main" val="2067734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Synthetic Cathinones are </a:t>
            </a:r>
            <a:r>
              <a:rPr lang="en-US" b="1" dirty="0" smtClean="0">
                <a:effectLst>
                  <a:outerShdw blurRad="38100" dist="38100" dir="2700000" algn="tl">
                    <a:srgbClr val="000000">
                      <a:alpha val="43137"/>
                    </a:srgbClr>
                  </a:outerShdw>
                </a:effectLst>
                <a:latin typeface="Symbol" pitchFamily="18" charset="2"/>
              </a:rPr>
              <a:t>b</a:t>
            </a:r>
            <a:r>
              <a:rPr lang="en-US" b="1" dirty="0" smtClean="0">
                <a:effectLst>
                  <a:outerShdw blurRad="38100" dist="38100" dir="2700000" algn="tl">
                    <a:srgbClr val="000000">
                      <a:alpha val="43137"/>
                    </a:srgbClr>
                  </a:outerShdw>
                </a:effectLst>
              </a:rPr>
              <a:t>-keto (‘bk’) Analogs of Amphetamine</a:t>
            </a:r>
            <a:endParaRPr lang="en-US" b="1" dirty="0">
              <a:effectLst>
                <a:outerShdw blurRad="38100" dist="38100" dir="2700000" algn="tl">
                  <a:srgbClr val="000000">
                    <a:alpha val="43137"/>
                  </a:srgbClr>
                </a:outerShdw>
              </a:effectLst>
            </a:endParaRPr>
          </a:p>
        </p:txBody>
      </p:sp>
      <p:graphicFrame>
        <p:nvGraphicFramePr>
          <p:cNvPr id="5123" name="Object 3"/>
          <p:cNvGraphicFramePr>
            <a:graphicFrameLocks noChangeAspect="1"/>
          </p:cNvGraphicFramePr>
          <p:nvPr>
            <p:extLst>
              <p:ext uri="{D42A27DB-BD31-4B8C-83A1-F6EECF244321}">
                <p14:modId xmlns:p14="http://schemas.microsoft.com/office/powerpoint/2010/main" val="3988330625"/>
              </p:ext>
            </p:extLst>
          </p:nvPr>
        </p:nvGraphicFramePr>
        <p:xfrm>
          <a:off x="1629654" y="2026774"/>
          <a:ext cx="7285746" cy="4221626"/>
        </p:xfrm>
        <a:graphic>
          <a:graphicData uri="http://schemas.openxmlformats.org/presentationml/2006/ole">
            <mc:AlternateContent xmlns:mc="http://schemas.openxmlformats.org/markup-compatibility/2006">
              <mc:Choice xmlns:v="urn:schemas-microsoft-com:vml" Requires="v">
                <p:oleObj spid="_x0000_s4514" name="CS ChemDraw Drawing" r:id="rId4" imgW="7607453" imgH="3294323" progId="ChemDraw.Document.6.0">
                  <p:embed/>
                </p:oleObj>
              </mc:Choice>
              <mc:Fallback>
                <p:oleObj name="CS ChemDraw Drawing" r:id="rId4" imgW="7607453" imgH="3294323"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9654" y="2026774"/>
                        <a:ext cx="7285746" cy="4221626"/>
                      </a:xfrm>
                      <a:prstGeom prst="rect">
                        <a:avLst/>
                      </a:prstGeom>
                      <a:solidFill>
                        <a:schemeClr val="tx1">
                          <a:alpha val="0"/>
                        </a:schemeClr>
                      </a:solidFill>
                      <a:extLst/>
                    </p:spPr>
                  </p:pic>
                </p:oleObj>
              </mc:Fallback>
            </mc:AlternateContent>
          </a:graphicData>
        </a:graphic>
      </p:graphicFrame>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43</a:t>
            </a:fld>
            <a:endParaRPr lang="en-US" sz="1400" dirty="0">
              <a:solidFill>
                <a:schemeClr val="tx1"/>
              </a:solidFill>
            </a:endParaRPr>
          </a:p>
        </p:txBody>
      </p:sp>
      <p:pic>
        <p:nvPicPr>
          <p:cNvPr id="5" name="Picture 4"/>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2400" y="1697181"/>
            <a:ext cx="2971800" cy="2341419"/>
          </a:xfrm>
          <a:prstGeom prst="rect">
            <a:avLst/>
          </a:prstGeom>
          <a:ln w="38100">
            <a:solidFill>
              <a:srgbClr val="00B0F0"/>
            </a:solidFill>
          </a:ln>
        </p:spPr>
      </p:pic>
    </p:spTree>
    <p:extLst>
      <p:ext uri="{BB962C8B-B14F-4D97-AF65-F5344CB8AC3E}">
        <p14:creationId xmlns:p14="http://schemas.microsoft.com/office/powerpoint/2010/main" val="2089445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b="1" dirty="0" smtClean="0">
                <a:effectLst>
                  <a:outerShdw blurRad="38100" dist="38100" dir="2700000" algn="tl">
                    <a:srgbClr val="000000">
                      <a:alpha val="43137"/>
                    </a:srgbClr>
                  </a:outerShdw>
                </a:effectLst>
              </a:rPr>
              <a:t>Sources and Continuing Availability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229600" cy="5193268"/>
          </a:xfrm>
        </p:spPr>
        <p:txBody>
          <a:bodyPr>
            <a:noAutofit/>
          </a:bodyPr>
          <a:lstStyle/>
          <a:p>
            <a:pPr lvl="0">
              <a:buClr>
                <a:schemeClr val="accent4">
                  <a:lumMod val="50000"/>
                </a:schemeClr>
              </a:buClr>
            </a:pPr>
            <a:r>
              <a:rPr lang="en-US" sz="3100" dirty="0" smtClean="0"/>
              <a:t>A </a:t>
            </a:r>
            <a:r>
              <a:rPr lang="en-US" sz="3100" dirty="0"/>
              <a:t>number of synthetic marijuana and bath </a:t>
            </a:r>
            <a:r>
              <a:rPr lang="en-US" sz="3100" dirty="0" smtClean="0"/>
              <a:t>salt </a:t>
            </a:r>
            <a:r>
              <a:rPr lang="en-US" sz="3100" dirty="0"/>
              <a:t>products </a:t>
            </a:r>
            <a:r>
              <a:rPr lang="en-US" sz="3100" dirty="0" smtClean="0"/>
              <a:t>appear </a:t>
            </a:r>
            <a:r>
              <a:rPr lang="en-US" sz="3100" dirty="0"/>
              <a:t>to </a:t>
            </a:r>
            <a:r>
              <a:rPr lang="en-US" sz="3100" b="1" dirty="0">
                <a:solidFill>
                  <a:schemeClr val="tx2"/>
                </a:solidFill>
              </a:rPr>
              <a:t>originate overseas </a:t>
            </a:r>
            <a:r>
              <a:rPr lang="en-US" sz="3100" dirty="0"/>
              <a:t>and are manufactured in the </a:t>
            </a:r>
            <a:r>
              <a:rPr lang="en-US" sz="3100" b="1" dirty="0">
                <a:solidFill>
                  <a:schemeClr val="tx2"/>
                </a:solidFill>
              </a:rPr>
              <a:t>absence of quality controls </a:t>
            </a:r>
            <a:r>
              <a:rPr lang="en-US" sz="3100" dirty="0"/>
              <a:t>and </a:t>
            </a:r>
            <a:r>
              <a:rPr lang="en-US" sz="3100" b="1" dirty="0">
                <a:solidFill>
                  <a:schemeClr val="tx2"/>
                </a:solidFill>
              </a:rPr>
              <a:t>devoid</a:t>
            </a:r>
            <a:r>
              <a:rPr lang="en-US" sz="3100" dirty="0"/>
              <a:t> of governmental </a:t>
            </a:r>
            <a:r>
              <a:rPr lang="en-US" sz="3100" b="1" dirty="0">
                <a:solidFill>
                  <a:schemeClr val="tx2"/>
                </a:solidFill>
              </a:rPr>
              <a:t>regulatory oversight</a:t>
            </a:r>
            <a:r>
              <a:rPr lang="en-US" sz="3100" dirty="0"/>
              <a:t>.</a:t>
            </a:r>
          </a:p>
          <a:p>
            <a:pPr lvl="0">
              <a:buClr>
                <a:schemeClr val="accent4">
                  <a:lumMod val="50000"/>
                </a:schemeClr>
              </a:buClr>
            </a:pPr>
            <a:r>
              <a:rPr lang="en-US" sz="3100" dirty="0" smtClean="0"/>
              <a:t>The </a:t>
            </a:r>
            <a:r>
              <a:rPr lang="en-US" sz="3100" dirty="0"/>
              <a:t>large profits from sales, plus the fact that these chemicals can be easily synthesized to stay one step ahead of control, indicate there is </a:t>
            </a:r>
            <a:r>
              <a:rPr lang="en-US" sz="3100" b="1" dirty="0">
                <a:solidFill>
                  <a:schemeClr val="tx2"/>
                </a:solidFill>
              </a:rPr>
              <a:t>no incentive to discontinue retail distribution </a:t>
            </a:r>
            <a:r>
              <a:rPr lang="en-US" sz="3100" dirty="0"/>
              <a:t>of synthetic cannabinoid products under the current statutory and regulatory scheme</a:t>
            </a:r>
            <a:r>
              <a:rPr lang="en-US" sz="3100" dirty="0" smtClean="0"/>
              <a:t>.</a:t>
            </a:r>
            <a:endParaRPr lang="en-US" sz="3100" dirty="0"/>
          </a:p>
        </p:txBody>
      </p:sp>
      <p:sp>
        <p:nvSpPr>
          <p:cNvPr id="4" name="TextBox 3"/>
          <p:cNvSpPr txBox="1"/>
          <p:nvPr/>
        </p:nvSpPr>
        <p:spPr>
          <a:xfrm>
            <a:off x="0" y="6550223"/>
            <a:ext cx="3810000" cy="307777"/>
          </a:xfrm>
          <a:prstGeom prst="rect">
            <a:avLst/>
          </a:prstGeom>
          <a:noFill/>
        </p:spPr>
        <p:txBody>
          <a:bodyPr wrap="square" rtlCol="0">
            <a:spAutoFit/>
          </a:bodyPr>
          <a:lstStyle/>
          <a:p>
            <a:r>
              <a:rPr lang="en-US" sz="1400" dirty="0" smtClean="0"/>
              <a:t>SOURCES: ONDCP, 2012; EMCDDA, 2011.</a:t>
            </a:r>
            <a:endParaRPr lang="en-US" sz="1400" dirty="0"/>
          </a:p>
        </p:txBody>
      </p:sp>
      <p:sp>
        <p:nvSpPr>
          <p:cNvPr id="5"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44</a:t>
            </a:fld>
            <a:endParaRPr lang="en-US" sz="1400" dirty="0">
              <a:solidFill>
                <a:schemeClr val="tx1"/>
              </a:solidFill>
            </a:endParaRPr>
          </a:p>
        </p:txBody>
      </p:sp>
    </p:spTree>
    <p:extLst>
      <p:ext uri="{BB962C8B-B14F-4D97-AF65-F5344CB8AC3E}">
        <p14:creationId xmlns:p14="http://schemas.microsoft.com/office/powerpoint/2010/main" val="32474432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Box 16"/>
          <p:cNvSpPr txBox="1">
            <a:spLocks noChangeArrowheads="1"/>
          </p:cNvSpPr>
          <p:nvPr/>
        </p:nvSpPr>
        <p:spPr bwMode="auto">
          <a:xfrm>
            <a:off x="304800" y="1894106"/>
            <a:ext cx="8317675" cy="4278094"/>
          </a:xfrm>
          <a:prstGeom prst="rect">
            <a:avLst/>
          </a:prstGeom>
          <a:noFill/>
          <a:ln w="9525">
            <a:noFill/>
            <a:miter lim="800000"/>
            <a:headEnd/>
            <a:tailEnd/>
          </a:ln>
        </p:spPr>
        <p:txBody>
          <a:bodyPr wrap="square">
            <a:spAutoFit/>
          </a:bodyPr>
          <a:lstStyle/>
          <a:p>
            <a:pPr marL="457200" indent="-457200">
              <a:spcBef>
                <a:spcPts val="600"/>
              </a:spcBef>
              <a:buClr>
                <a:schemeClr val="accent4">
                  <a:lumMod val="50000"/>
                </a:schemeClr>
              </a:buClr>
              <a:buFont typeface="Arial" pitchFamily="34" charset="0"/>
              <a:buChar char="•"/>
              <a:defRPr/>
            </a:pPr>
            <a:r>
              <a:rPr lang="en-US" sz="2800" dirty="0" smtClean="0">
                <a:solidFill>
                  <a:schemeClr val="tx2"/>
                </a:solidFill>
                <a:latin typeface="+mj-lt"/>
                <a:cs typeface="Arial" pitchFamily="34" charset="0"/>
              </a:rPr>
              <a:t>Lack of </a:t>
            </a:r>
            <a:r>
              <a:rPr lang="en-US" sz="2800" u="none" dirty="0" smtClean="0">
                <a:solidFill>
                  <a:schemeClr val="tx2"/>
                </a:solidFill>
                <a:latin typeface="+mj-lt"/>
                <a:cs typeface="Arial" pitchFamily="34" charset="0"/>
              </a:rPr>
              <a:t>availability </a:t>
            </a:r>
            <a:r>
              <a:rPr lang="en-US" sz="2800" u="none" dirty="0">
                <a:solidFill>
                  <a:schemeClr val="tx2"/>
                </a:solidFill>
                <a:latin typeface="+mj-lt"/>
                <a:cs typeface="Arial" pitchFamily="34" charset="0"/>
              </a:rPr>
              <a:t>of the reference standard for new </a:t>
            </a:r>
            <a:r>
              <a:rPr lang="en-US" sz="2800" u="none" dirty="0" smtClean="0">
                <a:solidFill>
                  <a:schemeClr val="tx2"/>
                </a:solidFill>
                <a:latin typeface="+mj-lt"/>
                <a:cs typeface="Arial" pitchFamily="34" charset="0"/>
              </a:rPr>
              <a:t>drugs</a:t>
            </a:r>
          </a:p>
          <a:p>
            <a:pPr marL="457200" indent="-457200">
              <a:spcBef>
                <a:spcPts val="600"/>
              </a:spcBef>
              <a:buClr>
                <a:schemeClr val="accent4">
                  <a:lumMod val="50000"/>
                </a:schemeClr>
              </a:buClr>
              <a:buFont typeface="Arial" pitchFamily="34" charset="0"/>
              <a:buChar char="•"/>
              <a:defRPr/>
            </a:pPr>
            <a:r>
              <a:rPr lang="en-US" sz="2800" u="none" dirty="0" smtClean="0">
                <a:latin typeface="+mj-lt"/>
                <a:cs typeface="Arial" pitchFamily="34" charset="0"/>
              </a:rPr>
              <a:t>Variable </a:t>
            </a:r>
            <a:r>
              <a:rPr lang="en-US" sz="2800" u="none" dirty="0">
                <a:latin typeface="+mj-lt"/>
                <a:cs typeface="Arial" pitchFamily="34" charset="0"/>
              </a:rPr>
              <a:t>quality of reference </a:t>
            </a:r>
            <a:r>
              <a:rPr lang="en-US" sz="2800" u="none" dirty="0" smtClean="0">
                <a:latin typeface="+mj-lt"/>
                <a:cs typeface="Arial" pitchFamily="34" charset="0"/>
              </a:rPr>
              <a:t>standards</a:t>
            </a:r>
          </a:p>
          <a:p>
            <a:pPr marL="457200" indent="-457200">
              <a:spcBef>
                <a:spcPts val="600"/>
              </a:spcBef>
              <a:buClr>
                <a:schemeClr val="accent4">
                  <a:lumMod val="50000"/>
                </a:schemeClr>
              </a:buClr>
              <a:buFont typeface="Arial" pitchFamily="34" charset="0"/>
              <a:buChar char="•"/>
              <a:tabLst>
                <a:tab pos="2228850" algn="l"/>
              </a:tabLst>
              <a:defRPr/>
            </a:pPr>
            <a:r>
              <a:rPr lang="en-US" sz="2800" dirty="0" smtClean="0">
                <a:solidFill>
                  <a:schemeClr val="tx2"/>
                </a:solidFill>
                <a:latin typeface="+mj-lt"/>
                <a:cs typeface="Arial" pitchFamily="34" charset="0"/>
              </a:rPr>
              <a:t>Lack of purity </a:t>
            </a:r>
            <a:r>
              <a:rPr lang="en-US" sz="2800" u="none" dirty="0" smtClean="0">
                <a:solidFill>
                  <a:schemeClr val="tx2"/>
                </a:solidFill>
                <a:latin typeface="+mj-lt"/>
                <a:cs typeface="Arial" pitchFamily="34" charset="0"/>
              </a:rPr>
              <a:t>and labeled </a:t>
            </a:r>
            <a:r>
              <a:rPr lang="en-US" sz="2800" u="none" dirty="0">
                <a:solidFill>
                  <a:schemeClr val="tx2"/>
                </a:solidFill>
                <a:latin typeface="+mj-lt"/>
                <a:cs typeface="Arial" pitchFamily="34" charset="0"/>
              </a:rPr>
              <a:t>internal </a:t>
            </a:r>
            <a:r>
              <a:rPr lang="en-US" sz="2800" u="none" dirty="0" smtClean="0">
                <a:solidFill>
                  <a:schemeClr val="tx2"/>
                </a:solidFill>
                <a:latin typeface="+mj-lt"/>
                <a:cs typeface="Arial" pitchFamily="34" charset="0"/>
              </a:rPr>
              <a:t>standards</a:t>
            </a:r>
          </a:p>
          <a:p>
            <a:pPr marL="457200" indent="-457200">
              <a:spcBef>
                <a:spcPts val="600"/>
              </a:spcBef>
              <a:buClr>
                <a:schemeClr val="accent4">
                  <a:lumMod val="50000"/>
                </a:schemeClr>
              </a:buClr>
              <a:buFont typeface="Arial" pitchFamily="34" charset="0"/>
              <a:buChar char="•"/>
              <a:defRPr/>
            </a:pPr>
            <a:r>
              <a:rPr lang="en-US" sz="2800" u="none" dirty="0" smtClean="0">
                <a:latin typeface="+mj-lt"/>
                <a:cs typeface="Arial" pitchFamily="34" charset="0"/>
              </a:rPr>
              <a:t>Chemical </a:t>
            </a:r>
            <a:r>
              <a:rPr lang="en-US" sz="2800" u="none" dirty="0">
                <a:latin typeface="+mj-lt"/>
                <a:cs typeface="Arial" pitchFamily="34" charset="0"/>
              </a:rPr>
              <a:t>similarity of new </a:t>
            </a:r>
            <a:r>
              <a:rPr lang="en-US" sz="2800" dirty="0">
                <a:latin typeface="+mj-lt"/>
                <a:cs typeface="Arial" pitchFamily="34" charset="0"/>
              </a:rPr>
              <a:t> </a:t>
            </a:r>
            <a:r>
              <a:rPr lang="en-US" sz="2800" dirty="0" smtClean="0">
                <a:latin typeface="+mj-lt"/>
                <a:cs typeface="Arial" pitchFamily="34" charset="0"/>
              </a:rPr>
              <a:t>                                      </a:t>
            </a:r>
            <a:r>
              <a:rPr lang="en-US" sz="2800" u="none" dirty="0" smtClean="0">
                <a:latin typeface="+mj-lt"/>
                <a:cs typeface="Arial" pitchFamily="34" charset="0"/>
              </a:rPr>
              <a:t>drugs </a:t>
            </a:r>
            <a:r>
              <a:rPr lang="en-US" sz="2800" u="none" dirty="0">
                <a:latin typeface="+mj-lt"/>
                <a:cs typeface="Arial" pitchFamily="34" charset="0"/>
              </a:rPr>
              <a:t>within a class </a:t>
            </a:r>
            <a:r>
              <a:rPr lang="en-US" sz="2800" u="none" dirty="0" smtClean="0">
                <a:latin typeface="+mj-lt"/>
                <a:cs typeface="Arial" pitchFamily="34" charset="0"/>
              </a:rPr>
              <a:t>requires                                     great </a:t>
            </a:r>
            <a:r>
              <a:rPr lang="en-US" sz="2800" u="none" dirty="0">
                <a:latin typeface="+mj-lt"/>
                <a:cs typeface="Arial" pitchFamily="34" charset="0"/>
              </a:rPr>
              <a:t>care </a:t>
            </a:r>
            <a:r>
              <a:rPr lang="en-US" sz="2800" u="none" dirty="0" smtClean="0">
                <a:latin typeface="+mj-lt"/>
                <a:cs typeface="Arial" pitchFamily="34" charset="0"/>
              </a:rPr>
              <a:t>with identification</a:t>
            </a:r>
          </a:p>
          <a:p>
            <a:pPr marL="457200" indent="-457200">
              <a:spcBef>
                <a:spcPts val="600"/>
              </a:spcBef>
              <a:buClr>
                <a:schemeClr val="accent4">
                  <a:lumMod val="50000"/>
                </a:schemeClr>
              </a:buClr>
              <a:buFont typeface="Arial" pitchFamily="34" charset="0"/>
              <a:buChar char="•"/>
              <a:defRPr/>
            </a:pPr>
            <a:r>
              <a:rPr lang="en-US" sz="2800" u="none" dirty="0" smtClean="0">
                <a:solidFill>
                  <a:schemeClr val="tx2"/>
                </a:solidFill>
                <a:latin typeface="+mj-lt"/>
                <a:cs typeface="Arial" pitchFamily="34" charset="0"/>
              </a:rPr>
              <a:t>Sensitivity (correctly IDs                                                the drug)</a:t>
            </a:r>
            <a:endParaRPr lang="en-US" sz="2800" u="none" dirty="0">
              <a:solidFill>
                <a:schemeClr val="tx2"/>
              </a:solidFill>
              <a:latin typeface="+mj-lt"/>
              <a:cs typeface="Arial" pitchFamily="34" charset="0"/>
            </a:endParaRPr>
          </a:p>
        </p:txBody>
      </p:sp>
      <p:pic>
        <p:nvPicPr>
          <p:cNvPr id="45060" name="Picture 2" descr="http://www.bytrade.com/html/photo1/1/66/65330_o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011612"/>
            <a:ext cx="3260725" cy="223678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6"/>
          <p:cNvSpPr>
            <a:spLocks noGrp="1"/>
          </p:cNvSpPr>
          <p:nvPr>
            <p:ph type="title"/>
          </p:nvPr>
        </p:nvSpPr>
        <p:spPr>
          <a:xfrm>
            <a:off x="685800" y="304800"/>
            <a:ext cx="7772400" cy="1143000"/>
          </a:xfrm>
        </p:spPr>
        <p:txBody>
          <a:bodyPr>
            <a:noAutofit/>
          </a:bodyPr>
          <a:lstStyle/>
          <a:p>
            <a:r>
              <a:rPr lang="en-US" b="1" dirty="0" smtClean="0">
                <a:solidFill>
                  <a:schemeClr val="tx1"/>
                </a:solidFill>
                <a:effectLst>
                  <a:outerShdw blurRad="38100" dist="38100" dir="2700000" algn="tl">
                    <a:srgbClr val="000000">
                      <a:alpha val="43137"/>
                    </a:srgbClr>
                  </a:outerShdw>
                </a:effectLst>
              </a:rPr>
              <a:t>Challenges with Chromatography Screening</a:t>
            </a:r>
            <a:endParaRPr lang="en-US" b="1" dirty="0">
              <a:effectLst>
                <a:outerShdw blurRad="38100" dist="38100" dir="2700000" algn="tl">
                  <a:srgbClr val="000000">
                    <a:alpha val="43137"/>
                  </a:srgbClr>
                </a:outerShdw>
              </a:effectLst>
            </a:endParaRPr>
          </a:p>
        </p:txBody>
      </p:sp>
      <p:sp>
        <p:nvSpPr>
          <p:cNvPr id="8" name="TextBox 7"/>
          <p:cNvSpPr txBox="1"/>
          <p:nvPr/>
        </p:nvSpPr>
        <p:spPr>
          <a:xfrm>
            <a:off x="0" y="6573307"/>
            <a:ext cx="5687647" cy="307777"/>
          </a:xfrm>
          <a:prstGeom prst="rect">
            <a:avLst/>
          </a:prstGeom>
          <a:noFill/>
        </p:spPr>
        <p:txBody>
          <a:bodyPr wrap="none" rtlCol="0">
            <a:spAutoFit/>
          </a:bodyPr>
          <a:lstStyle/>
          <a:p>
            <a:r>
              <a:rPr lang="en-US" sz="1400" u="none" dirty="0" smtClean="0">
                <a:latin typeface="+mj-lt"/>
                <a:cs typeface="Arial" pitchFamily="34" charset="0"/>
              </a:rPr>
              <a:t>SOURCE: Logan et al. (2012). </a:t>
            </a:r>
            <a:r>
              <a:rPr lang="en-US" sz="1400" i="1" u="none" dirty="0" smtClean="0">
                <a:latin typeface="+mj-lt"/>
                <a:cs typeface="Arial" pitchFamily="34" charset="0"/>
              </a:rPr>
              <a:t>Journal of Forensic Sciences, </a:t>
            </a:r>
            <a:r>
              <a:rPr lang="en-US" sz="1400" i="1" dirty="0">
                <a:latin typeface="+mj-lt"/>
              </a:rPr>
              <a:t>57</a:t>
            </a:r>
            <a:r>
              <a:rPr lang="en-US" sz="1400" dirty="0">
                <a:latin typeface="+mj-lt"/>
              </a:rPr>
              <a:t>(5), </a:t>
            </a:r>
            <a:r>
              <a:rPr lang="en-US" sz="1400" dirty="0" smtClean="0">
                <a:latin typeface="+mj-lt"/>
              </a:rPr>
              <a:t>1168-1180.</a:t>
            </a:r>
            <a:endParaRPr lang="en-US" sz="1400" u="none" dirty="0">
              <a:latin typeface="+mj-lt"/>
              <a:cs typeface="Arial" pitchFamily="34" charset="0"/>
            </a:endParaRPr>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45</a:t>
            </a:fld>
            <a:endParaRPr lang="en-US" sz="1400" dirty="0">
              <a:solidFill>
                <a:schemeClr val="tx1"/>
              </a:solidFill>
            </a:endParaRPr>
          </a:p>
        </p:txBody>
      </p:sp>
    </p:spTree>
    <p:extLst>
      <p:ext uri="{BB962C8B-B14F-4D97-AF65-F5344CB8AC3E}">
        <p14:creationId xmlns:p14="http://schemas.microsoft.com/office/powerpoint/2010/main" val="2377504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020762"/>
          </a:xfrm>
        </p:spPr>
        <p:txBody>
          <a:bodyPr>
            <a:noAutofit/>
          </a:bodyPr>
          <a:lstStyle/>
          <a:p>
            <a:r>
              <a:rPr lang="en-US" b="1" dirty="0" smtClean="0">
                <a:effectLst>
                  <a:outerShdw blurRad="38100" dist="38100" dir="2700000" algn="tl">
                    <a:srgbClr val="000000">
                      <a:alpha val="43137"/>
                    </a:srgbClr>
                  </a:outerShdw>
                </a:effectLst>
              </a:rPr>
              <a:t>Synthetic Drug Testing Protocol – What to Consider</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828800"/>
            <a:ext cx="8077200" cy="4876800"/>
          </a:xfrm>
        </p:spPr>
        <p:txBody>
          <a:bodyPr>
            <a:noAutofit/>
          </a:bodyPr>
          <a:lstStyle/>
          <a:p>
            <a:pPr>
              <a:buClr>
                <a:schemeClr val="accent4">
                  <a:lumMod val="50000"/>
                </a:schemeClr>
              </a:buClr>
            </a:pPr>
            <a:r>
              <a:rPr lang="en-US" sz="2800" dirty="0" smtClean="0">
                <a:solidFill>
                  <a:schemeClr val="tx2"/>
                </a:solidFill>
              </a:rPr>
              <a:t>Questions to consider when selecting a toxicology laboratory:</a:t>
            </a:r>
          </a:p>
          <a:p>
            <a:pPr marL="458788" lvl="1" indent="-1588">
              <a:buClr>
                <a:schemeClr val="accent4">
                  <a:lumMod val="50000"/>
                </a:schemeClr>
              </a:buClr>
            </a:pPr>
            <a:r>
              <a:rPr lang="en-US" sz="2600" dirty="0" smtClean="0"/>
              <a:t>For which synthetic drugs should you test?</a:t>
            </a:r>
          </a:p>
          <a:p>
            <a:pPr marL="568325" lvl="1" indent="-111125">
              <a:buClr>
                <a:schemeClr val="accent4">
                  <a:lumMod val="50000"/>
                </a:schemeClr>
              </a:buClr>
            </a:pPr>
            <a:r>
              <a:rPr lang="en-US" sz="2600" dirty="0" smtClean="0"/>
              <a:t>How many derivatives/formulations can </a:t>
            </a:r>
            <a:br>
              <a:rPr lang="en-US" sz="2600" dirty="0" smtClean="0"/>
            </a:br>
            <a:r>
              <a:rPr lang="en-US" sz="2600" dirty="0" smtClean="0"/>
              <a:t>the laboratory detect with </a:t>
            </a:r>
            <a:br>
              <a:rPr lang="en-US" sz="2600" dirty="0" smtClean="0"/>
            </a:br>
            <a:r>
              <a:rPr lang="en-US" sz="2600" dirty="0" smtClean="0"/>
              <a:t>their test?</a:t>
            </a:r>
          </a:p>
          <a:p>
            <a:pPr marL="458788" lvl="1" indent="-1588">
              <a:spcBef>
                <a:spcPts val="0"/>
              </a:spcBef>
              <a:buClr>
                <a:schemeClr val="accent4">
                  <a:lumMod val="50000"/>
                </a:schemeClr>
              </a:buClr>
            </a:pPr>
            <a:r>
              <a:rPr lang="en-US" sz="2600" dirty="0" smtClean="0"/>
              <a:t>Are the newest generations </a:t>
            </a:r>
            <a:br>
              <a:rPr lang="en-US" sz="2600" dirty="0" smtClean="0"/>
            </a:br>
            <a:r>
              <a:rPr lang="en-US" sz="2600" dirty="0" smtClean="0"/>
              <a:t>(4</a:t>
            </a:r>
            <a:r>
              <a:rPr lang="en-US" sz="2600" baseline="30000" dirty="0" smtClean="0"/>
              <a:t>th</a:t>
            </a:r>
            <a:r>
              <a:rPr lang="en-US" sz="2600" dirty="0" smtClean="0"/>
              <a:t> and </a:t>
            </a:r>
            <a:r>
              <a:rPr lang="en-US" sz="2600" dirty="0"/>
              <a:t>above such as </a:t>
            </a:r>
            <a:r>
              <a:rPr lang="en-US" sz="2600" dirty="0" smtClean="0"/>
              <a:t>the AM</a:t>
            </a:r>
            <a:r>
              <a:rPr lang="en-US" sz="2600" dirty="0"/>
              <a:t>, </a:t>
            </a:r>
            <a:endParaRPr lang="en-US" sz="2600" dirty="0" smtClean="0"/>
          </a:p>
          <a:p>
            <a:pPr marL="457200" lvl="1" indent="0">
              <a:spcBef>
                <a:spcPts val="0"/>
              </a:spcBef>
              <a:buClr>
                <a:schemeClr val="accent4">
                  <a:lumMod val="50000"/>
                </a:schemeClr>
              </a:buClr>
              <a:buNone/>
            </a:pPr>
            <a:r>
              <a:rPr lang="en-US" sz="2600" dirty="0" smtClean="0"/>
              <a:t>XLR, and UR versions) detected?</a:t>
            </a:r>
          </a:p>
          <a:p>
            <a:pPr marL="458788" lvl="1" indent="-1588">
              <a:spcBef>
                <a:spcPts val="0"/>
              </a:spcBef>
              <a:buClr>
                <a:schemeClr val="accent4">
                  <a:lumMod val="50000"/>
                </a:schemeClr>
              </a:buClr>
            </a:pPr>
            <a:r>
              <a:rPr lang="en-US" sz="2600" dirty="0" smtClean="0"/>
              <a:t>How much does the test cost?</a:t>
            </a:r>
          </a:p>
        </p:txBody>
      </p:sp>
      <p:sp>
        <p:nvSpPr>
          <p:cNvPr id="5"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46</a:t>
            </a:fld>
            <a:endParaRPr lang="en-US" sz="14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886200"/>
            <a:ext cx="3200400" cy="2133600"/>
          </a:xfrm>
          <a:prstGeom prst="rect">
            <a:avLst/>
          </a:prstGeom>
          <a:ln w="38100">
            <a:solidFill>
              <a:srgbClr val="00B0F0"/>
            </a:solidFill>
          </a:ln>
        </p:spPr>
      </p:pic>
    </p:spTree>
    <p:extLst>
      <p:ext uri="{BB962C8B-B14F-4D97-AF65-F5344CB8AC3E}">
        <p14:creationId xmlns:p14="http://schemas.microsoft.com/office/powerpoint/2010/main" val="1426500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381000"/>
            <a:ext cx="8229600" cy="1143000"/>
          </a:xfrm>
        </p:spPr>
        <p:txBody>
          <a:bodyPr>
            <a:noAutofit/>
          </a:bodyPr>
          <a:lstStyle/>
          <a:p>
            <a:r>
              <a:rPr lang="en-US" sz="3200" b="1" dirty="0" smtClean="0">
                <a:effectLst>
                  <a:outerShdw blurRad="38100" dist="38100" dir="2700000" algn="tl">
                    <a:srgbClr val="000000">
                      <a:alpha val="43137"/>
                    </a:srgbClr>
                  </a:outerShdw>
                </a:effectLst>
                <a:cs typeface="Arial" pitchFamily="34" charset="0"/>
              </a:rPr>
              <a:t>Human </a:t>
            </a:r>
            <a:r>
              <a:rPr lang="en-US" sz="3200" b="1" dirty="0">
                <a:effectLst>
                  <a:outerShdw blurRad="38100" dist="38100" dir="2700000" algn="tl">
                    <a:srgbClr val="000000">
                      <a:alpha val="43137"/>
                    </a:srgbClr>
                  </a:outerShdw>
                </a:effectLst>
                <a:cs typeface="Arial" pitchFamily="34" charset="0"/>
              </a:rPr>
              <a:t>Exposure Calls to U.S. Poison </a:t>
            </a:r>
            <a:r>
              <a:rPr lang="en-US" sz="3200" b="1" dirty="0" smtClean="0">
                <a:effectLst>
                  <a:outerShdw blurRad="38100" dist="38100" dir="2700000" algn="tl">
                    <a:srgbClr val="000000">
                      <a:alpha val="43137"/>
                    </a:srgbClr>
                  </a:outerShdw>
                </a:effectLst>
                <a:cs typeface="Arial" pitchFamily="34" charset="0"/>
              </a:rPr>
              <a:t>Centers on </a:t>
            </a:r>
            <a:r>
              <a:rPr lang="en-US" sz="3200" b="1" dirty="0">
                <a:effectLst>
                  <a:outerShdw blurRad="38100" dist="38100" dir="2700000" algn="tl">
                    <a:srgbClr val="000000">
                      <a:alpha val="43137"/>
                    </a:srgbClr>
                  </a:outerShdw>
                </a:effectLst>
                <a:cs typeface="Arial" pitchFamily="34" charset="0"/>
              </a:rPr>
              <a:t>Synthetic Cannabinoids </a:t>
            </a:r>
            <a:r>
              <a:rPr lang="en-US" sz="3200" b="1" dirty="0" smtClean="0">
                <a:effectLst>
                  <a:outerShdw blurRad="38100" dist="38100" dir="2700000" algn="tl">
                    <a:srgbClr val="000000">
                      <a:alpha val="43137"/>
                    </a:srgbClr>
                  </a:outerShdw>
                </a:effectLst>
                <a:cs typeface="Arial" pitchFamily="34" charset="0"/>
              </a:rPr>
              <a:t>and Cathinones and the Effect of Federal Regulations</a:t>
            </a:r>
            <a:endParaRPr lang="en-US" sz="320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47</a:t>
            </a:fld>
            <a:endParaRPr lang="en-US" sz="1400" dirty="0">
              <a:solidFill>
                <a:schemeClr val="tx1"/>
              </a:solidFill>
            </a:endParaRPr>
          </a:p>
        </p:txBody>
      </p:sp>
      <p:sp>
        <p:nvSpPr>
          <p:cNvPr id="8" name="TextBox 7"/>
          <p:cNvSpPr txBox="1"/>
          <p:nvPr/>
        </p:nvSpPr>
        <p:spPr>
          <a:xfrm>
            <a:off x="0" y="6550223"/>
            <a:ext cx="8610600" cy="307777"/>
          </a:xfrm>
          <a:prstGeom prst="rect">
            <a:avLst/>
          </a:prstGeom>
          <a:noFill/>
        </p:spPr>
        <p:txBody>
          <a:bodyPr wrap="square" rtlCol="0">
            <a:spAutoFit/>
          </a:bodyPr>
          <a:lstStyle/>
          <a:p>
            <a:r>
              <a:rPr lang="en-US" sz="1400" dirty="0" smtClean="0"/>
              <a:t>SOURCE: American </a:t>
            </a:r>
            <a:r>
              <a:rPr lang="en-US" sz="1400" dirty="0"/>
              <a:t>Association of Poison Control </a:t>
            </a:r>
            <a:r>
              <a:rPr lang="en-US" sz="1400" dirty="0" smtClean="0"/>
              <a:t>Centers, 2010-2013 data.</a:t>
            </a:r>
            <a:endParaRPr lang="en-US" sz="1400" dirty="0"/>
          </a:p>
        </p:txBody>
      </p:sp>
      <p:graphicFrame>
        <p:nvGraphicFramePr>
          <p:cNvPr id="9" name="Content Placeholder 8"/>
          <p:cNvGraphicFramePr>
            <a:graphicFrameLocks/>
          </p:cNvGraphicFramePr>
          <p:nvPr>
            <p:extLst>
              <p:ext uri="{D42A27DB-BD31-4B8C-83A1-F6EECF244321}">
                <p14:modId xmlns:p14="http://schemas.microsoft.com/office/powerpoint/2010/main" val="3249696153"/>
              </p:ext>
            </p:extLst>
          </p:nvPr>
        </p:nvGraphicFramePr>
        <p:xfrm>
          <a:off x="339776" y="2117361"/>
          <a:ext cx="40386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7"/>
          <p:cNvGraphicFramePr>
            <a:graphicFrameLocks noGrp="1"/>
          </p:cNvGraphicFramePr>
          <p:nvPr>
            <p:ph sz="half" idx="2"/>
            <p:extLst>
              <p:ext uri="{D42A27DB-BD31-4B8C-83A1-F6EECF244321}">
                <p14:modId xmlns:p14="http://schemas.microsoft.com/office/powerpoint/2010/main" val="3852322650"/>
              </p:ext>
            </p:extLst>
          </p:nvPr>
        </p:nvGraphicFramePr>
        <p:xfrm>
          <a:off x="4871803" y="2026171"/>
          <a:ext cx="3886200" cy="4144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393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“New Zealand’s Designer Drug Law Draws Global Interest”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51037"/>
            <a:ext cx="8229600" cy="4525963"/>
          </a:xfrm>
        </p:spPr>
        <p:txBody>
          <a:bodyPr>
            <a:normAutofit lnSpcReduction="10000"/>
          </a:bodyPr>
          <a:lstStyle/>
          <a:p>
            <a:r>
              <a:rPr lang="en-US" dirty="0"/>
              <a:t>The law, enacted </a:t>
            </a:r>
            <a:r>
              <a:rPr lang="en-US" dirty="0" smtClean="0"/>
              <a:t>in July 2013, </a:t>
            </a:r>
            <a:r>
              <a:rPr lang="en-US" dirty="0"/>
              <a:t>represents a U-turn from the traditional approach of </a:t>
            </a:r>
            <a:r>
              <a:rPr lang="en-US" dirty="0" smtClean="0"/>
              <a:t>retroactively banning </a:t>
            </a:r>
            <a:r>
              <a:rPr lang="en-US" dirty="0"/>
              <a:t>synthetic </a:t>
            </a:r>
            <a:r>
              <a:rPr lang="en-US" dirty="0" smtClean="0"/>
              <a:t>drugs </a:t>
            </a:r>
          </a:p>
          <a:p>
            <a:r>
              <a:rPr lang="en-US" dirty="0" smtClean="0">
                <a:solidFill>
                  <a:schemeClr val="tx2"/>
                </a:solidFill>
              </a:rPr>
              <a:t>New </a:t>
            </a:r>
            <a:r>
              <a:rPr lang="en-US" dirty="0">
                <a:solidFill>
                  <a:schemeClr val="tx2"/>
                </a:solidFill>
              </a:rPr>
              <a:t>Zealand will attempt to regulate </a:t>
            </a:r>
            <a:r>
              <a:rPr lang="en-US" dirty="0" smtClean="0">
                <a:solidFill>
                  <a:schemeClr val="tx2"/>
                </a:solidFill>
              </a:rPr>
              <a:t>designer drugs, </a:t>
            </a:r>
            <a:r>
              <a:rPr lang="en-US" dirty="0">
                <a:solidFill>
                  <a:schemeClr val="tx2"/>
                </a:solidFill>
              </a:rPr>
              <a:t>allowing their sale if they go through rigorous safety testing similar to that for </a:t>
            </a:r>
            <a:r>
              <a:rPr lang="en-US" dirty="0" smtClean="0">
                <a:solidFill>
                  <a:schemeClr val="tx2"/>
                </a:solidFill>
              </a:rPr>
              <a:t>pharmaceuticals </a:t>
            </a:r>
          </a:p>
          <a:p>
            <a:r>
              <a:rPr lang="en-US" dirty="0" smtClean="0"/>
              <a:t>Giving </a:t>
            </a:r>
            <a:r>
              <a:rPr lang="en-US" dirty="0"/>
              <a:t>users a high wouldn't be a reason to ban </a:t>
            </a:r>
            <a:r>
              <a:rPr lang="en-US" dirty="0" smtClean="0"/>
              <a:t>them</a:t>
            </a:r>
          </a:p>
        </p:txBody>
      </p:sp>
      <p:sp>
        <p:nvSpPr>
          <p:cNvPr id="5"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48</a:t>
            </a:fld>
            <a:endParaRPr lang="en-US" sz="1400" dirty="0">
              <a:solidFill>
                <a:schemeClr val="tx1"/>
              </a:solidFill>
            </a:endParaRPr>
          </a:p>
        </p:txBody>
      </p:sp>
      <p:sp>
        <p:nvSpPr>
          <p:cNvPr id="6" name="TextBox 5"/>
          <p:cNvSpPr txBox="1"/>
          <p:nvPr/>
        </p:nvSpPr>
        <p:spPr>
          <a:xfrm>
            <a:off x="0" y="6553200"/>
            <a:ext cx="6934200" cy="307777"/>
          </a:xfrm>
          <a:prstGeom prst="rect">
            <a:avLst/>
          </a:prstGeom>
          <a:noFill/>
        </p:spPr>
        <p:txBody>
          <a:bodyPr wrap="square" rtlCol="0">
            <a:spAutoFit/>
          </a:bodyPr>
          <a:lstStyle/>
          <a:p>
            <a:r>
              <a:rPr lang="en-US" sz="1400" dirty="0" smtClean="0"/>
              <a:t>SOURCE: Maxwell, J.C. (In Press). </a:t>
            </a:r>
            <a:r>
              <a:rPr lang="en-US" sz="1400" i="1" dirty="0" smtClean="0"/>
              <a:t>Drug and Alcohol Dependence.</a:t>
            </a:r>
            <a:endParaRPr lang="en-US" sz="1400" dirty="0"/>
          </a:p>
        </p:txBody>
      </p:sp>
    </p:spTree>
    <p:extLst>
      <p:ext uri="{BB962C8B-B14F-4D97-AF65-F5344CB8AC3E}">
        <p14:creationId xmlns:p14="http://schemas.microsoft.com/office/powerpoint/2010/main" val="20032972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676400" y="304800"/>
            <a:ext cx="5791200" cy="628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286000"/>
            <a:ext cx="7772400" cy="1362075"/>
          </a:xfrm>
        </p:spPr>
        <p:txBody>
          <a:bodyPr>
            <a:noAutofit/>
          </a:bodyPr>
          <a:lstStyle/>
          <a:p>
            <a:pPr algn="ctr"/>
            <a:r>
              <a:rPr lang="en-US" sz="4400" dirty="0" smtClean="0">
                <a:effectLst>
                  <a:outerShdw blurRad="38100" dist="38100" dir="2700000" algn="tl">
                    <a:srgbClr val="000000">
                      <a:alpha val="43137"/>
                    </a:srgbClr>
                  </a:outerShdw>
                </a:effectLst>
              </a:rPr>
              <a:t>the Effects of synthetic DRUGS</a:t>
            </a:r>
            <a:endParaRPr lang="en-US" sz="4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7010400" y="6500750"/>
            <a:ext cx="2133600" cy="365125"/>
          </a:xfrm>
        </p:spPr>
        <p:txBody>
          <a:bodyPr/>
          <a:lstStyle/>
          <a:p>
            <a:fld id="{30837B1F-12DC-49C9-8FDE-EB386A0200E4}" type="slidenum">
              <a:rPr lang="en-US" sz="1400" smtClean="0">
                <a:solidFill>
                  <a:schemeClr val="tx1"/>
                </a:solidFill>
              </a:rPr>
              <a:t>49</a:t>
            </a:fld>
            <a:endParaRPr lang="en-US" sz="1400" dirty="0">
              <a:solidFill>
                <a:schemeClr val="tx1"/>
              </a:solidFill>
            </a:endParaRPr>
          </a:p>
        </p:txBody>
      </p:sp>
    </p:spTree>
    <p:extLst>
      <p:ext uri="{BB962C8B-B14F-4D97-AF65-F5344CB8AC3E}">
        <p14:creationId xmlns:p14="http://schemas.microsoft.com/office/powerpoint/2010/main" val="2353904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0" y="274638"/>
            <a:ext cx="9144000" cy="1249362"/>
          </a:xfrm>
        </p:spPr>
        <p:txBody>
          <a:bodyPr/>
          <a:lstStyle/>
          <a:p>
            <a:r>
              <a:rPr lang="en-US" b="1" dirty="0" smtClean="0">
                <a:effectLst>
                  <a:outerShdw blurRad="38100" dist="38100" dir="2700000" algn="tl">
                    <a:srgbClr val="000000">
                      <a:alpha val="43137"/>
                    </a:srgbClr>
                  </a:outerShdw>
                </a:effectLst>
              </a:rPr>
              <a:t>What are we talking about?</a:t>
            </a:r>
          </a:p>
        </p:txBody>
      </p:sp>
      <p:sp>
        <p:nvSpPr>
          <p:cNvPr id="3075" name="Rectangle 3"/>
          <p:cNvSpPr>
            <a:spLocks noGrp="1"/>
          </p:cNvSpPr>
          <p:nvPr>
            <p:ph type="body" idx="1"/>
          </p:nvPr>
        </p:nvSpPr>
        <p:spPr>
          <a:xfrm>
            <a:off x="457200" y="1295400"/>
            <a:ext cx="8153400" cy="5105400"/>
          </a:xfrm>
        </p:spPr>
        <p:txBody>
          <a:bodyPr>
            <a:normAutofit/>
          </a:bodyPr>
          <a:lstStyle/>
          <a:p>
            <a:pPr>
              <a:buClr>
                <a:srgbClr val="002060"/>
              </a:buClr>
            </a:pPr>
            <a:endParaRPr lang="en-US" sz="3400" b="1" u="sng" dirty="0" smtClean="0"/>
          </a:p>
          <a:p>
            <a:pPr marL="0" indent="0">
              <a:buClr>
                <a:schemeClr val="accent4">
                  <a:lumMod val="50000"/>
                </a:schemeClr>
              </a:buClr>
              <a:buNone/>
            </a:pPr>
            <a:endParaRPr lang="en-US" sz="3400" dirty="0" smtClean="0"/>
          </a:p>
          <a:p>
            <a:pPr marL="0" indent="0">
              <a:buClr>
                <a:schemeClr val="accent4">
                  <a:lumMod val="50000"/>
                </a:schemeClr>
              </a:buClr>
              <a:buNone/>
            </a:pPr>
            <a:endParaRPr lang="en-US" sz="3400" dirty="0"/>
          </a:p>
          <a:p>
            <a:pPr marL="0" indent="0" algn="ctr">
              <a:buClr>
                <a:schemeClr val="accent4">
                  <a:lumMod val="50000"/>
                </a:schemeClr>
              </a:buClr>
              <a:buNone/>
            </a:pPr>
            <a:r>
              <a:rPr lang="en-US" sz="3400" i="1" dirty="0" smtClean="0"/>
              <a:t>(Insert U.S. Navy Bath Salts video)</a:t>
            </a:r>
            <a:endParaRPr lang="en-US" sz="3400" i="1" dirty="0"/>
          </a:p>
        </p:txBody>
      </p:sp>
      <p:sp>
        <p:nvSpPr>
          <p:cNvPr id="2" name="Slide Number Placeholder 1"/>
          <p:cNvSpPr>
            <a:spLocks noGrp="1"/>
          </p:cNvSpPr>
          <p:nvPr>
            <p:ph type="sldNum" sz="quarter" idx="12"/>
          </p:nvPr>
        </p:nvSpPr>
        <p:spPr>
          <a:xfrm>
            <a:off x="6994566" y="6492875"/>
            <a:ext cx="2133600" cy="365125"/>
          </a:xfrm>
        </p:spPr>
        <p:txBody>
          <a:bodyPr/>
          <a:lstStyle/>
          <a:p>
            <a:fld id="{30837B1F-12DC-49C9-8FDE-EB386A0200E4}" type="slidenum">
              <a:rPr lang="en-US" sz="1400" smtClean="0">
                <a:solidFill>
                  <a:schemeClr val="tx1"/>
                </a:solidFill>
              </a:rPr>
              <a:t>5</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24771250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143000"/>
            <a:ext cx="8229600" cy="4525963"/>
          </a:xfrm>
        </p:spPr>
        <p:txBody>
          <a:bodyPr/>
          <a:lstStyle/>
          <a:p>
            <a:pPr marL="0" indent="0" algn="ctr">
              <a:buNone/>
            </a:pPr>
            <a:r>
              <a:rPr lang="en-US" sz="3400" b="1" i="1" dirty="0" smtClean="0">
                <a:solidFill>
                  <a:schemeClr val="tx2"/>
                </a:solidFill>
              </a:rPr>
              <a:t>“People high on these drugs can get very agitated and violent, exhibit psychosis, and severe behavior changes…some have been admitted to psychiatric hospitals and have experienced continued neurological and psychological effects.” </a:t>
            </a:r>
          </a:p>
          <a:p>
            <a:pPr marL="0" indent="0">
              <a:buNone/>
            </a:pPr>
            <a:endParaRPr lang="en-US" dirty="0" smtClean="0"/>
          </a:p>
          <a:p>
            <a:pPr marL="0" indent="0" algn="r">
              <a:buNone/>
            </a:pPr>
            <a:r>
              <a:rPr lang="en-US" dirty="0" smtClean="0"/>
              <a:t>(Dr. Rick Dart, AAPCC President)</a:t>
            </a:r>
          </a:p>
        </p:txBody>
      </p:sp>
      <p:sp>
        <p:nvSpPr>
          <p:cNvPr id="6" name="TextBox 5"/>
          <p:cNvSpPr txBox="1"/>
          <p:nvPr/>
        </p:nvSpPr>
        <p:spPr>
          <a:xfrm>
            <a:off x="0" y="6553200"/>
            <a:ext cx="6934200" cy="307777"/>
          </a:xfrm>
          <a:prstGeom prst="rect">
            <a:avLst/>
          </a:prstGeom>
          <a:noFill/>
        </p:spPr>
        <p:txBody>
          <a:bodyPr wrap="square" rtlCol="0">
            <a:spAutoFit/>
          </a:bodyPr>
          <a:lstStyle/>
          <a:p>
            <a:r>
              <a:rPr lang="en-US" sz="1400" dirty="0" smtClean="0"/>
              <a:t>SOURCE: Dimond, D. </a:t>
            </a:r>
            <a:r>
              <a:rPr lang="en-US" sz="1400" i="1" dirty="0" smtClean="0"/>
              <a:t>This Spice Can Kill You. </a:t>
            </a:r>
            <a:r>
              <a:rPr lang="en-US" sz="1400" dirty="0" smtClean="0"/>
              <a:t>Posted 8/8/12 at 2:49 p.m.</a:t>
            </a:r>
            <a:endParaRPr lang="en-US" sz="1400" dirty="0"/>
          </a:p>
        </p:txBody>
      </p:sp>
      <p:sp>
        <p:nvSpPr>
          <p:cNvPr id="2" name="Slide Number Placeholder 1"/>
          <p:cNvSpPr>
            <a:spLocks noGrp="1"/>
          </p:cNvSpPr>
          <p:nvPr>
            <p:ph type="sldNum" sz="quarter" idx="12"/>
          </p:nvPr>
        </p:nvSpPr>
        <p:spPr>
          <a:xfrm>
            <a:off x="7010400" y="6495852"/>
            <a:ext cx="2133600" cy="365125"/>
          </a:xfrm>
        </p:spPr>
        <p:txBody>
          <a:bodyPr/>
          <a:lstStyle/>
          <a:p>
            <a:fld id="{30837B1F-12DC-49C9-8FDE-EB386A0200E4}" type="slidenum">
              <a:rPr lang="en-US" sz="1400" smtClean="0">
                <a:solidFill>
                  <a:schemeClr val="tx1"/>
                </a:solidFill>
              </a:rPr>
              <a:t>50</a:t>
            </a:fld>
            <a:endParaRPr lang="en-US" sz="1400" dirty="0">
              <a:solidFill>
                <a:schemeClr val="tx1"/>
              </a:solidFill>
            </a:endParaRPr>
          </a:p>
        </p:txBody>
      </p:sp>
    </p:spTree>
    <p:extLst>
      <p:ext uri="{BB962C8B-B14F-4D97-AF65-F5344CB8AC3E}">
        <p14:creationId xmlns:p14="http://schemas.microsoft.com/office/powerpoint/2010/main" val="14171275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effectLst>
                  <a:outerShdw blurRad="38100" dist="38100" dir="2700000" algn="tl">
                    <a:srgbClr val="000000">
                      <a:alpha val="43137"/>
                    </a:srgbClr>
                  </a:outerShdw>
                </a:effectLst>
              </a:rPr>
              <a:t>Short-Term Effects of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Synthetic Cannabinoids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r>
              <a:rPr lang="en-US" dirty="0" smtClean="0"/>
              <a:t>Loss of control</a:t>
            </a:r>
          </a:p>
          <a:p>
            <a:r>
              <a:rPr lang="en-US" dirty="0" smtClean="0">
                <a:solidFill>
                  <a:schemeClr val="tx2"/>
                </a:solidFill>
              </a:rPr>
              <a:t>Lack of pain response</a:t>
            </a:r>
          </a:p>
          <a:p>
            <a:r>
              <a:rPr lang="en-US" dirty="0" smtClean="0"/>
              <a:t>Increased agitation</a:t>
            </a:r>
          </a:p>
          <a:p>
            <a:r>
              <a:rPr lang="en-US" dirty="0" smtClean="0">
                <a:solidFill>
                  <a:schemeClr val="tx2"/>
                </a:solidFill>
              </a:rPr>
              <a:t>Pale skin</a:t>
            </a:r>
          </a:p>
          <a:p>
            <a:r>
              <a:rPr lang="en-US" dirty="0" smtClean="0"/>
              <a:t>Seizures</a:t>
            </a:r>
          </a:p>
          <a:p>
            <a:r>
              <a:rPr lang="en-US" dirty="0" smtClean="0">
                <a:solidFill>
                  <a:schemeClr val="tx2"/>
                </a:solidFill>
              </a:rPr>
              <a:t>Vomiting</a:t>
            </a:r>
          </a:p>
          <a:p>
            <a:r>
              <a:rPr lang="en-US" dirty="0" smtClean="0"/>
              <a:t>Profuse sweating</a:t>
            </a:r>
            <a:endParaRPr lang="en-US" dirty="0"/>
          </a:p>
        </p:txBody>
      </p:sp>
      <p:sp>
        <p:nvSpPr>
          <p:cNvPr id="5" name="Content Placeholder 4"/>
          <p:cNvSpPr>
            <a:spLocks noGrp="1"/>
          </p:cNvSpPr>
          <p:nvPr>
            <p:ph sz="half" idx="2"/>
          </p:nvPr>
        </p:nvSpPr>
        <p:spPr/>
        <p:txBody>
          <a:bodyPr/>
          <a:lstStyle/>
          <a:p>
            <a:r>
              <a:rPr lang="en-US" dirty="0" smtClean="0">
                <a:solidFill>
                  <a:schemeClr val="tx2"/>
                </a:solidFill>
              </a:rPr>
              <a:t>Uncontrolled spastic body movements</a:t>
            </a:r>
          </a:p>
          <a:p>
            <a:r>
              <a:rPr lang="en-US" dirty="0" smtClean="0"/>
              <a:t>Elevated blood pressure</a:t>
            </a:r>
          </a:p>
          <a:p>
            <a:r>
              <a:rPr lang="en-US" dirty="0" smtClean="0">
                <a:solidFill>
                  <a:schemeClr val="tx2"/>
                </a:solidFill>
              </a:rPr>
              <a:t>Elevated heart rate</a:t>
            </a:r>
          </a:p>
          <a:p>
            <a:r>
              <a:rPr lang="en-US" dirty="0" smtClean="0"/>
              <a:t>Heart palpitations</a:t>
            </a:r>
            <a:endParaRPr lang="en-US" dirty="0"/>
          </a:p>
        </p:txBody>
      </p:sp>
      <p:sp>
        <p:nvSpPr>
          <p:cNvPr id="6" name="TextBox 5"/>
          <p:cNvSpPr txBox="1"/>
          <p:nvPr/>
        </p:nvSpPr>
        <p:spPr>
          <a:xfrm>
            <a:off x="0" y="5370493"/>
            <a:ext cx="9144000" cy="954107"/>
          </a:xfrm>
          <a:prstGeom prst="rect">
            <a:avLst/>
          </a:prstGeom>
          <a:noFill/>
        </p:spPr>
        <p:txBody>
          <a:bodyPr wrap="square" rtlCol="0">
            <a:spAutoFit/>
          </a:bodyPr>
          <a:lstStyle/>
          <a:p>
            <a:pPr algn="ctr"/>
            <a:r>
              <a:rPr lang="en-US" sz="2800" b="1" i="1" dirty="0" smtClean="0">
                <a:solidFill>
                  <a:schemeClr val="tx2"/>
                </a:solidFill>
              </a:rPr>
              <a:t>In addition to physical signs of use, users may experience severe paranoia, delusions, and  hallucinations.</a:t>
            </a:r>
            <a:endParaRPr lang="en-US" sz="2800" b="1" i="1" dirty="0">
              <a:solidFill>
                <a:schemeClr val="tx2"/>
              </a:solidFill>
            </a:endParaRPr>
          </a:p>
        </p:txBody>
      </p:sp>
      <p:sp>
        <p:nvSpPr>
          <p:cNvPr id="7" name="TextBox 6"/>
          <p:cNvSpPr txBox="1"/>
          <p:nvPr/>
        </p:nvSpPr>
        <p:spPr>
          <a:xfrm>
            <a:off x="0" y="6550223"/>
            <a:ext cx="7315200" cy="307777"/>
          </a:xfrm>
          <a:prstGeom prst="rect">
            <a:avLst/>
          </a:prstGeom>
          <a:noFill/>
        </p:spPr>
        <p:txBody>
          <a:bodyPr wrap="square" rtlCol="0">
            <a:spAutoFit/>
          </a:bodyPr>
          <a:lstStyle/>
          <a:p>
            <a:r>
              <a:rPr lang="en-US" sz="1400" dirty="0" smtClean="0"/>
              <a:t>SOURCE: </a:t>
            </a:r>
            <a:r>
              <a:rPr lang="en-US" sz="1400" i="1" dirty="0" smtClean="0"/>
              <a:t>Join Together Online</a:t>
            </a:r>
            <a:r>
              <a:rPr lang="en-US" sz="1400" dirty="0" smtClean="0"/>
              <a:t>, December 4, 2012.</a:t>
            </a:r>
            <a:endParaRPr lang="en-US" sz="1400" dirty="0"/>
          </a:p>
        </p:txBody>
      </p:sp>
      <p:sp>
        <p:nvSpPr>
          <p:cNvPr id="8"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51</a:t>
            </a:fld>
            <a:endParaRPr lang="en-US" sz="1400" dirty="0">
              <a:solidFill>
                <a:schemeClr val="tx1"/>
              </a:solidFill>
            </a:endParaRPr>
          </a:p>
        </p:txBody>
      </p:sp>
    </p:spTree>
    <p:extLst>
      <p:ext uri="{BB962C8B-B14F-4D97-AF65-F5344CB8AC3E}">
        <p14:creationId xmlns:p14="http://schemas.microsoft.com/office/powerpoint/2010/main" val="392265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500"/>
                                        <p:tgtEl>
                                          <p:spTgt spid="5">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500"/>
                                        <p:tgtEl>
                                          <p:spTgt spid="5">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fade">
                                      <p:cBhvr>
                                        <p:cTn id="43" dur="500"/>
                                        <p:tgtEl>
                                          <p:spTgt spid="5">
                                            <p:txEl>
                                              <p:pRg st="2" end="2"/>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500"/>
                                        <p:tgtEl>
                                          <p:spTgt spid="5">
                                            <p:txEl>
                                              <p:pRg st="3" end="3"/>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b="1" dirty="0" smtClean="0">
                <a:effectLst>
                  <a:outerShdw blurRad="38100" dist="38100" dir="2700000" algn="tl">
                    <a:srgbClr val="000000">
                      <a:alpha val="43137"/>
                    </a:srgbClr>
                  </a:outerShdw>
                </a:effectLst>
              </a:rPr>
              <a:t>Cannabis vs. Synthetic Cannabinoids: Effects Seen in Clinical Cases</a:t>
            </a:r>
            <a:endParaRPr lang="en-US" sz="4000"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p:txBody>
          <a:bodyPr>
            <a:normAutofit/>
          </a:bodyPr>
          <a:lstStyle/>
          <a:p>
            <a:pPr>
              <a:buClr>
                <a:schemeClr val="accent4">
                  <a:lumMod val="50000"/>
                </a:schemeClr>
              </a:buClr>
            </a:pPr>
            <a:r>
              <a:rPr lang="en-US" b="1" u="sng" dirty="0">
                <a:solidFill>
                  <a:schemeClr val="tx2"/>
                </a:solidFill>
                <a:cs typeface="Arial" pitchFamily="34" charset="0"/>
              </a:rPr>
              <a:t>Most symptoms are similar to</a:t>
            </a:r>
            <a:r>
              <a:rPr lang="en-US" b="1" dirty="0">
                <a:solidFill>
                  <a:schemeClr val="tx2"/>
                </a:solidFill>
                <a:cs typeface="Arial" pitchFamily="34" charset="0"/>
              </a:rPr>
              <a:t> </a:t>
            </a:r>
            <a:r>
              <a:rPr lang="en-US" dirty="0">
                <a:solidFill>
                  <a:schemeClr val="tx2"/>
                </a:solidFill>
                <a:cs typeface="Arial" pitchFamily="34" charset="0"/>
              </a:rPr>
              <a:t>cannabis intoxication</a:t>
            </a:r>
            <a:r>
              <a:rPr lang="en-US" dirty="0" smtClean="0">
                <a:solidFill>
                  <a:schemeClr val="tx2"/>
                </a:solidFill>
                <a:cs typeface="Arial" pitchFamily="34" charset="0"/>
              </a:rPr>
              <a:t>:</a:t>
            </a:r>
          </a:p>
          <a:p>
            <a:pPr lvl="1">
              <a:buClr>
                <a:schemeClr val="accent4">
                  <a:lumMod val="50000"/>
                </a:schemeClr>
              </a:buClr>
            </a:pPr>
            <a:r>
              <a:rPr lang="en-US" dirty="0" smtClean="0">
                <a:cs typeface="Arial" pitchFamily="34" charset="0"/>
              </a:rPr>
              <a:t>Tachycardia</a:t>
            </a:r>
          </a:p>
          <a:p>
            <a:pPr lvl="1">
              <a:buClr>
                <a:schemeClr val="accent4">
                  <a:lumMod val="50000"/>
                </a:schemeClr>
              </a:buClr>
            </a:pPr>
            <a:r>
              <a:rPr lang="en-US" dirty="0" smtClean="0">
                <a:cs typeface="Arial" pitchFamily="34" charset="0"/>
              </a:rPr>
              <a:t>Reddened eyes</a:t>
            </a:r>
          </a:p>
          <a:p>
            <a:pPr lvl="1">
              <a:buClr>
                <a:schemeClr val="accent4">
                  <a:lumMod val="50000"/>
                </a:schemeClr>
              </a:buClr>
            </a:pPr>
            <a:r>
              <a:rPr lang="en-US" dirty="0" smtClean="0">
                <a:cs typeface="Arial" pitchFamily="34" charset="0"/>
              </a:rPr>
              <a:t>Anxiousness</a:t>
            </a:r>
          </a:p>
          <a:p>
            <a:pPr lvl="1">
              <a:buClr>
                <a:schemeClr val="accent4">
                  <a:lumMod val="50000"/>
                </a:schemeClr>
              </a:buClr>
            </a:pPr>
            <a:r>
              <a:rPr lang="en-US" dirty="0" smtClean="0">
                <a:cs typeface="Arial" pitchFamily="34" charset="0"/>
              </a:rPr>
              <a:t>Mild sedation</a:t>
            </a:r>
          </a:p>
          <a:p>
            <a:pPr lvl="1">
              <a:buClr>
                <a:schemeClr val="accent4">
                  <a:lumMod val="50000"/>
                </a:schemeClr>
              </a:buClr>
            </a:pPr>
            <a:r>
              <a:rPr lang="en-US" dirty="0" smtClean="0">
                <a:cs typeface="Arial" pitchFamily="34" charset="0"/>
              </a:rPr>
              <a:t>Hallucinations</a:t>
            </a:r>
          </a:p>
          <a:p>
            <a:pPr lvl="1">
              <a:buClr>
                <a:schemeClr val="accent4">
                  <a:lumMod val="50000"/>
                </a:schemeClr>
              </a:buClr>
            </a:pPr>
            <a:r>
              <a:rPr lang="en-US" dirty="0" smtClean="0">
                <a:cs typeface="Arial" pitchFamily="34" charset="0"/>
              </a:rPr>
              <a:t>Acute psychosis</a:t>
            </a:r>
          </a:p>
          <a:p>
            <a:pPr lvl="1">
              <a:buClr>
                <a:schemeClr val="accent4">
                  <a:lumMod val="50000"/>
                </a:schemeClr>
              </a:buClr>
            </a:pPr>
            <a:r>
              <a:rPr lang="en-US" dirty="0" smtClean="0">
                <a:cs typeface="Arial" pitchFamily="34" charset="0"/>
              </a:rPr>
              <a:t>Memory deficits</a:t>
            </a:r>
            <a:endParaRPr lang="en-US" dirty="0">
              <a:cs typeface="Arial" pitchFamily="34" charset="0"/>
            </a:endParaRPr>
          </a:p>
          <a:p>
            <a:endParaRPr lang="en-US" dirty="0"/>
          </a:p>
        </p:txBody>
      </p:sp>
      <p:sp>
        <p:nvSpPr>
          <p:cNvPr id="6" name="Content Placeholder 5"/>
          <p:cNvSpPr>
            <a:spLocks noGrp="1"/>
          </p:cNvSpPr>
          <p:nvPr>
            <p:ph sz="half" idx="2"/>
          </p:nvPr>
        </p:nvSpPr>
        <p:spPr/>
        <p:txBody>
          <a:bodyPr>
            <a:normAutofit/>
          </a:bodyPr>
          <a:lstStyle/>
          <a:p>
            <a:pPr>
              <a:buClr>
                <a:schemeClr val="accent4">
                  <a:lumMod val="50000"/>
                </a:schemeClr>
              </a:buClr>
            </a:pPr>
            <a:r>
              <a:rPr lang="en-US" dirty="0">
                <a:solidFill>
                  <a:schemeClr val="tx2"/>
                </a:solidFill>
                <a:cs typeface="Arial" pitchFamily="34" charset="0"/>
              </a:rPr>
              <a:t>Symptoms</a:t>
            </a:r>
            <a:r>
              <a:rPr lang="en-US" b="1" dirty="0">
                <a:solidFill>
                  <a:schemeClr val="tx2"/>
                </a:solidFill>
                <a:cs typeface="Arial" pitchFamily="34" charset="0"/>
              </a:rPr>
              <a:t> </a:t>
            </a:r>
            <a:r>
              <a:rPr lang="en-US" b="1" u="sng" dirty="0">
                <a:solidFill>
                  <a:schemeClr val="tx2"/>
                </a:solidFill>
                <a:cs typeface="Arial" pitchFamily="34" charset="0"/>
              </a:rPr>
              <a:t>not typically seen</a:t>
            </a:r>
            <a:r>
              <a:rPr lang="en-US" b="1" dirty="0">
                <a:solidFill>
                  <a:schemeClr val="tx2"/>
                </a:solidFill>
                <a:cs typeface="Arial" pitchFamily="34" charset="0"/>
              </a:rPr>
              <a:t> </a:t>
            </a:r>
            <a:r>
              <a:rPr lang="en-US" dirty="0">
                <a:solidFill>
                  <a:schemeClr val="tx2"/>
                </a:solidFill>
                <a:cs typeface="Arial" pitchFamily="34" charset="0"/>
              </a:rPr>
              <a:t>after cannabis intoxication</a:t>
            </a:r>
            <a:r>
              <a:rPr lang="en-US" dirty="0" smtClean="0">
                <a:solidFill>
                  <a:schemeClr val="tx2"/>
                </a:solidFill>
                <a:cs typeface="Arial" pitchFamily="34" charset="0"/>
              </a:rPr>
              <a:t>:</a:t>
            </a:r>
          </a:p>
          <a:p>
            <a:pPr lvl="1">
              <a:buClr>
                <a:schemeClr val="accent4">
                  <a:lumMod val="50000"/>
                </a:schemeClr>
              </a:buClr>
            </a:pPr>
            <a:r>
              <a:rPr lang="en-US" dirty="0" smtClean="0">
                <a:cs typeface="Arial" pitchFamily="34" charset="0"/>
              </a:rPr>
              <a:t>Seizures</a:t>
            </a:r>
          </a:p>
          <a:p>
            <a:pPr lvl="1">
              <a:buClr>
                <a:schemeClr val="accent4">
                  <a:lumMod val="50000"/>
                </a:schemeClr>
              </a:buClr>
            </a:pPr>
            <a:r>
              <a:rPr lang="en-US" dirty="0" smtClean="0">
                <a:cs typeface="Arial" pitchFamily="34" charset="0"/>
              </a:rPr>
              <a:t>Hypokalemia</a:t>
            </a:r>
          </a:p>
          <a:p>
            <a:pPr lvl="1">
              <a:buClr>
                <a:schemeClr val="accent4">
                  <a:lumMod val="50000"/>
                </a:schemeClr>
              </a:buClr>
            </a:pPr>
            <a:r>
              <a:rPr lang="en-US" dirty="0" smtClean="0">
                <a:cs typeface="Arial" pitchFamily="34" charset="0"/>
              </a:rPr>
              <a:t>Hypertension</a:t>
            </a:r>
          </a:p>
          <a:p>
            <a:pPr lvl="1">
              <a:buClr>
                <a:schemeClr val="accent4">
                  <a:lumMod val="50000"/>
                </a:schemeClr>
              </a:buClr>
            </a:pPr>
            <a:r>
              <a:rPr lang="en-US" dirty="0" smtClean="0">
                <a:cs typeface="Arial" pitchFamily="34" charset="0"/>
              </a:rPr>
              <a:t>Nausea/vomiting</a:t>
            </a:r>
          </a:p>
          <a:p>
            <a:pPr lvl="1">
              <a:buClr>
                <a:schemeClr val="accent4">
                  <a:lumMod val="50000"/>
                </a:schemeClr>
              </a:buClr>
            </a:pPr>
            <a:r>
              <a:rPr lang="en-US" dirty="0" smtClean="0">
                <a:cs typeface="Arial" pitchFamily="34" charset="0"/>
              </a:rPr>
              <a:t>Agitation</a:t>
            </a:r>
          </a:p>
          <a:p>
            <a:pPr lvl="1">
              <a:buClr>
                <a:schemeClr val="accent4">
                  <a:lumMod val="50000"/>
                </a:schemeClr>
              </a:buClr>
            </a:pPr>
            <a:r>
              <a:rPr lang="en-US" dirty="0" smtClean="0">
                <a:cs typeface="Arial" pitchFamily="34" charset="0"/>
              </a:rPr>
              <a:t>Violent behavior</a:t>
            </a:r>
          </a:p>
          <a:p>
            <a:pPr lvl="1">
              <a:buClr>
                <a:schemeClr val="accent4">
                  <a:lumMod val="50000"/>
                </a:schemeClr>
              </a:buClr>
            </a:pPr>
            <a:r>
              <a:rPr lang="en-US" dirty="0" smtClean="0">
                <a:cs typeface="Arial" pitchFamily="34" charset="0"/>
              </a:rPr>
              <a:t>Coma</a:t>
            </a:r>
          </a:p>
        </p:txBody>
      </p:sp>
      <p:sp>
        <p:nvSpPr>
          <p:cNvPr id="7" name="Text Box 4"/>
          <p:cNvSpPr txBox="1">
            <a:spLocks noChangeArrowheads="1"/>
          </p:cNvSpPr>
          <p:nvPr/>
        </p:nvSpPr>
        <p:spPr bwMode="auto">
          <a:xfrm>
            <a:off x="0" y="6334780"/>
            <a:ext cx="906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20000"/>
              </a:spcBef>
              <a:spcAft>
                <a:spcPct val="0"/>
              </a:spcAft>
              <a:buFont typeface="Symbol" pitchFamily="18" charset="2"/>
              <a:buNone/>
            </a:pPr>
            <a:r>
              <a:rPr lang="en-US" sz="1400" u="none" dirty="0" smtClean="0">
                <a:latin typeface="+mj-lt"/>
                <a:ea typeface="ＭＳ Ｐゴシック" pitchFamily="-112" charset="-128"/>
                <a:cs typeface="Arial" pitchFamily="34" charset="0"/>
              </a:rPr>
              <a:t>SOURCES: </a:t>
            </a:r>
            <a:r>
              <a:rPr lang="en-US" sz="1400" dirty="0">
                <a:latin typeface="+mj-lt"/>
                <a:ea typeface="ＭＳ Ｐゴシック" pitchFamily="-112" charset="-128"/>
                <a:cs typeface="Arial" pitchFamily="34" charset="0"/>
              </a:rPr>
              <a:t>Hermanns-Clausen et al. (In Press</a:t>
            </a:r>
            <a:r>
              <a:rPr lang="en-US" sz="1400" dirty="0" smtClean="0">
                <a:latin typeface="+mj-lt"/>
                <a:ea typeface="ＭＳ Ｐゴシック" pitchFamily="-112" charset="-128"/>
                <a:cs typeface="Arial" pitchFamily="34" charset="0"/>
              </a:rPr>
              <a:t>),  </a:t>
            </a:r>
            <a:r>
              <a:rPr lang="en-US" sz="1400" i="1" dirty="0" smtClean="0">
                <a:latin typeface="+mj-lt"/>
                <a:ea typeface="ＭＳ Ｐゴシック" pitchFamily="-112" charset="-128"/>
                <a:cs typeface="Arial" pitchFamily="34" charset="0"/>
              </a:rPr>
              <a:t>Addiction; </a:t>
            </a:r>
            <a:r>
              <a:rPr lang="en-US" sz="1400" dirty="0">
                <a:latin typeface="+mj-lt"/>
                <a:ea typeface="ＭＳ Ｐゴシック" pitchFamily="-112" charset="-128"/>
                <a:cs typeface="Arial" pitchFamily="34" charset="0"/>
              </a:rPr>
              <a:t>Rosenbaum et al. (2012</a:t>
            </a:r>
            <a:r>
              <a:rPr lang="en-US" sz="1400" dirty="0" smtClean="0">
                <a:latin typeface="+mj-lt"/>
                <a:ea typeface="ＭＳ Ｐゴシック" pitchFamily="-112" charset="-128"/>
                <a:cs typeface="Arial" pitchFamily="34" charset="0"/>
              </a:rPr>
              <a:t>). </a:t>
            </a:r>
            <a:r>
              <a:rPr lang="en-US" sz="1400" i="1" dirty="0">
                <a:latin typeface="+mj-lt"/>
                <a:ea typeface="ＭＳ Ｐゴシック" pitchFamily="-112" charset="-128"/>
                <a:cs typeface="Arial" pitchFamily="34" charset="0"/>
              </a:rPr>
              <a:t>Journal of Medical Toxicology</a:t>
            </a:r>
            <a:r>
              <a:rPr lang="en-US" sz="1400" dirty="0">
                <a:latin typeface="+mj-lt"/>
                <a:ea typeface="ＭＳ Ｐゴシック" pitchFamily="-112" charset="-128"/>
                <a:cs typeface="Arial" pitchFamily="34" charset="0"/>
              </a:rPr>
              <a:t>; Forrester et al. (2011). </a:t>
            </a:r>
            <a:r>
              <a:rPr lang="en-US" sz="1400" i="1" dirty="0">
                <a:latin typeface="+mj-lt"/>
                <a:ea typeface="ＭＳ Ｐゴシック" pitchFamily="-112" charset="-128"/>
                <a:cs typeface="Arial" pitchFamily="34" charset="0"/>
              </a:rPr>
              <a:t>Journal of Addictive Disease</a:t>
            </a:r>
            <a:r>
              <a:rPr lang="en-US" sz="1400" dirty="0" smtClean="0">
                <a:latin typeface="+mj-lt"/>
                <a:ea typeface="ＭＳ Ｐゴシック" pitchFamily="-112" charset="-128"/>
                <a:cs typeface="Arial" pitchFamily="34" charset="0"/>
              </a:rPr>
              <a:t>; Schneir </a:t>
            </a:r>
            <a:r>
              <a:rPr lang="en-US" sz="1400" u="none" dirty="0" smtClean="0">
                <a:latin typeface="+mj-lt"/>
                <a:ea typeface="ＭＳ Ｐゴシック" pitchFamily="-112" charset="-128"/>
                <a:cs typeface="Arial" pitchFamily="34" charset="0"/>
              </a:rPr>
              <a:t>et al. (2011). </a:t>
            </a:r>
            <a:r>
              <a:rPr lang="en-US" sz="1400" i="1" u="none" dirty="0" smtClean="0">
                <a:latin typeface="+mj-lt"/>
                <a:ea typeface="ＭＳ Ｐゴシック" pitchFamily="-112" charset="-128"/>
                <a:cs typeface="Arial" pitchFamily="34" charset="0"/>
              </a:rPr>
              <a:t>Journal of Emergency Medicine</a:t>
            </a:r>
            <a:r>
              <a:rPr lang="en-US" sz="1400" u="none" dirty="0" smtClean="0">
                <a:latin typeface="+mj-lt"/>
                <a:ea typeface="ＭＳ Ｐゴシック" pitchFamily="-112" charset="-128"/>
                <a:cs typeface="Arial" pitchFamily="34" charset="0"/>
              </a:rPr>
              <a:t>.</a:t>
            </a:r>
            <a:endParaRPr lang="de-DE" sz="1400" u="none" dirty="0">
              <a:latin typeface="+mj-lt"/>
              <a:ea typeface="ＭＳ Ｐゴシック" pitchFamily="-112" charset="-128"/>
              <a:cs typeface="Arial" pitchFamily="34" charset="0"/>
            </a:endParaRPr>
          </a:p>
        </p:txBody>
      </p:sp>
      <p:sp>
        <p:nvSpPr>
          <p:cNvPr id="2" name="Slide Number Placeholder 1"/>
          <p:cNvSpPr>
            <a:spLocks noGrp="1"/>
          </p:cNvSpPr>
          <p:nvPr>
            <p:ph type="sldNum" sz="quarter" idx="12"/>
          </p:nvPr>
        </p:nvSpPr>
        <p:spPr>
          <a:xfrm>
            <a:off x="7035140" y="6498107"/>
            <a:ext cx="2133600" cy="365125"/>
          </a:xfrm>
        </p:spPr>
        <p:txBody>
          <a:bodyPr/>
          <a:lstStyle/>
          <a:p>
            <a:fld id="{30837B1F-12DC-49C9-8FDE-EB386A0200E4}" type="slidenum">
              <a:rPr lang="en-US" sz="1400" smtClean="0">
                <a:solidFill>
                  <a:schemeClr val="tx1"/>
                </a:solidFill>
              </a:rPr>
              <a:t>52</a:t>
            </a:fld>
            <a:endParaRPr lang="en-US" sz="1400" dirty="0">
              <a:solidFill>
                <a:schemeClr val="tx1"/>
              </a:solidFill>
            </a:endParaRPr>
          </a:p>
        </p:txBody>
      </p:sp>
    </p:spTree>
    <p:extLst>
      <p:ext uri="{BB962C8B-B14F-4D97-AF65-F5344CB8AC3E}">
        <p14:creationId xmlns:p14="http://schemas.microsoft.com/office/powerpoint/2010/main" val="366617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969696"/>
                                      </p:to>
                                    </p:animClr>
                                  </p:sub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969696"/>
                                      </p:to>
                                    </p:animClr>
                                  </p:sub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969696"/>
                                      </p:to>
                                    </p:animClr>
                                  </p:sub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rgbClr val="969696"/>
                                      </p:to>
                                    </p:animClr>
                                  </p:sub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rgbClr val="969696"/>
                                      </p:to>
                                    </p:animClr>
                                  </p:sub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rgbClr val="969696"/>
                                      </p:to>
                                    </p:animClr>
                                  </p:sub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rgbClr val="969696"/>
                                      </p:to>
                                    </p:animClr>
                                  </p:sub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subTnLst>
                                    <p:animClr clrSpc="rgb" dir="cw">
                                      <p:cBhvr override="childStyle">
                                        <p:cTn dur="1" fill="hold" display="0" masterRel="nextClick" afterEffect="1"/>
                                        <p:tgtEl>
                                          <p:spTgt spid="5">
                                            <p:txEl>
                                              <p:pRg st="7" end="7"/>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500"/>
                                        <p:tgtEl>
                                          <p:spTgt spid="6">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500"/>
                                        <p:tgtEl>
                                          <p:spTgt spid="6">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fade">
                                      <p:cBhvr>
                                        <p:cTn id="45" dur="500"/>
                                        <p:tgtEl>
                                          <p:spTgt spid="6">
                                            <p:txEl>
                                              <p:pRg st="4" end="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Effect transition="in" filter="fade">
                                      <p:cBhvr>
                                        <p:cTn id="48" dur="500"/>
                                        <p:tgtEl>
                                          <p:spTgt spid="6">
                                            <p:txEl>
                                              <p:pRg st="5" end="5"/>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Effect transition="in" filter="fade">
                                      <p:cBhvr>
                                        <p:cTn id="51" dur="500"/>
                                        <p:tgtEl>
                                          <p:spTgt spid="6">
                                            <p:txEl>
                                              <p:pRg st="6" end="6"/>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Effect transition="in" filter="fade">
                                      <p:cBhvr>
                                        <p:cTn id="5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effectLst>
                  <a:outerShdw blurRad="38100" dist="38100" dir="2700000" algn="tl">
                    <a:srgbClr val="000000">
                      <a:alpha val="43137"/>
                    </a:srgbClr>
                  </a:outerShdw>
                </a:effectLst>
              </a:rPr>
              <a:t>Synthetic Cannabinoids: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Other Considerations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752600"/>
            <a:ext cx="8001000" cy="4525963"/>
          </a:xfrm>
        </p:spPr>
        <p:txBody>
          <a:bodyPr>
            <a:noAutofit/>
          </a:bodyPr>
          <a:lstStyle/>
          <a:p>
            <a:pPr marL="342900" lvl="1" indent="-342900">
              <a:buFont typeface="Arial" pitchFamily="34" charset="0"/>
              <a:buChar char="•"/>
            </a:pPr>
            <a:r>
              <a:rPr lang="en-US" dirty="0" smtClean="0"/>
              <a:t>Unlike cannabis, synthetic </a:t>
            </a:r>
            <a:br>
              <a:rPr lang="en-US" dirty="0" smtClean="0"/>
            </a:br>
            <a:r>
              <a:rPr lang="en-US" dirty="0" smtClean="0"/>
              <a:t>cannabinoids have </a:t>
            </a:r>
            <a:r>
              <a:rPr lang="en-US" dirty="0" smtClean="0">
                <a:solidFill>
                  <a:schemeClr val="tx2"/>
                </a:solidFill>
              </a:rPr>
              <a:t>no therapeutic </a:t>
            </a:r>
            <a:br>
              <a:rPr lang="en-US" dirty="0" smtClean="0">
                <a:solidFill>
                  <a:schemeClr val="tx2"/>
                </a:solidFill>
              </a:rPr>
            </a:br>
            <a:r>
              <a:rPr lang="en-US" dirty="0" smtClean="0">
                <a:solidFill>
                  <a:schemeClr val="tx2"/>
                </a:solidFill>
              </a:rPr>
              <a:t>effects</a:t>
            </a:r>
          </a:p>
          <a:p>
            <a:pPr marL="742950" lvl="2" indent="-342900"/>
            <a:r>
              <a:rPr lang="en-US" i="1" dirty="0" smtClean="0">
                <a:solidFill>
                  <a:schemeClr val="tx2"/>
                </a:solidFill>
              </a:rPr>
              <a:t>Example: no cannabidiol (anti-anxiety), so mood effects unpredictable</a:t>
            </a:r>
          </a:p>
          <a:p>
            <a:r>
              <a:rPr lang="en-US" sz="2800" dirty="0" smtClean="0"/>
              <a:t>Packets can contain other psychoactive substances: opioids, oleamide, harmine/harmaline (MAO-Is) that can interact with the synthetic cannabinoid</a:t>
            </a:r>
          </a:p>
          <a:p>
            <a:r>
              <a:rPr lang="en-US" sz="2800" dirty="0" smtClean="0"/>
              <a:t>Cancer-causing potential of inhaling smoke from these compounds unknown</a:t>
            </a:r>
            <a:endParaRPr lang="en-US" sz="2800" dirty="0"/>
          </a:p>
        </p:txBody>
      </p:sp>
      <p:sp>
        <p:nvSpPr>
          <p:cNvPr id="5" name="TextBox 4"/>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pic>
        <p:nvPicPr>
          <p:cNvPr id="7"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t="50000" r="44111"/>
          <a:stretch>
            <a:fillRect/>
          </a:stretch>
        </p:blipFill>
        <p:spPr bwMode="auto">
          <a:xfrm>
            <a:off x="5918200" y="76200"/>
            <a:ext cx="3149600" cy="23622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53</a:t>
            </a:fld>
            <a:endParaRPr lang="en-US" sz="1400" dirty="0">
              <a:solidFill>
                <a:schemeClr val="tx1"/>
              </a:solidFill>
            </a:endParaRPr>
          </a:p>
        </p:txBody>
      </p:sp>
    </p:spTree>
    <p:extLst>
      <p:ext uri="{BB962C8B-B14F-4D97-AF65-F5344CB8AC3E}">
        <p14:creationId xmlns:p14="http://schemas.microsoft.com/office/powerpoint/2010/main" val="29549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2000"/>
                            </p:stCondLst>
                            <p:childTnLst>
                              <p:par>
                                <p:cTn id="12" presetID="10" presetClass="entr" presetSubtype="0" fill="hold" grpId="0" nodeType="afterEffect">
                                  <p:stCondLst>
                                    <p:cond delay="25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5000"/>
                            </p:stCondLst>
                            <p:childTnLst>
                              <p:par>
                                <p:cTn id="16" presetID="10" presetClass="entr" presetSubtype="0" fill="hold" grpId="0" nodeType="afterEffect">
                                  <p:stCondLst>
                                    <p:cond delay="25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150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“A Tale of Two Cases” – Case #1</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447800"/>
            <a:ext cx="8224838" cy="49355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33 year-old male</a:t>
            </a:r>
          </a:p>
          <a:p>
            <a:pPr>
              <a:buClr>
                <a:schemeClr val="accent4">
                  <a:lumMod val="50000"/>
                </a:schemeClr>
              </a:buClr>
            </a:pPr>
            <a:r>
              <a:rPr lang="en-US" sz="3000" dirty="0" smtClean="0">
                <a:solidFill>
                  <a:schemeClr val="tx2"/>
                </a:solidFill>
              </a:rPr>
              <a:t>Employed as an imaging technician</a:t>
            </a:r>
          </a:p>
          <a:p>
            <a:pPr>
              <a:buClr>
                <a:schemeClr val="accent4">
                  <a:lumMod val="50000"/>
                </a:schemeClr>
              </a:buClr>
            </a:pPr>
            <a:r>
              <a:rPr lang="en-US" sz="3000" dirty="0" smtClean="0"/>
              <a:t>Stable 8-year marriage</a:t>
            </a:r>
          </a:p>
          <a:p>
            <a:pPr>
              <a:buClr>
                <a:schemeClr val="accent4">
                  <a:lumMod val="50000"/>
                </a:schemeClr>
              </a:buClr>
            </a:pPr>
            <a:r>
              <a:rPr lang="en-US" sz="3000" dirty="0" smtClean="0">
                <a:solidFill>
                  <a:schemeClr val="tx2"/>
                </a:solidFill>
              </a:rPr>
              <a:t>Previous drug use: marijuana, alcohol, tobacco</a:t>
            </a:r>
          </a:p>
          <a:p>
            <a:pPr>
              <a:buClr>
                <a:schemeClr val="accent4">
                  <a:lumMod val="50000"/>
                </a:schemeClr>
              </a:buClr>
            </a:pPr>
            <a:r>
              <a:rPr lang="en-US" sz="3000" dirty="0" smtClean="0"/>
              <a:t>Used “herbal incense” daily</a:t>
            </a:r>
          </a:p>
          <a:p>
            <a:pPr>
              <a:buClr>
                <a:schemeClr val="accent4">
                  <a:lumMod val="50000"/>
                </a:schemeClr>
              </a:buClr>
            </a:pPr>
            <a:r>
              <a:rPr lang="en-US" sz="3000" dirty="0" smtClean="0">
                <a:solidFill>
                  <a:schemeClr val="tx2"/>
                </a:solidFill>
              </a:rPr>
              <a:t>After 3 months of use, suddenly experienced a panic attack</a:t>
            </a:r>
          </a:p>
          <a:p>
            <a:pPr>
              <a:buClr>
                <a:schemeClr val="accent4">
                  <a:lumMod val="50000"/>
                </a:schemeClr>
              </a:buClr>
            </a:pPr>
            <a:r>
              <a:rPr lang="en-US" sz="3000" dirty="0" smtClean="0"/>
              <a:t>Immediately discontinued all alcohol/drug use</a:t>
            </a:r>
          </a:p>
          <a:p>
            <a:pPr>
              <a:buClr>
                <a:schemeClr val="accent4">
                  <a:lumMod val="50000"/>
                </a:schemeClr>
              </a:buClr>
            </a:pPr>
            <a:r>
              <a:rPr lang="en-US" sz="3000" dirty="0" smtClean="0">
                <a:solidFill>
                  <a:schemeClr val="tx2"/>
                </a:solidFill>
              </a:rPr>
              <a:t>Repeated episodes of anxiety still occurring after 18 months of abstinence</a:t>
            </a:r>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54</a:t>
            </a:fld>
            <a:endParaRPr lang="en-US" sz="1400" dirty="0">
              <a:solidFill>
                <a:schemeClr val="tx1"/>
              </a:solidFill>
            </a:endParaRPr>
          </a:p>
        </p:txBody>
      </p:sp>
      <p:sp>
        <p:nvSpPr>
          <p:cNvPr id="7" name="TextBox 6"/>
          <p:cNvSpPr txBox="1"/>
          <p:nvPr/>
        </p:nvSpPr>
        <p:spPr>
          <a:xfrm>
            <a:off x="-10297" y="6550223"/>
            <a:ext cx="6636625" cy="307777"/>
          </a:xfrm>
          <a:prstGeom prst="rect">
            <a:avLst/>
          </a:prstGeom>
          <a:noFill/>
        </p:spPr>
        <p:txBody>
          <a:bodyPr wrap="none" rtlCol="0">
            <a:spAutoFit/>
          </a:bodyPr>
          <a:lstStyle/>
          <a:p>
            <a:r>
              <a:rPr lang="en-US" sz="1400" dirty="0" smtClean="0"/>
              <a:t>SOURCE: J. Randall Webber, MPH, CADC, “Emerging Drugs of the 21</a:t>
            </a:r>
            <a:r>
              <a:rPr lang="en-US" sz="1400" baseline="30000" dirty="0" smtClean="0"/>
              <a:t>st</a:t>
            </a:r>
            <a:r>
              <a:rPr lang="en-US" sz="1400" dirty="0" smtClean="0"/>
              <a:t> Century, July 2013.”</a:t>
            </a:r>
            <a:endParaRPr lang="en-US" sz="1400" dirty="0"/>
          </a:p>
        </p:txBody>
      </p:sp>
    </p:spTree>
    <p:extLst>
      <p:ext uri="{BB962C8B-B14F-4D97-AF65-F5344CB8AC3E}">
        <p14:creationId xmlns:p14="http://schemas.microsoft.com/office/powerpoint/2010/main" val="1902128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dvAuto="50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“A Tale of Two Cases” – Case #2</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447800"/>
            <a:ext cx="8224838" cy="4935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16 year-old female</a:t>
            </a:r>
          </a:p>
          <a:p>
            <a:pPr>
              <a:buClr>
                <a:schemeClr val="accent4">
                  <a:lumMod val="50000"/>
                </a:schemeClr>
              </a:buClr>
            </a:pPr>
            <a:r>
              <a:rPr lang="en-US" sz="3000" dirty="0" smtClean="0">
                <a:solidFill>
                  <a:schemeClr val="tx2"/>
                </a:solidFill>
              </a:rPr>
              <a:t>In treatment for alcohol dependency</a:t>
            </a:r>
          </a:p>
          <a:p>
            <a:pPr>
              <a:buClr>
                <a:schemeClr val="accent4">
                  <a:lumMod val="50000"/>
                </a:schemeClr>
              </a:buClr>
            </a:pPr>
            <a:r>
              <a:rPr lang="en-US" sz="3000" dirty="0" smtClean="0"/>
              <a:t>History of bi-polar disorder</a:t>
            </a:r>
          </a:p>
          <a:p>
            <a:pPr>
              <a:buClr>
                <a:schemeClr val="accent4">
                  <a:lumMod val="50000"/>
                </a:schemeClr>
              </a:buClr>
            </a:pPr>
            <a:r>
              <a:rPr lang="en-US" sz="3000" dirty="0" smtClean="0">
                <a:solidFill>
                  <a:schemeClr val="tx2"/>
                </a:solidFill>
              </a:rPr>
              <a:t>Smoked 3 “hits” of “herbal incense”</a:t>
            </a:r>
          </a:p>
          <a:p>
            <a:pPr>
              <a:buClr>
                <a:schemeClr val="accent4">
                  <a:lumMod val="50000"/>
                </a:schemeClr>
              </a:buClr>
            </a:pPr>
            <a:r>
              <a:rPr lang="en-US" sz="3000" dirty="0" smtClean="0"/>
              <a:t>10 minutes later (8:00 p.m.), experienced psychotic episode</a:t>
            </a:r>
          </a:p>
          <a:p>
            <a:pPr>
              <a:buClr>
                <a:schemeClr val="accent4">
                  <a:lumMod val="50000"/>
                </a:schemeClr>
              </a:buClr>
            </a:pPr>
            <a:r>
              <a:rPr lang="en-US" sz="3000" dirty="0" smtClean="0">
                <a:solidFill>
                  <a:schemeClr val="tx2"/>
                </a:solidFill>
              </a:rPr>
              <a:t>Following observation at hospital, returned to normal (12:00 a.m.)</a:t>
            </a:r>
          </a:p>
          <a:p>
            <a:pPr>
              <a:buClr>
                <a:schemeClr val="accent4">
                  <a:lumMod val="50000"/>
                </a:schemeClr>
              </a:buClr>
            </a:pPr>
            <a:r>
              <a:rPr lang="en-US" sz="3000" dirty="0" smtClean="0"/>
              <a:t>Next day, no apparent after-effects</a:t>
            </a:r>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55</a:t>
            </a:fld>
            <a:endParaRPr lang="en-US" sz="1400" dirty="0">
              <a:solidFill>
                <a:schemeClr val="tx1"/>
              </a:solidFill>
            </a:endParaRPr>
          </a:p>
        </p:txBody>
      </p:sp>
      <p:sp>
        <p:nvSpPr>
          <p:cNvPr id="7" name="TextBox 6"/>
          <p:cNvSpPr txBox="1"/>
          <p:nvPr/>
        </p:nvSpPr>
        <p:spPr>
          <a:xfrm>
            <a:off x="-10297" y="6550223"/>
            <a:ext cx="6636625" cy="307777"/>
          </a:xfrm>
          <a:prstGeom prst="rect">
            <a:avLst/>
          </a:prstGeom>
          <a:noFill/>
        </p:spPr>
        <p:txBody>
          <a:bodyPr wrap="none" rtlCol="0">
            <a:spAutoFit/>
          </a:bodyPr>
          <a:lstStyle/>
          <a:p>
            <a:r>
              <a:rPr lang="en-US" sz="1400" dirty="0" smtClean="0"/>
              <a:t>SOURCE: J. Randall Webber, MPH, CADC, “Emerging Drugs of the 21</a:t>
            </a:r>
            <a:r>
              <a:rPr lang="en-US" sz="1400" baseline="30000" dirty="0" smtClean="0"/>
              <a:t>st</a:t>
            </a:r>
            <a:r>
              <a:rPr lang="en-US" sz="1400" dirty="0" smtClean="0"/>
              <a:t> Century, July 2013.”</a:t>
            </a:r>
            <a:endParaRPr lang="en-US" sz="1400" dirty="0"/>
          </a:p>
        </p:txBody>
      </p:sp>
    </p:spTree>
    <p:extLst>
      <p:ext uri="{BB962C8B-B14F-4D97-AF65-F5344CB8AC3E}">
        <p14:creationId xmlns:p14="http://schemas.microsoft.com/office/powerpoint/2010/main" val="10788443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dvAuto="100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Group Discussion: Why the Discrepancy in Reported Effects?</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2743200"/>
            <a:ext cx="8224838" cy="36401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accent4">
                  <a:lumMod val="50000"/>
                </a:schemeClr>
              </a:buClr>
              <a:buNone/>
            </a:pPr>
            <a:r>
              <a:rPr lang="en-US" sz="3600" i="1" dirty="0" smtClean="0">
                <a:solidFill>
                  <a:schemeClr val="tx2"/>
                </a:solidFill>
              </a:rPr>
              <a:t>What factors do you think played a role in the differential effects of “herbal incense” on these two users</a:t>
            </a:r>
            <a:r>
              <a:rPr lang="en-US" sz="3600" i="1" dirty="0">
                <a:solidFill>
                  <a:schemeClr val="tx2"/>
                </a:solidFill>
              </a:rPr>
              <a:t>?</a:t>
            </a:r>
            <a:endParaRPr lang="en-US" sz="3600" i="1" dirty="0" smtClean="0">
              <a:solidFill>
                <a:schemeClr val="tx2"/>
              </a:solidFill>
            </a:endParaRPr>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56</a:t>
            </a:fld>
            <a:endParaRPr lang="en-US" sz="1400" dirty="0">
              <a:solidFill>
                <a:schemeClr val="tx1"/>
              </a:solidFill>
            </a:endParaRPr>
          </a:p>
        </p:txBody>
      </p:sp>
      <p:sp>
        <p:nvSpPr>
          <p:cNvPr id="7" name="TextBox 6"/>
          <p:cNvSpPr txBox="1"/>
          <p:nvPr/>
        </p:nvSpPr>
        <p:spPr>
          <a:xfrm>
            <a:off x="-10297" y="6550223"/>
            <a:ext cx="6636625" cy="307777"/>
          </a:xfrm>
          <a:prstGeom prst="rect">
            <a:avLst/>
          </a:prstGeom>
          <a:noFill/>
        </p:spPr>
        <p:txBody>
          <a:bodyPr wrap="none" rtlCol="0">
            <a:spAutoFit/>
          </a:bodyPr>
          <a:lstStyle/>
          <a:p>
            <a:r>
              <a:rPr lang="en-US" sz="1400" dirty="0" smtClean="0"/>
              <a:t>SOURCE: J. Randall Webber, MPH, CADC, “Emerging Drugs of the 21</a:t>
            </a:r>
            <a:r>
              <a:rPr lang="en-US" sz="1400" baseline="30000" dirty="0" smtClean="0"/>
              <a:t>st</a:t>
            </a:r>
            <a:r>
              <a:rPr lang="en-US" sz="1400" dirty="0" smtClean="0"/>
              <a:t> Century, July 2013.”</a:t>
            </a:r>
            <a:endParaRPr lang="en-US" sz="1400" dirty="0"/>
          </a:p>
        </p:txBody>
      </p:sp>
    </p:spTree>
    <p:extLst>
      <p:ext uri="{BB962C8B-B14F-4D97-AF65-F5344CB8AC3E}">
        <p14:creationId xmlns:p14="http://schemas.microsoft.com/office/powerpoint/2010/main" val="41052225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36" name="Group 128"/>
          <p:cNvGraphicFramePr>
            <a:graphicFrameLocks noGrp="1"/>
          </p:cNvGraphicFramePr>
          <p:nvPr>
            <p:ph idx="1"/>
            <p:extLst>
              <p:ext uri="{D42A27DB-BD31-4B8C-83A1-F6EECF244321}">
                <p14:modId xmlns:p14="http://schemas.microsoft.com/office/powerpoint/2010/main" val="2284338402"/>
              </p:ext>
            </p:extLst>
          </p:nvPr>
        </p:nvGraphicFramePr>
        <p:xfrm>
          <a:off x="1143000" y="2164044"/>
          <a:ext cx="6781800" cy="4008156"/>
        </p:xfrm>
        <a:graphic>
          <a:graphicData uri="http://schemas.openxmlformats.org/drawingml/2006/table">
            <a:tbl>
              <a:tblPr/>
              <a:tblGrid>
                <a:gridCol w="4783707"/>
                <a:gridCol w="1998093"/>
              </a:tblGrid>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Agitation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82%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5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Combative/Violent behavior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57%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5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Tachycardia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56%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5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Hallucinations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40%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8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Paranoia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36%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8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Confusion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34%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Myoclonus/Movement disorders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19%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Hypertension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17%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4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Chest pain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17%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CPK elevations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10" name="Rectangle 2"/>
          <p:cNvSpPr>
            <a:spLocks noGrp="1" noChangeArrowheads="1"/>
          </p:cNvSpPr>
          <p:nvPr>
            <p:ph type="title"/>
          </p:nvPr>
        </p:nvSpPr>
        <p:spPr>
          <a:xfrm>
            <a:off x="0" y="457200"/>
            <a:ext cx="9144000" cy="1066800"/>
          </a:xfrm>
        </p:spPr>
        <p:txBody>
          <a:bodyPr>
            <a:noAutofit/>
          </a:bodyPr>
          <a:lstStyle/>
          <a:p>
            <a:pPr eaLnBrk="1" hangingPunct="1">
              <a:defRPr/>
            </a:pPr>
            <a:r>
              <a:rPr lang="en-US" sz="4000" b="1" dirty="0" smtClean="0">
                <a:effectLst>
                  <a:outerShdw blurRad="38100" dist="38100" dir="2700000" algn="tl">
                    <a:srgbClr val="000000">
                      <a:alpha val="43137"/>
                    </a:srgbClr>
                  </a:outerShdw>
                </a:effectLst>
              </a:rPr>
              <a:t>Clinical Symptoms of Synthetic Cathinone Use in Patients Admitted to the Emergency Department (N=236)</a:t>
            </a:r>
          </a:p>
        </p:txBody>
      </p:sp>
      <p:sp>
        <p:nvSpPr>
          <p:cNvPr id="4" name="TextBox 3"/>
          <p:cNvSpPr txBox="1"/>
          <p:nvPr/>
        </p:nvSpPr>
        <p:spPr>
          <a:xfrm>
            <a:off x="0" y="6550223"/>
            <a:ext cx="7315200" cy="307777"/>
          </a:xfrm>
          <a:prstGeom prst="rect">
            <a:avLst/>
          </a:prstGeom>
          <a:noFill/>
        </p:spPr>
        <p:txBody>
          <a:bodyPr wrap="square" rtlCol="0">
            <a:spAutoFit/>
          </a:bodyPr>
          <a:lstStyle/>
          <a:p>
            <a:r>
              <a:rPr lang="en-US" sz="1400" dirty="0" smtClean="0"/>
              <a:t>SOURCE: Spiller et al. (2011). </a:t>
            </a:r>
            <a:r>
              <a:rPr lang="en-US" sz="1400" i="1" dirty="0" smtClean="0"/>
              <a:t>Clinical Toxicology, 49</a:t>
            </a:r>
            <a:r>
              <a:rPr lang="en-US" sz="1400" dirty="0" smtClean="0"/>
              <a:t>, 499-505.</a:t>
            </a:r>
            <a:endParaRPr lang="en-US" sz="1400" dirty="0"/>
          </a:p>
        </p:txBody>
      </p:sp>
      <p:sp>
        <p:nvSpPr>
          <p:cNvPr id="2" name="Slide Number Placeholder 1"/>
          <p:cNvSpPr>
            <a:spLocks noGrp="1"/>
          </p:cNvSpPr>
          <p:nvPr>
            <p:ph type="sldNum" sz="quarter" idx="12"/>
          </p:nvPr>
        </p:nvSpPr>
        <p:spPr>
          <a:xfrm>
            <a:off x="7010400" y="6509673"/>
            <a:ext cx="2133600" cy="365125"/>
          </a:xfrm>
        </p:spPr>
        <p:txBody>
          <a:bodyPr/>
          <a:lstStyle/>
          <a:p>
            <a:fld id="{30837B1F-12DC-49C9-8FDE-EB386A0200E4}" type="slidenum">
              <a:rPr lang="en-US" sz="1400" smtClean="0">
                <a:solidFill>
                  <a:schemeClr val="tx1"/>
                </a:solidFill>
              </a:rPr>
              <a:t>57</a:t>
            </a:fld>
            <a:endParaRPr lang="en-US" sz="1400" dirty="0">
              <a:solidFill>
                <a:schemeClr val="tx1"/>
              </a:solidFill>
            </a:endParaRPr>
          </a:p>
        </p:txBody>
      </p:sp>
    </p:spTree>
    <p:extLst>
      <p:ext uri="{BB962C8B-B14F-4D97-AF65-F5344CB8AC3E}">
        <p14:creationId xmlns:p14="http://schemas.microsoft.com/office/powerpoint/2010/main" val="2972140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Effects of Mephedrone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92500"/>
          </a:bodyPr>
          <a:lstStyle/>
          <a:p>
            <a:pPr marL="0" indent="0">
              <a:buNone/>
            </a:pPr>
            <a:r>
              <a:rPr lang="en-US" u="sng" dirty="0" smtClean="0">
                <a:solidFill>
                  <a:schemeClr val="tx2"/>
                </a:solidFill>
              </a:rPr>
              <a:t>Intended Effects</a:t>
            </a:r>
            <a:r>
              <a:rPr lang="en-US" dirty="0" smtClean="0">
                <a:solidFill>
                  <a:schemeClr val="tx2"/>
                </a:solidFill>
              </a:rPr>
              <a:t>:</a:t>
            </a:r>
          </a:p>
          <a:p>
            <a:r>
              <a:rPr lang="en-US" dirty="0" smtClean="0"/>
              <a:t>Euphoria </a:t>
            </a:r>
            <a:endParaRPr lang="en-US" dirty="0"/>
          </a:p>
          <a:p>
            <a:r>
              <a:rPr lang="en-US" dirty="0"/>
              <a:t>Stimulation </a:t>
            </a:r>
          </a:p>
          <a:p>
            <a:r>
              <a:rPr lang="en-US" dirty="0"/>
              <a:t>Enhanced music appreciation </a:t>
            </a:r>
          </a:p>
          <a:p>
            <a:r>
              <a:rPr lang="en-US" dirty="0"/>
              <a:t>Decreased hostility </a:t>
            </a:r>
          </a:p>
          <a:p>
            <a:r>
              <a:rPr lang="en-US" dirty="0"/>
              <a:t>Improved mental function </a:t>
            </a:r>
          </a:p>
          <a:p>
            <a:r>
              <a:rPr lang="en-US" dirty="0"/>
              <a:t>Mild sexual stimulation </a:t>
            </a:r>
          </a:p>
        </p:txBody>
      </p:sp>
      <p:sp>
        <p:nvSpPr>
          <p:cNvPr id="6" name="Content Placeholder 5"/>
          <p:cNvSpPr>
            <a:spLocks noGrp="1"/>
          </p:cNvSpPr>
          <p:nvPr>
            <p:ph sz="half" idx="2"/>
          </p:nvPr>
        </p:nvSpPr>
        <p:spPr>
          <a:xfrm>
            <a:off x="4648200" y="1600201"/>
            <a:ext cx="4191000" cy="4495800"/>
          </a:xfrm>
        </p:spPr>
        <p:txBody>
          <a:bodyPr>
            <a:normAutofit fontScale="92500"/>
          </a:bodyPr>
          <a:lstStyle/>
          <a:p>
            <a:pPr marL="0" indent="0">
              <a:buNone/>
            </a:pPr>
            <a:r>
              <a:rPr lang="en-US" u="sng" dirty="0" smtClean="0">
                <a:solidFill>
                  <a:schemeClr val="tx2"/>
                </a:solidFill>
              </a:rPr>
              <a:t>Unintended (Adverse) </a:t>
            </a:r>
            <a:r>
              <a:rPr lang="en-US" u="sng" dirty="0">
                <a:solidFill>
                  <a:schemeClr val="tx2"/>
                </a:solidFill>
              </a:rPr>
              <a:t>Effects</a:t>
            </a:r>
            <a:r>
              <a:rPr lang="en-US" dirty="0">
                <a:solidFill>
                  <a:schemeClr val="tx2"/>
                </a:solidFill>
              </a:rPr>
              <a:t>: </a:t>
            </a:r>
            <a:endParaRPr lang="en-US" dirty="0" smtClean="0">
              <a:solidFill>
                <a:schemeClr val="tx2"/>
              </a:solidFill>
            </a:endParaRPr>
          </a:p>
          <a:p>
            <a:r>
              <a:rPr lang="en-US" dirty="0"/>
              <a:t>Bruxism (teeth grinding</a:t>
            </a:r>
            <a:r>
              <a:rPr lang="en-US" dirty="0" smtClean="0"/>
              <a:t>)</a:t>
            </a:r>
          </a:p>
          <a:p>
            <a:r>
              <a:rPr lang="en-US" dirty="0" smtClean="0"/>
              <a:t>Dilated </a:t>
            </a:r>
            <a:r>
              <a:rPr lang="en-US" dirty="0"/>
              <a:t>pupils </a:t>
            </a:r>
          </a:p>
          <a:p>
            <a:r>
              <a:rPr lang="en-US" dirty="0"/>
              <a:t>Poor concentration </a:t>
            </a:r>
          </a:p>
          <a:p>
            <a:r>
              <a:rPr lang="en-US" dirty="0" smtClean="0"/>
              <a:t>Problems </a:t>
            </a:r>
            <a:r>
              <a:rPr lang="en-US" dirty="0"/>
              <a:t>focusing visually </a:t>
            </a:r>
          </a:p>
          <a:p>
            <a:r>
              <a:rPr lang="en-US" dirty="0"/>
              <a:t>Poor short-term memory </a:t>
            </a:r>
          </a:p>
          <a:p>
            <a:r>
              <a:rPr lang="en-US" dirty="0"/>
              <a:t>Hallucinations </a:t>
            </a:r>
          </a:p>
          <a:p>
            <a:r>
              <a:rPr lang="en-US" dirty="0"/>
              <a:t>Delusions </a:t>
            </a:r>
          </a:p>
          <a:p>
            <a:endParaRPr lang="en-US" dirty="0"/>
          </a:p>
          <a:p>
            <a:endParaRPr lang="en-US" dirty="0"/>
          </a:p>
        </p:txBody>
      </p:sp>
      <p:sp>
        <p:nvSpPr>
          <p:cNvPr id="7" name="Slide Number Placeholder 1"/>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837B1F-12DC-49C9-8FDE-EB386A0200E4}" type="slidenum">
              <a:rPr lang="en-US" sz="1400" smtClean="0">
                <a:solidFill>
                  <a:schemeClr val="tx1"/>
                </a:solidFill>
              </a:rPr>
              <a:pPr/>
              <a:t>58</a:t>
            </a:fld>
            <a:endParaRPr lang="en-US" sz="1400" dirty="0">
              <a:solidFill>
                <a:schemeClr val="tx1"/>
              </a:solidFill>
            </a:endParaRPr>
          </a:p>
        </p:txBody>
      </p:sp>
      <p:sp>
        <p:nvSpPr>
          <p:cNvPr id="8" name="TextBox 7"/>
          <p:cNvSpPr txBox="1"/>
          <p:nvPr/>
        </p:nvSpPr>
        <p:spPr>
          <a:xfrm>
            <a:off x="-37070" y="6550222"/>
            <a:ext cx="6636625" cy="307777"/>
          </a:xfrm>
          <a:prstGeom prst="rect">
            <a:avLst/>
          </a:prstGeom>
          <a:noFill/>
        </p:spPr>
        <p:txBody>
          <a:bodyPr wrap="none" rtlCol="0">
            <a:spAutoFit/>
          </a:bodyPr>
          <a:lstStyle/>
          <a:p>
            <a:r>
              <a:rPr lang="en-US" sz="1400" dirty="0" smtClean="0"/>
              <a:t>SOURCE: J. Randall Webber, MPH, CADC, “Emerging Drugs of the 21</a:t>
            </a:r>
            <a:r>
              <a:rPr lang="en-US" sz="1400" baseline="30000" dirty="0" smtClean="0"/>
              <a:t>st</a:t>
            </a:r>
            <a:r>
              <a:rPr lang="en-US" sz="1400" dirty="0" smtClean="0"/>
              <a:t> Century, July 2013.”</a:t>
            </a:r>
            <a:endParaRPr lang="en-US" sz="1400" dirty="0"/>
          </a:p>
        </p:txBody>
      </p:sp>
    </p:spTree>
    <p:extLst>
      <p:ext uri="{BB962C8B-B14F-4D97-AF65-F5344CB8AC3E}">
        <p14:creationId xmlns:p14="http://schemas.microsoft.com/office/powerpoint/2010/main" val="98275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500"/>
                                        <p:tgtEl>
                                          <p:spTgt spid="6">
                                            <p:txEl>
                                              <p:pRg st="4" end="4"/>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500"/>
                                        <p:tgtEl>
                                          <p:spTgt spid="6">
                                            <p:txEl>
                                              <p:pRg st="5" end="5"/>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Effect transition="in" filter="fade">
                                      <p:cBhvr>
                                        <p:cTn id="59" dur="500"/>
                                        <p:tgtEl>
                                          <p:spTgt spid="6">
                                            <p:txEl>
                                              <p:pRg st="6" end="6"/>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Effects of Methylone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92500" lnSpcReduction="20000"/>
          </a:bodyPr>
          <a:lstStyle/>
          <a:p>
            <a:r>
              <a:rPr lang="en-US" dirty="0" smtClean="0"/>
              <a:t>Central </a:t>
            </a:r>
            <a:r>
              <a:rPr lang="en-US" dirty="0"/>
              <a:t>Nervous System </a:t>
            </a:r>
            <a:r>
              <a:rPr lang="en-US" dirty="0" smtClean="0"/>
              <a:t>stimulation </a:t>
            </a:r>
            <a:endParaRPr lang="en-US" dirty="0"/>
          </a:p>
          <a:p>
            <a:r>
              <a:rPr lang="en-US" dirty="0"/>
              <a:t>Euphoria or </a:t>
            </a:r>
            <a:r>
              <a:rPr lang="en-US" dirty="0" smtClean="0"/>
              <a:t>dysphoria </a:t>
            </a:r>
            <a:endParaRPr lang="en-US" dirty="0"/>
          </a:p>
          <a:p>
            <a:r>
              <a:rPr lang="en-US" dirty="0" smtClean="0"/>
              <a:t>Anxiolysis/Anxiogenesis </a:t>
            </a:r>
            <a:endParaRPr lang="en-US" dirty="0"/>
          </a:p>
          <a:p>
            <a:r>
              <a:rPr lang="en-US" dirty="0"/>
              <a:t>Increase in </a:t>
            </a:r>
            <a:r>
              <a:rPr lang="en-US" dirty="0" smtClean="0"/>
              <a:t>sociability </a:t>
            </a:r>
            <a:endParaRPr lang="en-US" dirty="0"/>
          </a:p>
          <a:p>
            <a:r>
              <a:rPr lang="en-US" dirty="0"/>
              <a:t>Insomnia </a:t>
            </a:r>
          </a:p>
          <a:p>
            <a:r>
              <a:rPr lang="en-US" dirty="0"/>
              <a:t>Restlessness </a:t>
            </a:r>
          </a:p>
          <a:p>
            <a:r>
              <a:rPr lang="en-US" dirty="0" smtClean="0"/>
              <a:t>De-realization/</a:t>
            </a:r>
            <a:br>
              <a:rPr lang="en-US" dirty="0" smtClean="0"/>
            </a:br>
            <a:r>
              <a:rPr lang="en-US" dirty="0" smtClean="0"/>
              <a:t>De-personalization </a:t>
            </a:r>
            <a:endParaRPr lang="en-US" dirty="0"/>
          </a:p>
          <a:p>
            <a:r>
              <a:rPr lang="en-US" dirty="0"/>
              <a:t>Hallucinations </a:t>
            </a:r>
          </a:p>
          <a:p>
            <a:r>
              <a:rPr lang="en-US" dirty="0"/>
              <a:t>Psychosis </a:t>
            </a:r>
          </a:p>
        </p:txBody>
      </p:sp>
      <p:sp>
        <p:nvSpPr>
          <p:cNvPr id="6" name="Content Placeholder 5"/>
          <p:cNvSpPr>
            <a:spLocks noGrp="1"/>
          </p:cNvSpPr>
          <p:nvPr>
            <p:ph sz="half" idx="2"/>
          </p:nvPr>
        </p:nvSpPr>
        <p:spPr/>
        <p:txBody>
          <a:bodyPr>
            <a:normAutofit fontScale="92500" lnSpcReduction="20000"/>
          </a:bodyPr>
          <a:lstStyle/>
          <a:p>
            <a:r>
              <a:rPr lang="en-US" dirty="0" smtClean="0"/>
              <a:t>Tachycardia </a:t>
            </a:r>
            <a:r>
              <a:rPr lang="en-US" dirty="0"/>
              <a:t>(rapid pulse) </a:t>
            </a:r>
          </a:p>
          <a:p>
            <a:r>
              <a:rPr lang="en-US" dirty="0"/>
              <a:t>Hypertension (high BP) </a:t>
            </a:r>
          </a:p>
          <a:p>
            <a:r>
              <a:rPr lang="en-US" dirty="0"/>
              <a:t>Hyperthermia </a:t>
            </a:r>
          </a:p>
          <a:p>
            <a:r>
              <a:rPr lang="en-US" dirty="0"/>
              <a:t>Sweating </a:t>
            </a:r>
          </a:p>
          <a:p>
            <a:r>
              <a:rPr lang="en-US" dirty="0"/>
              <a:t>Dilated pupils </a:t>
            </a:r>
          </a:p>
          <a:p>
            <a:r>
              <a:rPr lang="en-US" dirty="0" smtClean="0"/>
              <a:t>Nystagmus</a:t>
            </a:r>
            <a:endParaRPr lang="en-US" dirty="0"/>
          </a:p>
          <a:p>
            <a:r>
              <a:rPr lang="en-US" dirty="0"/>
              <a:t>Trismus (inability to open the mouth) </a:t>
            </a:r>
          </a:p>
          <a:p>
            <a:r>
              <a:rPr lang="en-US" dirty="0"/>
              <a:t>Bruxism </a:t>
            </a:r>
            <a:r>
              <a:rPr lang="en-US" dirty="0" smtClean="0"/>
              <a:t>(teeth </a:t>
            </a:r>
            <a:r>
              <a:rPr lang="en-US" dirty="0"/>
              <a:t>grinding) </a:t>
            </a:r>
          </a:p>
          <a:p>
            <a:r>
              <a:rPr lang="en-US" dirty="0"/>
              <a:t>Anorexia </a:t>
            </a:r>
          </a:p>
          <a:p>
            <a:r>
              <a:rPr lang="en-US" dirty="0"/>
              <a:t>Nausea and vomiting </a:t>
            </a:r>
          </a:p>
          <a:p>
            <a:endParaRPr lang="en-US" dirty="0"/>
          </a:p>
        </p:txBody>
      </p:sp>
      <p:sp>
        <p:nvSpPr>
          <p:cNvPr id="7"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59</a:t>
            </a:fld>
            <a:endParaRPr lang="en-US" sz="1400" dirty="0">
              <a:solidFill>
                <a:schemeClr val="tx1"/>
              </a:solidFill>
            </a:endParaRPr>
          </a:p>
        </p:txBody>
      </p:sp>
      <p:sp>
        <p:nvSpPr>
          <p:cNvPr id="8" name="TextBox 7"/>
          <p:cNvSpPr txBox="1"/>
          <p:nvPr/>
        </p:nvSpPr>
        <p:spPr>
          <a:xfrm>
            <a:off x="-37070" y="6550222"/>
            <a:ext cx="6636625" cy="307777"/>
          </a:xfrm>
          <a:prstGeom prst="rect">
            <a:avLst/>
          </a:prstGeom>
          <a:noFill/>
        </p:spPr>
        <p:txBody>
          <a:bodyPr wrap="none" rtlCol="0">
            <a:spAutoFit/>
          </a:bodyPr>
          <a:lstStyle/>
          <a:p>
            <a:r>
              <a:rPr lang="en-US" sz="1400" dirty="0" smtClean="0"/>
              <a:t>SOURCE: J. Randall Webber, MPH, CADC, “Emerging Drugs of the 21</a:t>
            </a:r>
            <a:r>
              <a:rPr lang="en-US" sz="1400" baseline="30000" dirty="0" smtClean="0"/>
              <a:t>st</a:t>
            </a:r>
            <a:r>
              <a:rPr lang="en-US" sz="1400" dirty="0" smtClean="0"/>
              <a:t> Century, July 2013.”</a:t>
            </a:r>
            <a:endParaRPr lang="en-US" sz="1400" dirty="0"/>
          </a:p>
        </p:txBody>
      </p:sp>
    </p:spTree>
    <p:extLst>
      <p:ext uri="{BB962C8B-B14F-4D97-AF65-F5344CB8AC3E}">
        <p14:creationId xmlns:p14="http://schemas.microsoft.com/office/powerpoint/2010/main" val="172643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6">
                                            <p:txEl>
                                              <p:pRg st="0" end="0"/>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6">
                                            <p:txEl>
                                              <p:pRg st="2" end="2"/>
                                            </p:tx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6">
                                            <p:txEl>
                                              <p:pRg st="4" end="4"/>
                                            </p:tx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6">
                                            <p:txEl>
                                              <p:pRg st="5" end="5"/>
                                            </p:tx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6">
                                            <p:txEl>
                                              <p:pRg st="6" end="6"/>
                                            </p:txEl>
                                          </p:spTgt>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6">
                                            <p:txEl>
                                              <p:pRg st="7" end="7"/>
                                            </p:txEl>
                                          </p:spTgt>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6">
                                            <p:txEl>
                                              <p:pRg st="8" end="8"/>
                                            </p:txEl>
                                          </p:spTgt>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500"/>
      <p:bldP spid="6" grpId="0" build="p" advAuto="5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96962"/>
          </a:xfrm>
        </p:spPr>
        <p:txBody>
          <a:bodyPr>
            <a:noAutofit/>
          </a:bodyPr>
          <a:lstStyle/>
          <a:p>
            <a:r>
              <a:rPr lang="en-US" b="1" dirty="0" smtClean="0">
                <a:effectLst>
                  <a:outerShdw blurRad="38100" dist="38100" dir="2700000" algn="tl">
                    <a:srgbClr val="000000">
                      <a:alpha val="43137"/>
                    </a:srgbClr>
                  </a:outerShdw>
                </a:effectLst>
              </a:rPr>
              <a:t>“</a:t>
            </a:r>
            <a:r>
              <a:rPr lang="en-US" b="1" i="1" dirty="0" smtClean="0">
                <a:effectLst>
                  <a:outerShdw blurRad="38100" dist="38100" dir="2700000" algn="tl">
                    <a:srgbClr val="000000">
                      <a:alpha val="43137"/>
                    </a:srgbClr>
                  </a:outerShdw>
                </a:effectLst>
              </a:rPr>
              <a:t>Tales of Bath Salts and Zombie Cannibalism</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Clr>
                <a:schemeClr val="accent4">
                  <a:lumMod val="50000"/>
                </a:schemeClr>
              </a:buClr>
            </a:pPr>
            <a:r>
              <a:rPr lang="en-US" sz="3400" dirty="0" smtClean="0"/>
              <a:t>Bath Salts made headlines in summer 2012 when a story of possible cannibalism was reported in Miami, FL</a:t>
            </a:r>
          </a:p>
          <a:p>
            <a:pPr>
              <a:buClr>
                <a:schemeClr val="accent4">
                  <a:lumMod val="50000"/>
                </a:schemeClr>
              </a:buClr>
            </a:pPr>
            <a:r>
              <a:rPr lang="en-US" sz="3400" dirty="0" smtClean="0">
                <a:solidFill>
                  <a:schemeClr val="tx2"/>
                </a:solidFill>
              </a:rPr>
              <a:t>The Miami-Dade Medical Examiner found no traces of bath salts, LSD, or synthetic marijuana in the perpetrator's system</a:t>
            </a:r>
          </a:p>
          <a:p>
            <a:pPr>
              <a:buClr>
                <a:schemeClr val="accent4">
                  <a:lumMod val="50000"/>
                </a:schemeClr>
              </a:buClr>
            </a:pPr>
            <a:r>
              <a:rPr lang="en-US" sz="3400" dirty="0" smtClean="0"/>
              <a:t>The sole psychoactive substance detected was cannabis (marijuana)</a:t>
            </a:r>
          </a:p>
        </p:txBody>
      </p:sp>
      <p:sp>
        <p:nvSpPr>
          <p:cNvPr id="4" name="Slide Number Placeholder 3"/>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a:t>
            </a:fld>
            <a:endParaRPr lang="en-US" sz="1400" dirty="0">
              <a:solidFill>
                <a:schemeClr val="tx1"/>
              </a:solidFill>
            </a:endParaRPr>
          </a:p>
        </p:txBody>
      </p:sp>
    </p:spTree>
    <p:extLst>
      <p:ext uri="{BB962C8B-B14F-4D97-AF65-F5344CB8AC3E}">
        <p14:creationId xmlns:p14="http://schemas.microsoft.com/office/powerpoint/2010/main" val="11747641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620000" cy="4267200"/>
          </a:xfrm>
        </p:spPr>
        <p:txBody>
          <a:bodyPr>
            <a:noAutofit/>
          </a:bodyPr>
          <a:lstStyle/>
          <a:p>
            <a:r>
              <a:rPr lang="en-US" sz="2600" dirty="0" smtClean="0"/>
              <a:t>Same changes in mental state as classic stimulants: impulsive acts, decision-making, judgment </a:t>
            </a:r>
            <a:r>
              <a:rPr lang="en-US" sz="2600" dirty="0" smtClean="0">
                <a:sym typeface="Wingdings"/>
              </a:rPr>
              <a:t> </a:t>
            </a:r>
            <a:r>
              <a:rPr lang="en-US" sz="2600" dirty="0" smtClean="0">
                <a:solidFill>
                  <a:schemeClr val="tx2"/>
                </a:solidFill>
                <a:sym typeface="Wingdings"/>
              </a:rPr>
              <a:t>can lead to risky behavior in nightlife context</a:t>
            </a:r>
            <a:endParaRPr lang="en-US" sz="2600" dirty="0" smtClean="0">
              <a:solidFill>
                <a:schemeClr val="tx2"/>
              </a:solidFill>
            </a:endParaRPr>
          </a:p>
          <a:p>
            <a:r>
              <a:rPr lang="en-US" sz="2600" dirty="0" smtClean="0"/>
              <a:t>Single human study: 20 mephedrone users snorting in own homes (vs. drug-free visit, vs. controls)</a:t>
            </a:r>
          </a:p>
          <a:p>
            <a:pPr lvl="1"/>
            <a:r>
              <a:rPr lang="en-US" sz="2600" dirty="0" smtClean="0"/>
              <a:t>Regardless of high vs. not: </a:t>
            </a:r>
            <a:r>
              <a:rPr lang="en-US" sz="2600" dirty="0" smtClean="0">
                <a:solidFill>
                  <a:schemeClr val="tx2"/>
                </a:solidFill>
              </a:rPr>
              <a:t>worse memory </a:t>
            </a:r>
            <a:r>
              <a:rPr lang="en-US" sz="2600" dirty="0" smtClean="0"/>
              <a:t>than controls, </a:t>
            </a:r>
            <a:r>
              <a:rPr lang="en-US" sz="2600" dirty="0" smtClean="0">
                <a:solidFill>
                  <a:schemeClr val="tx2"/>
                </a:solidFill>
              </a:rPr>
              <a:t>some personality differences </a:t>
            </a:r>
            <a:r>
              <a:rPr lang="en-US" sz="2600" dirty="0" smtClean="0"/>
              <a:t>(schizotypy, depression) </a:t>
            </a:r>
          </a:p>
          <a:p>
            <a:pPr lvl="1"/>
            <a:r>
              <a:rPr lang="en-US" sz="2600" dirty="0" smtClean="0"/>
              <a:t>High caused </a:t>
            </a:r>
            <a:r>
              <a:rPr lang="en-US" sz="2600" dirty="0" smtClean="0">
                <a:solidFill>
                  <a:schemeClr val="tx2"/>
                </a:solidFill>
              </a:rPr>
              <a:t>drug-wanting, “speedy” effects, increased speed of movement, worse working memory</a:t>
            </a:r>
            <a:endParaRPr lang="en-US" sz="2600" dirty="0">
              <a:solidFill>
                <a:schemeClr val="tx2"/>
              </a:solidFill>
            </a:endParaRPr>
          </a:p>
        </p:txBody>
      </p:sp>
      <p:pic>
        <p:nvPicPr>
          <p:cNvPr id="4" name="Picture 3" descr="Screen shot 2013-05-24 at 1.50.35 PM.png"/>
          <p:cNvPicPr>
            <a:picLocks noChangeAspect="1"/>
          </p:cNvPicPr>
          <p:nvPr/>
        </p:nvPicPr>
        <p:blipFill>
          <a:blip r:embed="rId3"/>
          <a:stretch>
            <a:fillRect/>
          </a:stretch>
        </p:blipFill>
        <p:spPr>
          <a:xfrm>
            <a:off x="5105400" y="228600"/>
            <a:ext cx="3681306" cy="1524000"/>
          </a:xfrm>
          <a:prstGeom prst="rect">
            <a:avLst/>
          </a:prstGeom>
        </p:spPr>
      </p:pic>
      <p:sp>
        <p:nvSpPr>
          <p:cNvPr id="2" name="Title 1"/>
          <p:cNvSpPr>
            <a:spLocks noGrp="1"/>
          </p:cNvSpPr>
          <p:nvPr>
            <p:ph type="title"/>
          </p:nvPr>
        </p:nvSpPr>
        <p:spPr>
          <a:xfrm>
            <a:off x="304800" y="457200"/>
            <a:ext cx="8229600" cy="1143000"/>
          </a:xfrm>
        </p:spPr>
        <p:txBody>
          <a:bodyPr>
            <a:normAutofit fontScale="90000"/>
          </a:bodyPr>
          <a:lstStyle/>
          <a:p>
            <a:pPr algn="l"/>
            <a:r>
              <a:rPr lang="en-US" b="1" dirty="0" smtClean="0">
                <a:effectLst>
                  <a:outerShdw blurRad="38100" dist="38100" dir="2700000" algn="tl">
                    <a:srgbClr val="000000">
                      <a:alpha val="43137"/>
                    </a:srgbClr>
                  </a:outerShdw>
                </a:effectLst>
              </a:rPr>
              <a:t>Synthetic Stimulants: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Cognition</a:t>
            </a:r>
            <a:endParaRPr lang="en-US" b="1" dirty="0">
              <a:effectLst>
                <a:outerShdw blurRad="38100" dist="38100" dir="2700000" algn="tl">
                  <a:srgbClr val="000000">
                    <a:alpha val="43137"/>
                  </a:srgbClr>
                </a:outerShdw>
              </a:effectLst>
            </a:endParaRPr>
          </a:p>
        </p:txBody>
      </p:sp>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60</a:t>
            </a:fld>
            <a:endParaRPr lang="en-US" sz="1400" dirty="0">
              <a:solidFill>
                <a:schemeClr val="tx1"/>
              </a:solidFill>
            </a:endParaRPr>
          </a:p>
        </p:txBody>
      </p:sp>
      <p:sp>
        <p:nvSpPr>
          <p:cNvPr id="7" name="TextBox 6"/>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323339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grpId="0" nodeType="withEffect">
                                  <p:stCondLst>
                                    <p:cond delay="150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grpId="0" nodeType="withEffect">
                                  <p:stCondLst>
                                    <p:cond delay="15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100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Bath Salts in Michigan</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Case Report – MMWR, May 2011</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610882"/>
            <a:ext cx="8224838" cy="49355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First report to summarize epidemiology of bath salt ED cases</a:t>
            </a:r>
          </a:p>
          <a:p>
            <a:pPr>
              <a:buClr>
                <a:schemeClr val="accent4">
                  <a:lumMod val="50000"/>
                </a:schemeClr>
              </a:buClr>
            </a:pPr>
            <a:r>
              <a:rPr lang="en-US" sz="2800" dirty="0" smtClean="0">
                <a:solidFill>
                  <a:schemeClr val="tx2"/>
                </a:solidFill>
              </a:rPr>
              <a:t>Based on 35 </a:t>
            </a:r>
            <a:r>
              <a:rPr lang="en-US" sz="2800" dirty="0">
                <a:solidFill>
                  <a:schemeClr val="tx2"/>
                </a:solidFill>
              </a:rPr>
              <a:t>people who had ingested, inhaled, or injected bath salts and subsequently visited </a:t>
            </a:r>
            <a:r>
              <a:rPr lang="en-US" sz="2800" dirty="0" smtClean="0">
                <a:solidFill>
                  <a:schemeClr val="tx2"/>
                </a:solidFill>
              </a:rPr>
              <a:t>a Michigan </a:t>
            </a:r>
            <a:r>
              <a:rPr lang="en-US" sz="2800" dirty="0">
                <a:solidFill>
                  <a:schemeClr val="tx2"/>
                </a:solidFill>
              </a:rPr>
              <a:t>Emergency Department (ED) between </a:t>
            </a:r>
            <a:r>
              <a:rPr lang="en-US" sz="2800" dirty="0" smtClean="0">
                <a:solidFill>
                  <a:schemeClr val="tx2"/>
                </a:solidFill>
              </a:rPr>
              <a:t>11/13/10 and 3/31/11</a:t>
            </a:r>
          </a:p>
          <a:p>
            <a:pPr>
              <a:buClr>
                <a:schemeClr val="accent4">
                  <a:lumMod val="50000"/>
                </a:schemeClr>
              </a:buClr>
            </a:pPr>
            <a:r>
              <a:rPr lang="en-US" sz="2800" dirty="0" smtClean="0"/>
              <a:t>Patients presented with hypertension</a:t>
            </a:r>
            <a:r>
              <a:rPr lang="en-US" sz="2800" dirty="0"/>
              <a:t>, </a:t>
            </a:r>
            <a:r>
              <a:rPr lang="en-US" sz="2800" dirty="0" smtClean="0"/>
              <a:t>tachycardia, tremors</a:t>
            </a:r>
            <a:r>
              <a:rPr lang="en-US" sz="2800" dirty="0"/>
              <a:t>, motor automatisms, mydriasis, delusions, and </a:t>
            </a:r>
            <a:r>
              <a:rPr lang="en-US" sz="2800" dirty="0" smtClean="0"/>
              <a:t>paranoia</a:t>
            </a:r>
          </a:p>
          <a:p>
            <a:pPr>
              <a:buClr>
                <a:schemeClr val="accent4">
                  <a:lumMod val="50000"/>
                </a:schemeClr>
              </a:buClr>
            </a:pPr>
            <a:r>
              <a:rPr lang="en-US" sz="2800" dirty="0" smtClean="0">
                <a:solidFill>
                  <a:schemeClr val="tx2"/>
                </a:solidFill>
              </a:rPr>
              <a:t>No relationship found between route of administration and severity of illness</a:t>
            </a:r>
            <a:endParaRPr lang="en-US" sz="3000" dirty="0">
              <a:solidFill>
                <a:schemeClr val="tx2"/>
              </a:solidFill>
            </a:endParaRPr>
          </a:p>
        </p:txBody>
      </p:sp>
      <p:sp>
        <p:nvSpPr>
          <p:cNvPr id="5" name="TextBox 4"/>
          <p:cNvSpPr txBox="1"/>
          <p:nvPr/>
        </p:nvSpPr>
        <p:spPr>
          <a:xfrm>
            <a:off x="0" y="6550223"/>
            <a:ext cx="8961120" cy="307777"/>
          </a:xfrm>
          <a:prstGeom prst="rect">
            <a:avLst/>
          </a:prstGeom>
          <a:noFill/>
        </p:spPr>
        <p:txBody>
          <a:bodyPr wrap="square" rtlCol="0">
            <a:spAutoFit/>
          </a:bodyPr>
          <a:lstStyle/>
          <a:p>
            <a:r>
              <a:rPr lang="en-US" sz="1400" dirty="0" smtClean="0"/>
              <a:t>SOURCE: </a:t>
            </a:r>
            <a:r>
              <a:rPr lang="en-US" sz="1400" dirty="0"/>
              <a:t>Cheng, </a:t>
            </a:r>
            <a:r>
              <a:rPr lang="en-US" sz="1400" dirty="0" smtClean="0"/>
              <a:t>Yeo, Brown, &amp; Regan. </a:t>
            </a:r>
            <a:r>
              <a:rPr lang="en-US" sz="1400" dirty="0"/>
              <a:t>(2012</a:t>
            </a:r>
            <a:r>
              <a:rPr lang="en-US" sz="1400" dirty="0" smtClean="0"/>
              <a:t>). </a:t>
            </a:r>
            <a:r>
              <a:rPr lang="en-US" sz="1400" i="1" dirty="0" smtClean="0"/>
              <a:t>American </a:t>
            </a:r>
            <a:r>
              <a:rPr lang="en-US" sz="1400" i="1" dirty="0"/>
              <a:t>Academy of Emergency Medicine, 19</a:t>
            </a:r>
            <a:r>
              <a:rPr lang="en-US" sz="1400" dirty="0"/>
              <a:t>(2), 19-22. </a:t>
            </a:r>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61</a:t>
            </a:fld>
            <a:endParaRPr lang="en-US" sz="1400" dirty="0">
              <a:solidFill>
                <a:schemeClr val="tx1"/>
              </a:solidFill>
            </a:endParaRPr>
          </a:p>
        </p:txBody>
      </p:sp>
    </p:spTree>
    <p:extLst>
      <p:ext uri="{BB962C8B-B14F-4D97-AF65-F5344CB8AC3E}">
        <p14:creationId xmlns:p14="http://schemas.microsoft.com/office/powerpoint/2010/main" val="623361969"/>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Maine Reports Serious Infections Linked with Injection of Bath Salts</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846262"/>
            <a:ext cx="8224838" cy="4935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Four cases of invasive Group A streptococcal infections</a:t>
            </a:r>
          </a:p>
          <a:p>
            <a:pPr>
              <a:buClr>
                <a:schemeClr val="accent4">
                  <a:lumMod val="50000"/>
                </a:schemeClr>
              </a:buClr>
            </a:pPr>
            <a:r>
              <a:rPr lang="en-US" sz="2800" dirty="0" smtClean="0">
                <a:solidFill>
                  <a:schemeClr val="tx2"/>
                </a:solidFill>
              </a:rPr>
              <a:t>Dangerous because it can cause infections of heart and bloodstream</a:t>
            </a:r>
          </a:p>
          <a:p>
            <a:pPr>
              <a:buClr>
                <a:schemeClr val="accent4">
                  <a:lumMod val="50000"/>
                </a:schemeClr>
              </a:buClr>
            </a:pPr>
            <a:r>
              <a:rPr lang="en-US" sz="2800" dirty="0" smtClean="0"/>
              <a:t>Two patients developed Streptococcal Toxic Shock Syndrome</a:t>
            </a:r>
          </a:p>
          <a:p>
            <a:pPr lvl="1">
              <a:buClr>
                <a:schemeClr val="accent4">
                  <a:lumMod val="50000"/>
                </a:schemeClr>
              </a:buClr>
            </a:pPr>
            <a:r>
              <a:rPr lang="en-US" sz="2400" dirty="0" smtClean="0"/>
              <a:t>Can cause rapid drop in blood pressure and organ failure</a:t>
            </a:r>
          </a:p>
          <a:p>
            <a:pPr>
              <a:buClr>
                <a:schemeClr val="accent4">
                  <a:lumMod val="50000"/>
                </a:schemeClr>
              </a:buClr>
            </a:pPr>
            <a:r>
              <a:rPr lang="en-US" sz="2800" dirty="0" smtClean="0">
                <a:solidFill>
                  <a:schemeClr val="tx2"/>
                </a:solidFill>
              </a:rPr>
              <a:t>One patient developed necrotizing fasciitis, a disease that progresses quickly, destroying muscles, fat, and skin tissue</a:t>
            </a:r>
            <a:endParaRPr lang="en-US" sz="3000" dirty="0">
              <a:solidFill>
                <a:schemeClr val="tx2"/>
              </a:solidFill>
            </a:endParaRPr>
          </a:p>
        </p:txBody>
      </p:sp>
      <p:sp>
        <p:nvSpPr>
          <p:cNvPr id="5" name="TextBox 4"/>
          <p:cNvSpPr txBox="1"/>
          <p:nvPr/>
        </p:nvSpPr>
        <p:spPr>
          <a:xfrm>
            <a:off x="0" y="6550223"/>
            <a:ext cx="8961120" cy="307777"/>
          </a:xfrm>
          <a:prstGeom prst="rect">
            <a:avLst/>
          </a:prstGeom>
          <a:noFill/>
        </p:spPr>
        <p:txBody>
          <a:bodyPr wrap="square" rtlCol="0">
            <a:spAutoFit/>
          </a:bodyPr>
          <a:lstStyle/>
          <a:p>
            <a:r>
              <a:rPr lang="en-US" sz="1400" dirty="0" smtClean="0"/>
              <a:t>SOURCE: </a:t>
            </a:r>
            <a:r>
              <a:rPr lang="en-US" sz="1400" i="1" dirty="0" smtClean="0"/>
              <a:t>Join Together Online</a:t>
            </a:r>
            <a:r>
              <a:rPr lang="en-US" sz="1400" dirty="0" smtClean="0"/>
              <a:t>. </a:t>
            </a:r>
            <a:r>
              <a:rPr lang="en-US" sz="1400" dirty="0"/>
              <a:t>(2012</a:t>
            </a:r>
            <a:r>
              <a:rPr lang="en-US" sz="1400" dirty="0" smtClean="0"/>
              <a:t>). Story published December 13, 2012. </a:t>
            </a:r>
            <a:endParaRPr lang="en-US" sz="1400" dirty="0"/>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62</a:t>
            </a:fld>
            <a:endParaRPr lang="en-US" sz="1400" dirty="0">
              <a:solidFill>
                <a:schemeClr val="tx1"/>
              </a:solidFill>
            </a:endParaRPr>
          </a:p>
        </p:txBody>
      </p:sp>
    </p:spTree>
    <p:extLst>
      <p:ext uri="{BB962C8B-B14F-4D97-AF65-F5344CB8AC3E}">
        <p14:creationId xmlns:p14="http://schemas.microsoft.com/office/powerpoint/2010/main" val="356277314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8548" y="609600"/>
            <a:ext cx="7425189" cy="5562600"/>
          </a:xfrm>
          <a:prstGeom prst="rect">
            <a:avLst/>
          </a:prstGeom>
        </p:spPr>
      </p:pic>
      <p:sp>
        <p:nvSpPr>
          <p:cNvPr id="2" name="Title 1"/>
          <p:cNvSpPr>
            <a:spLocks noGrp="1"/>
          </p:cNvSpPr>
          <p:nvPr>
            <p:ph type="title"/>
          </p:nvPr>
        </p:nvSpPr>
        <p:spPr>
          <a:xfrm>
            <a:off x="609600" y="2286000"/>
            <a:ext cx="7772400" cy="1362075"/>
          </a:xfrm>
        </p:spPr>
        <p:txBody>
          <a:bodyPr>
            <a:noAutofit/>
          </a:bodyPr>
          <a:lstStyle/>
          <a:p>
            <a:pPr algn="ctr"/>
            <a:r>
              <a:rPr lang="en-US" sz="4400" dirty="0" smtClean="0">
                <a:effectLst>
                  <a:outerShdw blurRad="38100" dist="38100" dir="2700000" algn="tl">
                    <a:srgbClr val="000000">
                      <a:alpha val="43137"/>
                    </a:srgbClr>
                  </a:outerShdw>
                </a:effectLst>
              </a:rPr>
              <a:t>the Neurobiology of synthetic drug USE</a:t>
            </a:r>
            <a:endParaRPr lang="en-US" sz="4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7010400" y="6500750"/>
            <a:ext cx="2133600" cy="365125"/>
          </a:xfrm>
        </p:spPr>
        <p:txBody>
          <a:bodyPr/>
          <a:lstStyle/>
          <a:p>
            <a:fld id="{30837B1F-12DC-49C9-8FDE-EB386A0200E4}" type="slidenum">
              <a:rPr lang="en-US" sz="1400" smtClean="0">
                <a:solidFill>
                  <a:schemeClr val="tx1"/>
                </a:solidFill>
              </a:rPr>
              <a:t>63</a:t>
            </a:fld>
            <a:endParaRPr lang="en-US" sz="1400" dirty="0">
              <a:solidFill>
                <a:schemeClr val="tx1"/>
              </a:solidFill>
            </a:endParaRPr>
          </a:p>
        </p:txBody>
      </p:sp>
    </p:spTree>
    <p:extLst>
      <p:ext uri="{BB962C8B-B14F-4D97-AF65-F5344CB8AC3E}">
        <p14:creationId xmlns:p14="http://schemas.microsoft.com/office/powerpoint/2010/main" val="8145603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rPr>
              <a:t>  Cannabinoids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51037"/>
            <a:ext cx="8229600" cy="4525963"/>
          </a:xfrm>
        </p:spPr>
        <p:txBody>
          <a:bodyPr>
            <a:normAutofit lnSpcReduction="10000"/>
          </a:bodyPr>
          <a:lstStyle/>
          <a:p>
            <a:r>
              <a:rPr lang="en-US" dirty="0" smtClean="0"/>
              <a:t>Neurobiological Concerns:</a:t>
            </a:r>
          </a:p>
          <a:p>
            <a:pPr lvl="1"/>
            <a:r>
              <a:rPr lang="en-US" dirty="0" smtClean="0"/>
              <a:t>Shown to induce dopamine release (although less directly than stimulants) </a:t>
            </a:r>
            <a:r>
              <a:rPr lang="en-US" dirty="0" smtClean="0">
                <a:sym typeface="Wingdings" panose="05000000000000000000" pitchFamily="2" charset="2"/>
              </a:rPr>
              <a:t> brain reward signal </a:t>
            </a:r>
            <a:r>
              <a:rPr lang="en-US" dirty="0" smtClean="0">
                <a:solidFill>
                  <a:schemeClr val="tx2"/>
                </a:solidFill>
                <a:sym typeface="Wingdings" panose="05000000000000000000" pitchFamily="2" charset="2"/>
              </a:rPr>
              <a:t>potential for compulsive use/addiction</a:t>
            </a:r>
          </a:p>
          <a:p>
            <a:pPr lvl="1"/>
            <a:r>
              <a:rPr lang="en-US" dirty="0" smtClean="0">
                <a:sym typeface="Wingdings" panose="05000000000000000000" pitchFamily="2" charset="2"/>
              </a:rPr>
              <a:t>Shown to impact regions of the brain responsible for </a:t>
            </a:r>
            <a:r>
              <a:rPr lang="en-US" dirty="0" smtClean="0">
                <a:solidFill>
                  <a:schemeClr val="tx2"/>
                </a:solidFill>
                <a:sym typeface="Wingdings" panose="05000000000000000000" pitchFamily="2" charset="2"/>
              </a:rPr>
              <a:t>coordination, problem-solving, sense of time, motivation</a:t>
            </a:r>
            <a:r>
              <a:rPr lang="en-US" dirty="0" smtClean="0">
                <a:sym typeface="Wingdings" panose="05000000000000000000" pitchFamily="2" charset="2"/>
              </a:rPr>
              <a:t>, etc.  impaired when high</a:t>
            </a:r>
          </a:p>
          <a:p>
            <a:pPr lvl="1"/>
            <a:r>
              <a:rPr lang="en-US" dirty="0" smtClean="0">
                <a:sym typeface="Wingdings" panose="05000000000000000000" pitchFamily="2" charset="2"/>
              </a:rPr>
              <a:t>Effects on regions underlying </a:t>
            </a:r>
            <a:r>
              <a:rPr lang="en-US" dirty="0" smtClean="0">
                <a:solidFill>
                  <a:schemeClr val="tx2"/>
                </a:solidFill>
                <a:sym typeface="Wingdings" panose="05000000000000000000" pitchFamily="2" charset="2"/>
              </a:rPr>
              <a:t>learning </a:t>
            </a:r>
            <a:r>
              <a:rPr lang="en-US" dirty="0">
                <a:solidFill>
                  <a:schemeClr val="tx2"/>
                </a:solidFill>
                <a:sym typeface="Wingdings" panose="05000000000000000000" pitchFamily="2" charset="2"/>
              </a:rPr>
              <a:t>and memory </a:t>
            </a:r>
            <a:r>
              <a:rPr lang="en-US" dirty="0" smtClean="0">
                <a:sym typeface="Wingdings" panose="05000000000000000000" pitchFamily="2" charset="2"/>
              </a:rPr>
              <a:t> possible long-term effects</a:t>
            </a:r>
          </a:p>
          <a:p>
            <a:pPr lvl="1"/>
            <a:r>
              <a:rPr lang="en-US" dirty="0" smtClean="0">
                <a:sym typeface="Wingdings" panose="05000000000000000000" pitchFamily="2" charset="2"/>
              </a:rPr>
              <a:t>Possible link to </a:t>
            </a:r>
            <a:r>
              <a:rPr lang="en-US" dirty="0" smtClean="0">
                <a:solidFill>
                  <a:schemeClr val="tx2"/>
                </a:solidFill>
                <a:sym typeface="Wingdings" panose="05000000000000000000" pitchFamily="2" charset="2"/>
              </a:rPr>
              <a:t>psychosis and schizophrenia</a:t>
            </a:r>
            <a:endParaRPr lang="en-US" dirty="0" smtClean="0">
              <a:solidFill>
                <a:schemeClr val="tx2"/>
              </a:solidFill>
            </a:endParaRPr>
          </a:p>
        </p:txBody>
      </p:sp>
      <p:pic>
        <p:nvPicPr>
          <p:cNvPr id="4" name="Picture 3" descr="anandamide.jpg"/>
          <p:cNvPicPr>
            <a:picLocks noChangeAspect="1"/>
          </p:cNvPicPr>
          <p:nvPr/>
        </p:nvPicPr>
        <p:blipFill>
          <a:blip r:embed="rId3"/>
          <a:stretch>
            <a:fillRect/>
          </a:stretch>
        </p:blipFill>
        <p:spPr>
          <a:xfrm>
            <a:off x="5791200" y="152400"/>
            <a:ext cx="2971801" cy="2135294"/>
          </a:xfrm>
          <a:prstGeom prst="rect">
            <a:avLst/>
          </a:prstGeom>
        </p:spPr>
      </p:pic>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64</a:t>
            </a:fld>
            <a:endParaRPr lang="en-US" sz="1400" dirty="0">
              <a:solidFill>
                <a:schemeClr val="tx1"/>
              </a:solidFill>
            </a:endParaRPr>
          </a:p>
        </p:txBody>
      </p:sp>
      <p:sp>
        <p:nvSpPr>
          <p:cNvPr id="7" name="TextBox 6"/>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7456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pPr algn="l"/>
            <a:r>
              <a:rPr lang="en-CA" b="1" dirty="0" smtClean="0">
                <a:effectLst>
                  <a:outerShdw blurRad="38100" dist="38100" dir="2700000" algn="tl">
                    <a:srgbClr val="000000">
                      <a:alpha val="43137"/>
                    </a:srgbClr>
                  </a:outerShdw>
                </a:effectLst>
              </a:rPr>
              <a:t>“Classic” </a:t>
            </a:r>
            <a:br>
              <a:rPr lang="en-CA" b="1" dirty="0" smtClean="0">
                <a:effectLst>
                  <a:outerShdw blurRad="38100" dist="38100" dir="2700000" algn="tl">
                    <a:srgbClr val="000000">
                      <a:alpha val="43137"/>
                    </a:srgbClr>
                  </a:outerShdw>
                </a:effectLst>
              </a:rPr>
            </a:br>
            <a:r>
              <a:rPr lang="en-CA" b="1" dirty="0" smtClean="0">
                <a:effectLst>
                  <a:outerShdw blurRad="38100" dist="38100" dir="2700000" algn="tl">
                    <a:srgbClr val="000000">
                      <a:alpha val="43137"/>
                    </a:srgbClr>
                  </a:outerShdw>
                </a:effectLst>
              </a:rPr>
              <a:t>Cannabinoids</a:t>
            </a:r>
            <a:endParaRPr lang="en-C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53000"/>
          </a:xfrm>
        </p:spPr>
        <p:txBody>
          <a:bodyPr>
            <a:noAutofit/>
          </a:bodyPr>
          <a:lstStyle/>
          <a:p>
            <a:pPr>
              <a:spcBef>
                <a:spcPts val="600"/>
              </a:spcBef>
            </a:pPr>
            <a:r>
              <a:rPr lang="en-CA" sz="2600" dirty="0" smtClean="0">
                <a:solidFill>
                  <a:schemeClr val="tx2"/>
                </a:solidFill>
              </a:rPr>
              <a:t>Endocannabinoid system </a:t>
            </a:r>
            <a:br>
              <a:rPr lang="en-CA" sz="2600" dirty="0" smtClean="0">
                <a:solidFill>
                  <a:schemeClr val="tx2"/>
                </a:solidFill>
              </a:rPr>
            </a:br>
            <a:r>
              <a:rPr lang="en-CA" sz="2600" dirty="0" smtClean="0">
                <a:solidFill>
                  <a:schemeClr val="tx2"/>
                </a:solidFill>
              </a:rPr>
              <a:t>(“endo” = within) </a:t>
            </a:r>
            <a:br>
              <a:rPr lang="en-CA" sz="2600" dirty="0" smtClean="0">
                <a:solidFill>
                  <a:schemeClr val="tx2"/>
                </a:solidFill>
              </a:rPr>
            </a:br>
            <a:r>
              <a:rPr lang="en-CA" sz="2600" dirty="0" smtClean="0"/>
              <a:t>Only recently discovered, unusual, not well understood </a:t>
            </a:r>
          </a:p>
          <a:p>
            <a:pPr lvl="1">
              <a:spcBef>
                <a:spcPts val="600"/>
              </a:spcBef>
            </a:pPr>
            <a:r>
              <a:rPr lang="en-CA" sz="2600" dirty="0" smtClean="0">
                <a:solidFill>
                  <a:schemeClr val="tx2"/>
                </a:solidFill>
              </a:rPr>
              <a:t>Receptors</a:t>
            </a:r>
            <a:r>
              <a:rPr lang="en-CA" sz="2600" dirty="0" smtClean="0"/>
              <a:t>: CB1 (brain), CB2 (immune system)</a:t>
            </a:r>
          </a:p>
          <a:p>
            <a:pPr lvl="1">
              <a:spcBef>
                <a:spcPts val="600"/>
              </a:spcBef>
            </a:pPr>
            <a:r>
              <a:rPr lang="en-CA" sz="2600" dirty="0" smtClean="0">
                <a:solidFill>
                  <a:schemeClr val="tx2"/>
                </a:solidFill>
              </a:rPr>
              <a:t>Transmitters</a:t>
            </a:r>
            <a:r>
              <a:rPr lang="en-CA" sz="2600" dirty="0" smtClean="0"/>
              <a:t>: Anandamide, 2-AG</a:t>
            </a:r>
          </a:p>
          <a:p>
            <a:pPr>
              <a:spcBef>
                <a:spcPts val="600"/>
              </a:spcBef>
            </a:pPr>
            <a:r>
              <a:rPr lang="en-CA" sz="2600" dirty="0" smtClean="0">
                <a:solidFill>
                  <a:schemeClr val="tx2"/>
                </a:solidFill>
              </a:rPr>
              <a:t>THC</a:t>
            </a:r>
            <a:r>
              <a:rPr lang="en-CA" sz="2600" dirty="0" smtClean="0"/>
              <a:t>: binds to CB1 receptor</a:t>
            </a:r>
          </a:p>
          <a:p>
            <a:pPr lvl="1">
              <a:spcBef>
                <a:spcPts val="600"/>
              </a:spcBef>
            </a:pPr>
            <a:r>
              <a:rPr lang="en-CA" sz="2600" dirty="0" smtClean="0"/>
              <a:t>But not very well (low affinity) and not</a:t>
            </a:r>
            <a:br>
              <a:rPr lang="en-CA" sz="2600" dirty="0" smtClean="0"/>
            </a:br>
            <a:r>
              <a:rPr lang="en-CA" sz="2600" dirty="0" smtClean="0"/>
              <a:t>very good at inducing effects (partial agonist)</a:t>
            </a:r>
          </a:p>
          <a:p>
            <a:pPr lvl="1">
              <a:spcBef>
                <a:spcPts val="600"/>
              </a:spcBef>
            </a:pPr>
            <a:r>
              <a:rPr lang="en-CA" sz="2600" dirty="0" smtClean="0"/>
              <a:t>But unlike endocannabinoid transmitters, not degraded immediately, so </a:t>
            </a:r>
            <a:r>
              <a:rPr lang="en-CA" sz="2600" dirty="0" smtClean="0">
                <a:solidFill>
                  <a:schemeClr val="tx2"/>
                </a:solidFill>
              </a:rPr>
              <a:t>CB1 activation is extended/exaggerated </a:t>
            </a:r>
            <a:r>
              <a:rPr lang="en-CA" sz="2600" dirty="0"/>
              <a:t>compared to anandamide</a:t>
            </a:r>
          </a:p>
        </p:txBody>
      </p:sp>
      <p:pic>
        <p:nvPicPr>
          <p:cNvPr id="4" name="Picture 3" descr="anandamide.jpg"/>
          <p:cNvPicPr>
            <a:picLocks noChangeAspect="1"/>
          </p:cNvPicPr>
          <p:nvPr/>
        </p:nvPicPr>
        <p:blipFill>
          <a:blip r:embed="rId3"/>
          <a:stretch>
            <a:fillRect/>
          </a:stretch>
        </p:blipFill>
        <p:spPr>
          <a:xfrm>
            <a:off x="5943600" y="169898"/>
            <a:ext cx="2971801" cy="2135294"/>
          </a:xfrm>
          <a:prstGeom prst="rect">
            <a:avLst/>
          </a:prstGeom>
        </p:spPr>
      </p:pic>
      <p:sp>
        <p:nvSpPr>
          <p:cNvPr id="7"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65</a:t>
            </a:fld>
            <a:endParaRPr lang="en-US" sz="1400" dirty="0">
              <a:solidFill>
                <a:schemeClr val="tx1"/>
              </a:solidFill>
            </a:endParaRPr>
          </a:p>
        </p:txBody>
      </p:sp>
      <p:sp>
        <p:nvSpPr>
          <p:cNvPr id="8" name="TextBox 7"/>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264049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20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grpId="0" nodeType="withEffect">
                                  <p:stCondLst>
                                    <p:cond delay="20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grpId="0" nodeType="withEffect">
                                  <p:stCondLst>
                                    <p:cond delay="200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100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t="50000" r="44111"/>
          <a:stretch>
            <a:fillRect/>
          </a:stretch>
        </p:blipFill>
        <p:spPr bwMode="auto">
          <a:xfrm>
            <a:off x="5918200" y="76200"/>
            <a:ext cx="3149600"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04800" y="274638"/>
            <a:ext cx="8229600" cy="1143000"/>
          </a:xfrm>
        </p:spPr>
        <p:txBody>
          <a:bodyPr/>
          <a:lstStyle/>
          <a:p>
            <a:pPr algn="l"/>
            <a:r>
              <a:rPr lang="en-US" b="1" dirty="0" smtClean="0">
                <a:effectLst>
                  <a:outerShdw blurRad="38100" dist="38100" dir="2700000" algn="tl">
                    <a:srgbClr val="000000">
                      <a:alpha val="43137"/>
                    </a:srgbClr>
                  </a:outerShdw>
                </a:effectLst>
              </a:rPr>
              <a:t>Synthetic Cannabinoids</a:t>
            </a:r>
            <a:endParaRPr lang="en-US" b="1" dirty="0">
              <a:effectLst>
                <a:outerShdw blurRad="38100" dist="38100" dir="2700000" algn="tl">
                  <a:srgbClr val="000000">
                    <a:alpha val="43137"/>
                  </a:srgbClr>
                </a:outerShdw>
              </a:effectLst>
            </a:endParaRPr>
          </a:p>
        </p:txBody>
      </p:sp>
      <p:sp>
        <p:nvSpPr>
          <p:cNvPr id="5" name="Vertical Text Placeholder 4"/>
          <p:cNvSpPr>
            <a:spLocks noGrp="1"/>
          </p:cNvSpPr>
          <p:nvPr>
            <p:ph idx="1"/>
          </p:nvPr>
        </p:nvSpPr>
        <p:spPr>
          <a:xfrm>
            <a:off x="304800" y="1257300"/>
            <a:ext cx="5257800" cy="2362200"/>
          </a:xfrm>
        </p:spPr>
        <p:txBody>
          <a:bodyPr>
            <a:normAutofit fontScale="77500" lnSpcReduction="20000"/>
          </a:bodyPr>
          <a:lstStyle/>
          <a:p>
            <a:r>
              <a:rPr lang="en-US" dirty="0" smtClean="0">
                <a:solidFill>
                  <a:schemeClr val="tx2"/>
                </a:solidFill>
              </a:rPr>
              <a:t>No structural similarity to THC</a:t>
            </a:r>
            <a:r>
              <a:rPr lang="en-US" dirty="0" smtClean="0"/>
              <a:t>, but same effects profile</a:t>
            </a:r>
          </a:p>
          <a:p>
            <a:pPr lvl="1"/>
            <a:r>
              <a:rPr lang="en-US" dirty="0" smtClean="0"/>
              <a:t>Bind to CB1 and CB2 receptors</a:t>
            </a:r>
          </a:p>
          <a:p>
            <a:pPr lvl="1"/>
            <a:r>
              <a:rPr lang="en-US" dirty="0" smtClean="0"/>
              <a:t>Same types of physical effects </a:t>
            </a:r>
            <a:br>
              <a:rPr lang="en-US" dirty="0" smtClean="0"/>
            </a:br>
            <a:r>
              <a:rPr lang="en-US" dirty="0" smtClean="0"/>
              <a:t>&amp; impairments</a:t>
            </a:r>
          </a:p>
          <a:p>
            <a:pPr lvl="1"/>
            <a:r>
              <a:rPr lang="en-US" dirty="0" smtClean="0"/>
              <a:t>In animals: signs of “high” similar, but at 2-14x lower dose </a:t>
            </a:r>
          </a:p>
          <a:p>
            <a:pPr lvl="1"/>
            <a:endParaRPr lang="en-US" dirty="0" smtClean="0"/>
          </a:p>
        </p:txBody>
      </p:sp>
      <p:sp>
        <p:nvSpPr>
          <p:cNvPr id="6" name="Vertical Text Placeholder 4"/>
          <p:cNvSpPr txBox="1">
            <a:spLocks/>
          </p:cNvSpPr>
          <p:nvPr/>
        </p:nvSpPr>
        <p:spPr>
          <a:xfrm>
            <a:off x="304800" y="3401291"/>
            <a:ext cx="8839200" cy="3505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The problem: </a:t>
            </a:r>
            <a:r>
              <a:rPr lang="en-US" sz="2400" dirty="0" smtClean="0"/>
              <a:t>Stronger &amp; longer-lasting than THC</a:t>
            </a: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noProof="0" dirty="0" smtClean="0"/>
              <a:t>Better binding </a:t>
            </a:r>
            <a:r>
              <a:rPr lang="en-US" sz="2200" dirty="0" smtClean="0"/>
              <a:t>to receptors (</a:t>
            </a:r>
            <a:r>
              <a:rPr lang="en-US" sz="2200" dirty="0" smtClean="0">
                <a:solidFill>
                  <a:schemeClr val="tx2"/>
                </a:solidFill>
              </a:rPr>
              <a:t>high affinity/potency</a:t>
            </a:r>
            <a:r>
              <a:rPr lang="en-US" sz="2200" dirty="0" smtClean="0"/>
              <a:t>) AND each binding event has greater effect (</a:t>
            </a:r>
            <a:r>
              <a:rPr lang="en-US" sz="2200" dirty="0" smtClean="0">
                <a:solidFill>
                  <a:schemeClr val="tx2"/>
                </a:solidFill>
              </a:rPr>
              <a:t>full agonist</a:t>
            </a:r>
            <a:r>
              <a:rPr lang="en-US" sz="2200" dirty="0" smtClean="0"/>
              <a:t>)</a:t>
            </a:r>
            <a:endParaRPr kumimoji="0" lang="en-US" sz="2200" b="0" i="0" u="none" strike="noStrike" kern="1200" cap="none" spc="0" normalizeH="0" baseline="0" noProof="0" dirty="0" smtClean="0">
              <a:ln>
                <a:noFill/>
              </a:ln>
              <a:solidFill>
                <a:schemeClr val="tx1"/>
              </a:solidFill>
              <a:effectLst/>
              <a:uLnTx/>
              <a:uFillTx/>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rPr>
              <a:t>4x </a:t>
            </a:r>
            <a:r>
              <a:rPr kumimoji="0" lang="en-US" sz="2200" b="0" i="0" u="none" strike="noStrike" kern="1200" cap="none" spc="0" normalizeH="0" baseline="0" noProof="0" dirty="0" smtClean="0">
                <a:ln>
                  <a:noFill/>
                </a:ln>
                <a:effectLst/>
                <a:uLnTx/>
                <a:uFillTx/>
              </a:rPr>
              <a:t>higher affinity </a:t>
            </a:r>
            <a:r>
              <a:rPr kumimoji="0" lang="en-US" sz="2200" b="0" i="0" u="none" strike="noStrike" kern="1200" cap="none" spc="0" normalizeH="0" baseline="0" noProof="0" dirty="0" smtClean="0">
                <a:ln>
                  <a:noFill/>
                </a:ln>
                <a:solidFill>
                  <a:schemeClr val="tx1"/>
                </a:solidFill>
                <a:effectLst/>
                <a:uLnTx/>
                <a:uFillTx/>
              </a:rPr>
              <a:t>for CB1, 10x for CB2</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2"/>
                </a:solidFill>
                <a:effectLst/>
                <a:uLnTx/>
                <a:uFillTx/>
              </a:rPr>
              <a:t>Longer half-life </a:t>
            </a:r>
            <a:r>
              <a:rPr kumimoji="0" lang="en-US" sz="2200" b="0" i="0" u="none" strike="noStrike" kern="1200" cap="none" spc="0" normalizeH="0" baseline="0" noProof="0" dirty="0" smtClean="0">
                <a:ln>
                  <a:noFill/>
                </a:ln>
                <a:solidFill>
                  <a:schemeClr val="tx1"/>
                </a:solidFill>
                <a:effectLst/>
                <a:uLnTx/>
                <a:uFillTx/>
              </a:rPr>
              <a:t>so effects longer lasting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rPr>
              <a:t>Products</a:t>
            </a:r>
            <a:r>
              <a:rPr kumimoji="0" lang="en-US" sz="2200" b="0" i="0" u="none" strike="noStrike" kern="1200" cap="none" spc="0" normalizeH="0" noProof="0" dirty="0" smtClean="0">
                <a:ln>
                  <a:noFill/>
                </a:ln>
                <a:solidFill>
                  <a:schemeClr val="tx1"/>
                </a:solidFill>
                <a:effectLst/>
                <a:uLnTx/>
                <a:uFillTx/>
              </a:rPr>
              <a:t> of break-down </a:t>
            </a:r>
            <a:r>
              <a:rPr kumimoji="0" lang="en-US" sz="2200" b="0" i="0" u="none" strike="noStrike" kern="1200" cap="none" spc="0" normalizeH="0" noProof="0" dirty="0" smtClean="0">
                <a:ln>
                  <a:noFill/>
                </a:ln>
                <a:solidFill>
                  <a:schemeClr val="tx2"/>
                </a:solidFill>
                <a:effectLst/>
                <a:uLnTx/>
                <a:uFillTx/>
              </a:rPr>
              <a:t>(metabolites) </a:t>
            </a:r>
            <a:r>
              <a:rPr kumimoji="0" lang="en-US" sz="2200" b="0" i="0" u="none" strike="noStrike" kern="1200" cap="none" spc="0" normalizeH="0" baseline="0" noProof="0" dirty="0" smtClean="0">
                <a:ln>
                  <a:noFill/>
                </a:ln>
                <a:solidFill>
                  <a:schemeClr val="tx2"/>
                </a:solidFill>
                <a:effectLst/>
                <a:uLnTx/>
                <a:uFillTx/>
              </a:rPr>
              <a:t>also psychoactive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rPr>
              <a:t>Together: </a:t>
            </a:r>
            <a:r>
              <a:rPr kumimoji="0" lang="en-US" sz="2200" b="0" i="0" u="none" strike="noStrike" kern="1200" cap="none" spc="0" normalizeH="0" baseline="0" noProof="0" dirty="0" smtClean="0">
                <a:ln>
                  <a:noFill/>
                </a:ln>
                <a:solidFill>
                  <a:schemeClr val="tx2"/>
                </a:solidFill>
                <a:effectLst/>
                <a:uLnTx/>
                <a:uFillTx/>
              </a:rPr>
              <a:t>More,</a:t>
            </a:r>
            <a:r>
              <a:rPr kumimoji="0" lang="en-US" sz="2200" b="0" i="0" u="none" strike="noStrike" kern="1200" cap="none" spc="0" normalizeH="0" noProof="0" dirty="0" smtClean="0">
                <a:ln>
                  <a:noFill/>
                </a:ln>
                <a:solidFill>
                  <a:schemeClr val="tx2"/>
                </a:solidFill>
                <a:effectLst/>
                <a:uLnTx/>
                <a:uFillTx/>
              </a:rPr>
              <a:t> more-likely, and longer-lasting </a:t>
            </a:r>
            <a:r>
              <a:rPr kumimoji="0" lang="en-US" sz="2200" b="0" i="0" u="none" strike="noStrike" kern="1200" cap="none" spc="0" normalizeH="0" baseline="0" noProof="0" dirty="0" smtClean="0">
                <a:ln>
                  <a:noFill/>
                </a:ln>
                <a:solidFill>
                  <a:schemeClr val="tx2"/>
                </a:solidFill>
                <a:effectLst/>
                <a:uLnTx/>
                <a:uFillTx/>
              </a:rPr>
              <a:t>adverse effects </a:t>
            </a:r>
            <a:r>
              <a:rPr kumimoji="0" lang="en-US" sz="2200" b="0" i="0" u="none" strike="noStrike" kern="1200" cap="none" spc="0" normalizeH="0" baseline="0" noProof="0" dirty="0" smtClean="0">
                <a:ln>
                  <a:noFill/>
                </a:ln>
                <a:effectLst/>
                <a:uLnTx/>
                <a:uFillTx/>
              </a:rPr>
              <a:t>(</a:t>
            </a:r>
            <a:r>
              <a:rPr lang="en-US" sz="2200" dirty="0" smtClean="0"/>
              <a:t>especially if dosing is based on cannabis)</a:t>
            </a:r>
            <a:endParaRPr kumimoji="0" lang="en-US" sz="2200" b="0"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66</a:t>
            </a:fld>
            <a:endParaRPr lang="en-US" sz="1400" dirty="0">
              <a:solidFill>
                <a:schemeClr val="tx1"/>
              </a:solidFill>
            </a:endParaRPr>
          </a:p>
        </p:txBody>
      </p:sp>
      <p:sp>
        <p:nvSpPr>
          <p:cNvPr id="9" name="TextBox 8"/>
          <p:cNvSpPr txBox="1"/>
          <p:nvPr/>
        </p:nvSpPr>
        <p:spPr>
          <a:xfrm>
            <a:off x="0" y="6550223"/>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222873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150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5-24 at 5.15.38 PM.png"/>
          <p:cNvPicPr>
            <a:picLocks noChangeAspect="1"/>
          </p:cNvPicPr>
          <p:nvPr/>
        </p:nvPicPr>
        <p:blipFill>
          <a:blip r:embed="rId3"/>
          <a:stretch>
            <a:fillRect/>
          </a:stretch>
        </p:blipFill>
        <p:spPr>
          <a:xfrm>
            <a:off x="1137821" y="4283978"/>
            <a:ext cx="6939379" cy="2116822"/>
          </a:xfrm>
          <a:prstGeom prst="rect">
            <a:avLst/>
          </a:prstGeom>
          <a:ln w="38100">
            <a:solidFill>
              <a:srgbClr val="509CC2"/>
            </a:solidFill>
          </a:ln>
        </p:spPr>
      </p:pic>
      <p:sp>
        <p:nvSpPr>
          <p:cNvPr id="2" name="Title 1"/>
          <p:cNvSpPr>
            <a:spLocks noGrp="1"/>
          </p:cNvSpPr>
          <p:nvPr>
            <p:ph type="title"/>
          </p:nvPr>
        </p:nvSpPr>
        <p:spPr>
          <a:xfrm>
            <a:off x="228600" y="274638"/>
            <a:ext cx="8763000" cy="1173162"/>
          </a:xfrm>
        </p:spPr>
        <p:txBody>
          <a:bodyPr>
            <a:normAutofit fontScale="90000"/>
          </a:bodyPr>
          <a:lstStyle/>
          <a:p>
            <a:r>
              <a:rPr lang="en-US" b="1" dirty="0" smtClean="0">
                <a:effectLst>
                  <a:outerShdw blurRad="38100" dist="38100" dir="2700000" algn="tl">
                    <a:srgbClr val="000000">
                      <a:alpha val="43137"/>
                    </a:srgbClr>
                  </a:outerShdw>
                </a:effectLst>
              </a:rPr>
              <a:t>Synthetic Cannabinoids: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“The Next Generation”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2590799"/>
          </a:xfrm>
        </p:spPr>
        <p:txBody>
          <a:bodyPr>
            <a:noAutofit/>
          </a:bodyPr>
          <a:lstStyle/>
          <a:p>
            <a:r>
              <a:rPr lang="en-US" sz="2400" dirty="0" smtClean="0"/>
              <a:t>New compound, URB-754: Does NOT bind to CB receptors itself, but </a:t>
            </a:r>
            <a:r>
              <a:rPr lang="en-US" sz="2400" dirty="0" smtClean="0">
                <a:solidFill>
                  <a:schemeClr val="tx2"/>
                </a:solidFill>
              </a:rPr>
              <a:t>inhibits enzyme that breaks down </a:t>
            </a:r>
            <a:r>
              <a:rPr lang="en-US" sz="2400" dirty="0" smtClean="0"/>
              <a:t>endocannabinoids</a:t>
            </a:r>
          </a:p>
          <a:p>
            <a:pPr lvl="1"/>
            <a:r>
              <a:rPr lang="en-US" sz="2200" dirty="0" smtClean="0">
                <a:solidFill>
                  <a:schemeClr val="tx2"/>
                </a:solidFill>
              </a:rPr>
              <a:t>More endocannabinoid around </a:t>
            </a:r>
            <a:r>
              <a:rPr lang="en-US" sz="2200" dirty="0" smtClean="0">
                <a:solidFill>
                  <a:schemeClr val="tx2"/>
                </a:solidFill>
                <a:sym typeface="Wingdings"/>
              </a:rPr>
              <a:t> more binding to receptors </a:t>
            </a:r>
            <a:endParaRPr lang="en-US" sz="2200" dirty="0" smtClean="0">
              <a:solidFill>
                <a:schemeClr val="tx2"/>
              </a:solidFill>
            </a:endParaRPr>
          </a:p>
          <a:p>
            <a:r>
              <a:rPr lang="en-US" sz="2400" dirty="0" smtClean="0"/>
              <a:t>AND, one “spice” sample was found to contain URB + a cathinone, which reacted with one another and together created a whole new psychoactive compound</a:t>
            </a:r>
            <a:endParaRPr lang="en-US" sz="2400" dirty="0"/>
          </a:p>
        </p:txBody>
      </p:sp>
      <p:sp>
        <p:nvSpPr>
          <p:cNvPr id="7" name="TextBox 6"/>
          <p:cNvSpPr txBox="1"/>
          <p:nvPr/>
        </p:nvSpPr>
        <p:spPr>
          <a:xfrm>
            <a:off x="1612900" y="4813300"/>
            <a:ext cx="184666" cy="369332"/>
          </a:xfrm>
          <a:prstGeom prst="rect">
            <a:avLst/>
          </a:prstGeom>
          <a:noFill/>
        </p:spPr>
        <p:txBody>
          <a:bodyPr wrap="none" rtlCol="0">
            <a:spAutoFit/>
          </a:bodyPr>
          <a:lstStyle/>
          <a:p>
            <a:endParaRPr lang="en-US" dirty="0"/>
          </a:p>
        </p:txBody>
      </p:sp>
      <p:sp>
        <p:nvSpPr>
          <p:cNvPr id="9"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67</a:t>
            </a:fld>
            <a:endParaRPr lang="en-US" sz="1400" dirty="0">
              <a:solidFill>
                <a:schemeClr val="tx1"/>
              </a:solidFill>
            </a:endParaRPr>
          </a:p>
        </p:txBody>
      </p:sp>
      <p:sp>
        <p:nvSpPr>
          <p:cNvPr id="10" name="TextBox 9"/>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5993598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Stimulants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0288" y="1334386"/>
            <a:ext cx="5029200" cy="5027711"/>
          </a:xfrm>
        </p:spPr>
        <p:txBody>
          <a:bodyPr>
            <a:normAutofit lnSpcReduction="10000"/>
          </a:bodyPr>
          <a:lstStyle/>
          <a:p>
            <a:r>
              <a:rPr lang="en-US" dirty="0" smtClean="0"/>
              <a:t>Neurobiological Concerns</a:t>
            </a:r>
          </a:p>
          <a:p>
            <a:pPr lvl="1"/>
            <a:r>
              <a:rPr lang="en-US" dirty="0" smtClean="0"/>
              <a:t>Addiction</a:t>
            </a:r>
          </a:p>
          <a:p>
            <a:pPr lvl="2"/>
            <a:r>
              <a:rPr lang="en-US" dirty="0" smtClean="0">
                <a:solidFill>
                  <a:schemeClr val="tx2"/>
                </a:solidFill>
              </a:rPr>
              <a:t>Compulsive chase and use</a:t>
            </a:r>
          </a:p>
          <a:p>
            <a:pPr lvl="1"/>
            <a:r>
              <a:rPr lang="en-US" dirty="0" smtClean="0"/>
              <a:t>Physical health</a:t>
            </a:r>
          </a:p>
          <a:p>
            <a:pPr lvl="2"/>
            <a:r>
              <a:rPr lang="en-US" dirty="0" smtClean="0">
                <a:solidFill>
                  <a:schemeClr val="tx2"/>
                </a:solidFill>
              </a:rPr>
              <a:t>Cardio-vascular (heart rate, blood pressure, etc.)</a:t>
            </a:r>
          </a:p>
          <a:p>
            <a:pPr lvl="2"/>
            <a:r>
              <a:rPr lang="en-US" dirty="0" smtClean="0">
                <a:solidFill>
                  <a:schemeClr val="tx2"/>
                </a:solidFill>
              </a:rPr>
              <a:t>Body temperature</a:t>
            </a:r>
          </a:p>
          <a:p>
            <a:pPr lvl="2"/>
            <a:r>
              <a:rPr lang="en-US" dirty="0" smtClean="0">
                <a:solidFill>
                  <a:schemeClr val="tx2"/>
                </a:solidFill>
              </a:rPr>
              <a:t>Long-term brain changes</a:t>
            </a:r>
          </a:p>
          <a:p>
            <a:pPr lvl="1"/>
            <a:r>
              <a:rPr lang="en-US" dirty="0" smtClean="0"/>
              <a:t>Mental state</a:t>
            </a:r>
          </a:p>
          <a:p>
            <a:pPr lvl="2"/>
            <a:r>
              <a:rPr lang="en-US" dirty="0" smtClean="0">
                <a:solidFill>
                  <a:schemeClr val="tx2"/>
                </a:solidFill>
              </a:rPr>
              <a:t>Risky decisions, impaired judgment, impulsive acts, etc.</a:t>
            </a:r>
            <a:endParaRPr lang="en-US"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283" y="1371600"/>
            <a:ext cx="3962400" cy="3962400"/>
          </a:xfrm>
          <a:prstGeom prst="rect">
            <a:avLst/>
          </a:prstGeom>
        </p:spPr>
      </p:pic>
      <p:sp>
        <p:nvSpPr>
          <p:cNvPr id="7"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68</a:t>
            </a:fld>
            <a:endParaRPr lang="en-US" sz="1400" dirty="0">
              <a:solidFill>
                <a:schemeClr val="tx1"/>
              </a:solidFill>
            </a:endParaRPr>
          </a:p>
        </p:txBody>
      </p:sp>
      <p:sp>
        <p:nvSpPr>
          <p:cNvPr id="8" name="TextBox 7"/>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23601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par>
                                <p:cTn id="10" presetID="1" presetClass="entr" presetSubtype="0" fill="hold" grpId="0" nodeType="withEffect">
                                  <p:stCondLst>
                                    <p:cond delay="150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par>
                                <p:cTn id="12" presetID="1" presetClass="entr" presetSubtype="0" fill="hold" grpId="0" nodeType="withEffect">
                                  <p:stCondLst>
                                    <p:cond delay="150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par>
                                <p:cTn id="14" presetID="1" presetClass="entr" presetSubtype="0" fill="hold" grpId="0" nodeType="withEffect">
                                  <p:stCondLst>
                                    <p:cond delay="150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150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150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5-24 at 11.24.46 AM.png"/>
          <p:cNvPicPr>
            <a:picLocks noChangeAspect="1"/>
          </p:cNvPicPr>
          <p:nvPr/>
        </p:nvPicPr>
        <p:blipFill>
          <a:blip r:embed="rId3"/>
          <a:srcRect l="3133" t="7692"/>
          <a:stretch>
            <a:fillRect/>
          </a:stretch>
        </p:blipFill>
        <p:spPr>
          <a:xfrm>
            <a:off x="5181600" y="76200"/>
            <a:ext cx="3879850" cy="2971800"/>
          </a:xfrm>
          <a:prstGeom prst="rect">
            <a:avLst/>
          </a:prstGeom>
        </p:spPr>
      </p:pic>
      <p:sp>
        <p:nvSpPr>
          <p:cNvPr id="2" name="Title 1"/>
          <p:cNvSpPr>
            <a:spLocks noGrp="1"/>
          </p:cNvSpPr>
          <p:nvPr>
            <p:ph type="title"/>
          </p:nvPr>
        </p:nvSpPr>
        <p:spPr>
          <a:xfrm>
            <a:off x="228600" y="353533"/>
            <a:ext cx="8229600" cy="1143000"/>
          </a:xfrm>
        </p:spPr>
        <p:txBody>
          <a:bodyPr/>
          <a:lstStyle/>
          <a:p>
            <a:pPr algn="l"/>
            <a:r>
              <a:rPr lang="en-US" b="1" dirty="0" smtClean="0">
                <a:effectLst>
                  <a:outerShdw blurRad="38100" dist="38100" dir="2700000" algn="tl">
                    <a:srgbClr val="000000">
                      <a:alpha val="43137"/>
                    </a:srgbClr>
                  </a:outerShdw>
                </a:effectLst>
              </a:rPr>
              <a:t>“Classic” Stimulants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776556"/>
            <a:ext cx="8534400" cy="4750095"/>
          </a:xfrm>
        </p:spPr>
        <p:txBody>
          <a:bodyPr>
            <a:noAutofit/>
          </a:bodyPr>
          <a:lstStyle/>
          <a:p>
            <a:pPr>
              <a:buNone/>
            </a:pPr>
            <a:r>
              <a:rPr lang="en-US" sz="2500" dirty="0" smtClean="0"/>
              <a:t>Direct action on synapse</a:t>
            </a:r>
          </a:p>
          <a:p>
            <a:r>
              <a:rPr lang="en-US" sz="2500" dirty="0" smtClean="0"/>
              <a:t>Amphetamine, cathinone: </a:t>
            </a:r>
            <a:r>
              <a:rPr lang="en-US" sz="2500" dirty="0" smtClean="0">
                <a:solidFill>
                  <a:schemeClr val="tx2"/>
                </a:solidFill>
              </a:rPr>
              <a:t>induce </a:t>
            </a:r>
            <a:br>
              <a:rPr lang="en-US" sz="2500" dirty="0" smtClean="0">
                <a:solidFill>
                  <a:schemeClr val="tx2"/>
                </a:solidFill>
              </a:rPr>
            </a:br>
            <a:r>
              <a:rPr lang="en-US" sz="2500" dirty="0" smtClean="0">
                <a:solidFill>
                  <a:schemeClr val="tx2"/>
                </a:solidFill>
              </a:rPr>
              <a:t>dopamine release</a:t>
            </a:r>
          </a:p>
          <a:p>
            <a:r>
              <a:rPr lang="en-US" sz="2500" dirty="0" smtClean="0"/>
              <a:t>Cocaine, methylphenidate (Ritalin): </a:t>
            </a:r>
            <a:r>
              <a:rPr lang="en-US" sz="2500" dirty="0" smtClean="0">
                <a:solidFill>
                  <a:schemeClr val="tx2"/>
                </a:solidFill>
              </a:rPr>
              <a:t>block dopamine removal</a:t>
            </a:r>
          </a:p>
          <a:p>
            <a:r>
              <a:rPr lang="en-US" sz="2500" dirty="0" smtClean="0"/>
              <a:t>MDMA: additional effects on serotonin</a:t>
            </a:r>
          </a:p>
          <a:p>
            <a:pPr lvl="1"/>
            <a:r>
              <a:rPr lang="en-US" sz="2500" dirty="0" smtClean="0"/>
              <a:t>Dopamine effects less strong, so less “reward,” so animals do not self-administer as much</a:t>
            </a:r>
          </a:p>
          <a:p>
            <a:pPr lvl="1"/>
            <a:r>
              <a:rPr lang="en-CA" sz="2500" dirty="0" smtClean="0"/>
              <a:t>Synthetic stimulants </a:t>
            </a:r>
            <a:r>
              <a:rPr lang="en-CA" sz="2500" dirty="0"/>
              <a:t>are variations on this theme,</a:t>
            </a:r>
            <a:r>
              <a:rPr lang="en-CA" sz="2500" dirty="0">
                <a:solidFill>
                  <a:srgbClr val="FFFFFF"/>
                </a:solidFill>
              </a:rPr>
              <a:t> </a:t>
            </a:r>
            <a:r>
              <a:rPr lang="en-CA" sz="2500" dirty="0">
                <a:solidFill>
                  <a:schemeClr val="tx2"/>
                </a:solidFill>
              </a:rPr>
              <a:t>BUT:</a:t>
            </a:r>
            <a:r>
              <a:rPr lang="en-CA" sz="2500" dirty="0">
                <a:solidFill>
                  <a:schemeClr val="accent1"/>
                </a:solidFill>
              </a:rPr>
              <a:t> </a:t>
            </a:r>
            <a:r>
              <a:rPr lang="en-CA" sz="2500" dirty="0">
                <a:solidFill>
                  <a:schemeClr val="tx2"/>
                </a:solidFill>
              </a:rPr>
              <a:t>“</a:t>
            </a:r>
            <a:r>
              <a:rPr lang="en-CA" sz="2500" i="1" dirty="0">
                <a:solidFill>
                  <a:schemeClr val="tx2"/>
                </a:solidFill>
              </a:rPr>
              <a:t>Very subtle structural modifications can yield profoundly different behavioural, neurochemical, and neurotoxicological effects</a:t>
            </a:r>
            <a:r>
              <a:rPr lang="en-CA" sz="2500" dirty="0">
                <a:solidFill>
                  <a:schemeClr val="tx2"/>
                </a:solidFill>
              </a:rPr>
              <a:t>.”</a:t>
            </a:r>
          </a:p>
          <a:p>
            <a:pPr lvl="1"/>
            <a:endParaRPr lang="en-US" sz="2500" dirty="0" smtClean="0"/>
          </a:p>
          <a:p>
            <a:pPr lvl="1"/>
            <a:endParaRPr lang="en-US" sz="2500" dirty="0" smtClean="0"/>
          </a:p>
        </p:txBody>
      </p:sp>
      <p:sp>
        <p:nvSpPr>
          <p:cNvPr id="4" name="TextBox 3"/>
          <p:cNvSpPr txBox="1"/>
          <p:nvPr/>
        </p:nvSpPr>
        <p:spPr>
          <a:xfrm>
            <a:off x="6096000" y="1078468"/>
            <a:ext cx="1082348" cy="369332"/>
          </a:xfrm>
          <a:prstGeom prst="rect">
            <a:avLst/>
          </a:prstGeom>
          <a:noFill/>
        </p:spPr>
        <p:txBody>
          <a:bodyPr wrap="none" rtlCol="0">
            <a:spAutoFit/>
          </a:bodyPr>
          <a:lstStyle/>
          <a:p>
            <a:r>
              <a:rPr lang="en-CA" dirty="0" smtClean="0">
                <a:solidFill>
                  <a:schemeClr val="accent6">
                    <a:lumMod val="75000"/>
                  </a:schemeClr>
                </a:solidFill>
              </a:rPr>
              <a:t>Synapse</a:t>
            </a:r>
            <a:endParaRPr lang="en-CA" dirty="0">
              <a:solidFill>
                <a:schemeClr val="accent6">
                  <a:lumMod val="75000"/>
                </a:schemeClr>
              </a:solidFill>
            </a:endParaRPr>
          </a:p>
        </p:txBody>
      </p:sp>
      <p:sp>
        <p:nvSpPr>
          <p:cNvPr id="8"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69</a:t>
            </a:fld>
            <a:endParaRPr lang="en-US" sz="1400" dirty="0">
              <a:solidFill>
                <a:schemeClr val="tx1"/>
              </a:solidFill>
            </a:endParaRPr>
          </a:p>
        </p:txBody>
      </p:sp>
      <p:sp>
        <p:nvSpPr>
          <p:cNvPr id="9" name="TextBox 8"/>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149594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100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96962"/>
          </a:xfrm>
        </p:spPr>
        <p:txBody>
          <a:bodyPr>
            <a:noAutofit/>
          </a:bodyPr>
          <a:lstStyle/>
          <a:p>
            <a:r>
              <a:rPr lang="en-US" b="1" i="1" dirty="0" smtClean="0">
                <a:effectLst>
                  <a:outerShdw blurRad="38100" dist="38100" dir="2700000" algn="tl">
                    <a:srgbClr val="000000">
                      <a:alpha val="43137"/>
                    </a:srgbClr>
                  </a:outerShdw>
                </a:effectLst>
              </a:rPr>
              <a:t>Have your heard these other media reports about “Bath Salts”?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74837"/>
            <a:ext cx="8229600" cy="4525963"/>
          </a:xfrm>
        </p:spPr>
        <p:txBody>
          <a:bodyPr>
            <a:normAutofit fontScale="92500" lnSpcReduction="20000"/>
          </a:bodyPr>
          <a:lstStyle/>
          <a:p>
            <a:pPr>
              <a:buClr>
                <a:schemeClr val="accent4">
                  <a:lumMod val="50000"/>
                </a:schemeClr>
              </a:buClr>
            </a:pPr>
            <a:r>
              <a:rPr lang="en-US" sz="3400" dirty="0" smtClean="0"/>
              <a:t>The man who slashed himself to remove the “wires” in his body</a:t>
            </a:r>
          </a:p>
          <a:p>
            <a:pPr>
              <a:buClr>
                <a:schemeClr val="accent4">
                  <a:lumMod val="50000"/>
                </a:schemeClr>
              </a:buClr>
            </a:pPr>
            <a:r>
              <a:rPr lang="en-US" sz="3400" dirty="0" smtClean="0">
                <a:solidFill>
                  <a:schemeClr val="tx2"/>
                </a:solidFill>
              </a:rPr>
              <a:t>The mother who left her demon-ridden 2-year-old in the middle of the highway</a:t>
            </a:r>
          </a:p>
          <a:p>
            <a:r>
              <a:rPr lang="en-US" sz="3600" dirty="0" smtClean="0"/>
              <a:t>The </a:t>
            </a:r>
            <a:r>
              <a:rPr lang="en-US" sz="3600" dirty="0"/>
              <a:t>21-year-old </a:t>
            </a:r>
            <a:r>
              <a:rPr lang="en-US" sz="3600" dirty="0" smtClean="0"/>
              <a:t>son of </a:t>
            </a:r>
            <a:r>
              <a:rPr lang="en-US" sz="3600" dirty="0"/>
              <a:t>a family physician who, after </a:t>
            </a:r>
            <a:r>
              <a:rPr lang="en-US" sz="3600" dirty="0" smtClean="0"/>
              <a:t>snorting bath </a:t>
            </a:r>
            <a:r>
              <a:rPr lang="en-US" sz="3600" dirty="0"/>
              <a:t>salts once, shot himself </a:t>
            </a:r>
            <a:r>
              <a:rPr lang="en-US" sz="3600" dirty="0" smtClean="0"/>
              <a:t>following 3 </a:t>
            </a:r>
            <a:r>
              <a:rPr lang="en-US" sz="3600" dirty="0"/>
              <a:t>days of acute paranoia and psychosis</a:t>
            </a:r>
            <a:r>
              <a:rPr lang="en-US" sz="3600" dirty="0" smtClean="0"/>
              <a:t>, including </a:t>
            </a:r>
            <a:r>
              <a:rPr lang="en-US" sz="3600" dirty="0"/>
              <a:t>hallucinations of </a:t>
            </a:r>
            <a:r>
              <a:rPr lang="en-US" sz="3600" dirty="0" smtClean="0"/>
              <a:t>police squad </a:t>
            </a:r>
            <a:r>
              <a:rPr lang="en-US" sz="3600" dirty="0"/>
              <a:t>cars and helicopters lined up </a:t>
            </a:r>
            <a:r>
              <a:rPr lang="en-US" sz="3600" dirty="0" smtClean="0"/>
              <a:t>outside his </a:t>
            </a:r>
            <a:r>
              <a:rPr lang="en-US" sz="3600" dirty="0"/>
              <a:t>house to take him away</a:t>
            </a:r>
            <a:endParaRPr lang="en-US" sz="3400" dirty="0" smtClean="0"/>
          </a:p>
        </p:txBody>
      </p:sp>
      <p:sp>
        <p:nvSpPr>
          <p:cNvPr id="4" name="Slide Number Placeholder 3"/>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a:t>
            </a:fld>
            <a:endParaRPr lang="en-US" sz="1400" dirty="0">
              <a:solidFill>
                <a:schemeClr val="tx1"/>
              </a:solidFill>
            </a:endParaRPr>
          </a:p>
        </p:txBody>
      </p:sp>
      <p:sp>
        <p:nvSpPr>
          <p:cNvPr id="5" name="TextBox 4"/>
          <p:cNvSpPr txBox="1"/>
          <p:nvPr/>
        </p:nvSpPr>
        <p:spPr>
          <a:xfrm>
            <a:off x="0" y="6550223"/>
            <a:ext cx="2720104" cy="307777"/>
          </a:xfrm>
          <a:prstGeom prst="rect">
            <a:avLst/>
          </a:prstGeom>
          <a:noFill/>
        </p:spPr>
        <p:txBody>
          <a:bodyPr wrap="none" rtlCol="0">
            <a:spAutoFit/>
          </a:bodyPr>
          <a:lstStyle/>
          <a:p>
            <a:r>
              <a:rPr lang="en-US" sz="1400" dirty="0" smtClean="0">
                <a:latin typeface="+mj-lt"/>
                <a:cs typeface="Microsoft Sans Serif" pitchFamily="34" charset="0"/>
              </a:rPr>
              <a:t>SOURCE: Slomski, A. (2012). </a:t>
            </a:r>
            <a:r>
              <a:rPr lang="en-US" sz="1400" i="1" dirty="0" smtClean="0">
                <a:latin typeface="+mj-lt"/>
                <a:cs typeface="Microsoft Sans Serif" pitchFamily="34" charset="0"/>
              </a:rPr>
              <a:t>JAMA</a:t>
            </a:r>
            <a:r>
              <a:rPr lang="en-US" sz="1400" dirty="0" smtClean="0">
                <a:latin typeface="+mj-lt"/>
                <a:cs typeface="Microsoft Sans Serif" pitchFamily="34" charset="0"/>
              </a:rPr>
              <a:t>.</a:t>
            </a:r>
            <a:endParaRPr lang="en-US" sz="1400" dirty="0">
              <a:latin typeface="+mj-lt"/>
              <a:cs typeface="Microsoft Sans Serif" pitchFamily="34" charset="0"/>
            </a:endParaRPr>
          </a:p>
        </p:txBody>
      </p:sp>
    </p:spTree>
    <p:extLst>
      <p:ext uri="{BB962C8B-B14F-4D97-AF65-F5344CB8AC3E}">
        <p14:creationId xmlns:p14="http://schemas.microsoft.com/office/powerpoint/2010/main" val="32256573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rPr>
              <a:t>	Synthetic Stimulants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371601"/>
            <a:ext cx="5867400" cy="3581399"/>
          </a:xfrm>
        </p:spPr>
        <p:txBody>
          <a:bodyPr>
            <a:normAutofit/>
          </a:bodyPr>
          <a:lstStyle/>
          <a:p>
            <a:r>
              <a:rPr lang="en-US" dirty="0" smtClean="0"/>
              <a:t>In general: dopamine </a:t>
            </a:r>
            <a:r>
              <a:rPr lang="en-US" dirty="0" smtClean="0">
                <a:latin typeface="Wingdings"/>
                <a:ea typeface="Wingdings"/>
                <a:cs typeface="Wingdings"/>
              </a:rPr>
              <a:t></a:t>
            </a:r>
            <a:r>
              <a:rPr lang="en-US" dirty="0" smtClean="0"/>
              <a:t> and animals like/want/work for drug</a:t>
            </a:r>
          </a:p>
          <a:p>
            <a:pPr lvl="1"/>
            <a:r>
              <a:rPr lang="en-US" dirty="0" smtClean="0"/>
              <a:t>Sign of </a:t>
            </a:r>
            <a:r>
              <a:rPr lang="en-US" dirty="0" smtClean="0">
                <a:sym typeface="Wingdings"/>
              </a:rPr>
              <a:t>high abuse potential</a:t>
            </a:r>
          </a:p>
          <a:p>
            <a:pPr lvl="1"/>
            <a:r>
              <a:rPr lang="en-US" dirty="0" smtClean="0">
                <a:sym typeface="Wingdings"/>
              </a:rPr>
              <a:t>Recreational use can progress easily to compulsive use</a:t>
            </a:r>
          </a:p>
          <a:p>
            <a:pPr lvl="1"/>
            <a:endParaRPr lang="en-US" dirty="0"/>
          </a:p>
        </p:txBody>
      </p:sp>
      <p:pic>
        <p:nvPicPr>
          <p:cNvPr id="7" name="P4csH.gif">
            <a:hlinkClick r:id="" action="ppaction://media"/>
          </p:cNvPr>
          <p:cNvPicPr/>
          <p:nvPr>
            <a:videoFile r:link="rId1"/>
          </p:nvPr>
        </p:nvPicPr>
        <p:blipFill>
          <a:blip r:embed="rId4"/>
          <a:stretch>
            <a:fillRect/>
          </a:stretch>
        </p:blipFill>
        <p:spPr>
          <a:xfrm>
            <a:off x="533400" y="4648200"/>
            <a:ext cx="8229600" cy="1575881"/>
          </a:xfrm>
          <a:prstGeom prst="rect">
            <a:avLst/>
          </a:prstGeom>
        </p:spPr>
      </p:pic>
      <p:pic>
        <p:nvPicPr>
          <p:cNvPr id="8" name="Picture 2" descr="C:\Users\doris_payer\Desktop\RCscheme.png"/>
          <p:cNvPicPr>
            <a:picLocks noChangeAspect="1" noChangeArrowheads="1"/>
          </p:cNvPicPr>
          <p:nvPr/>
        </p:nvPicPr>
        <p:blipFill>
          <a:blip r:embed="rId5">
            <a:extLst>
              <a:ext uri="{28A0092B-C50C-407E-A947-70E740481C1C}">
                <a14:useLocalDpi xmlns:a14="http://schemas.microsoft.com/office/drawing/2010/main" val="0"/>
              </a:ext>
            </a:extLst>
          </a:blip>
          <a:srcRect l="55889" b="33333"/>
          <a:stretch>
            <a:fillRect/>
          </a:stretch>
        </p:blipFill>
        <p:spPr bwMode="auto">
          <a:xfrm>
            <a:off x="6934200" y="136494"/>
            <a:ext cx="2057400" cy="260670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70</a:t>
            </a:fld>
            <a:endParaRPr lang="en-US" sz="1400" dirty="0">
              <a:solidFill>
                <a:schemeClr val="tx1"/>
              </a:solidFill>
            </a:endParaRPr>
          </a:p>
        </p:txBody>
      </p:sp>
      <p:sp>
        <p:nvSpPr>
          <p:cNvPr id="10" name="TextBox 9"/>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161639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afterEffect">
                                  <p:stCondLst>
                                    <p:cond delay="0"/>
                                  </p:stCondLst>
                                  <p:childTnLst>
                                    <p:cmd type="call" cmd="togglePause">
                                      <p:cBhvr>
                                        <p:cTn id="20" dur="1" fill="hold"/>
                                        <p:tgtEl>
                                          <p:spTgt spid="7"/>
                                        </p:tgtEl>
                                      </p:cBhvr>
                                    </p:cmd>
                                  </p:childTnLst>
                                </p:cTn>
                              </p:par>
                            </p:childTnLst>
                          </p:cTn>
                        </p:par>
                      </p:childTnLst>
                    </p:cTn>
                  </p:par>
                </p:childTnLst>
              </p:cTn>
              <p:nextCondLst>
                <p:cond evt="onClick" delay="0">
                  <p:tgtEl>
                    <p:spTgt spid="7"/>
                  </p:tgtEl>
                </p:cond>
              </p:nextCondLst>
            </p:seq>
            <p:video>
              <p:cMediaNode>
                <p:cTn id="21"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3" y="0"/>
            <a:ext cx="8229600" cy="1143000"/>
          </a:xfrm>
        </p:spPr>
        <p:txBody>
          <a:bodyPr/>
          <a:lstStyle/>
          <a:p>
            <a:pPr algn="l"/>
            <a:r>
              <a:rPr lang="en-US" b="1" dirty="0" smtClean="0">
                <a:effectLst>
                  <a:outerShdw blurRad="38100" dist="38100" dir="2700000" algn="tl">
                    <a:srgbClr val="000000">
                      <a:alpha val="43137"/>
                    </a:srgbClr>
                  </a:outerShdw>
                </a:effectLst>
              </a:rPr>
              <a:t>	Synthetic Cathinones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066800"/>
            <a:ext cx="8686800" cy="5486400"/>
          </a:xfrm>
        </p:spPr>
        <p:txBody>
          <a:bodyPr>
            <a:normAutofit fontScale="92500"/>
          </a:bodyPr>
          <a:lstStyle/>
          <a:p>
            <a:r>
              <a:rPr lang="en-US" sz="2900" dirty="0" smtClean="0">
                <a:sym typeface="Wingdings"/>
              </a:rPr>
              <a:t>Block transporters (removal)</a:t>
            </a:r>
          </a:p>
          <a:p>
            <a:pPr lvl="1"/>
            <a:r>
              <a:rPr lang="en-US" sz="2900" dirty="0" smtClean="0">
                <a:sym typeface="Wingdings"/>
              </a:rPr>
              <a:t>Rank at </a:t>
            </a:r>
            <a:r>
              <a:rPr lang="en-US" sz="2900" b="1" dirty="0" smtClean="0">
                <a:solidFill>
                  <a:schemeClr val="tx2"/>
                </a:solidFill>
                <a:sym typeface="Wingdings"/>
              </a:rPr>
              <a:t>DAT</a:t>
            </a:r>
            <a:r>
              <a:rPr lang="en-US" sz="2900" dirty="0" smtClean="0">
                <a:sym typeface="Wingdings"/>
              </a:rPr>
              <a:t>: MDPV/pyrovalerone &gt;&gt; </a:t>
            </a:r>
            <a:br>
              <a:rPr lang="en-US" sz="2900" dirty="0" smtClean="0">
                <a:sym typeface="Wingdings"/>
              </a:rPr>
            </a:br>
            <a:r>
              <a:rPr lang="en-US" sz="2900" dirty="0" smtClean="0">
                <a:sym typeface="Wingdings"/>
              </a:rPr>
              <a:t>cocaine, amphetamine/MA, </a:t>
            </a:r>
            <a:br>
              <a:rPr lang="en-US" sz="2900" dirty="0" smtClean="0">
                <a:sym typeface="Wingdings"/>
              </a:rPr>
            </a:br>
            <a:r>
              <a:rPr lang="en-US" sz="2900" dirty="0" smtClean="0">
                <a:sym typeface="Wingdings"/>
              </a:rPr>
              <a:t>methcathinone, naphyrone &gt; </a:t>
            </a:r>
            <a:br>
              <a:rPr lang="en-US" sz="2900" dirty="0" smtClean="0">
                <a:sym typeface="Wingdings"/>
              </a:rPr>
            </a:br>
            <a:r>
              <a:rPr lang="en-US" sz="2900" dirty="0" smtClean="0">
                <a:sym typeface="Wingdings"/>
              </a:rPr>
              <a:t>mephedrone, butylone, methylone, etylone, </a:t>
            </a:r>
            <a:br>
              <a:rPr lang="en-US" sz="2900" dirty="0" smtClean="0">
                <a:sym typeface="Wingdings"/>
              </a:rPr>
            </a:br>
            <a:r>
              <a:rPr lang="en-US" sz="2900" dirty="0" smtClean="0">
                <a:sym typeface="Wingdings"/>
              </a:rPr>
              <a:t>flephedrone, MDEA &gt; cathinone, MDMA, MBDB</a:t>
            </a:r>
          </a:p>
          <a:p>
            <a:pPr lvl="1"/>
            <a:r>
              <a:rPr lang="en-US" sz="2900" dirty="0" smtClean="0">
                <a:sym typeface="Wingdings"/>
              </a:rPr>
              <a:t>Rank at </a:t>
            </a:r>
            <a:r>
              <a:rPr lang="en-US" sz="2900" b="1" dirty="0" smtClean="0">
                <a:solidFill>
                  <a:schemeClr val="tx2"/>
                </a:solidFill>
                <a:sym typeface="Wingdings"/>
              </a:rPr>
              <a:t>SERT</a:t>
            </a:r>
            <a:r>
              <a:rPr lang="en-US" sz="2900" dirty="0" smtClean="0">
                <a:sym typeface="Wingdings"/>
              </a:rPr>
              <a:t>: MDEA, MDMA, naphyrone &gt; MBDB, </a:t>
            </a:r>
            <a:br>
              <a:rPr lang="en-US" sz="2900" dirty="0" smtClean="0">
                <a:sym typeface="Wingdings"/>
              </a:rPr>
            </a:br>
            <a:r>
              <a:rPr lang="en-US" sz="2900" dirty="0" smtClean="0">
                <a:sym typeface="Wingdings"/>
              </a:rPr>
              <a:t>cocaine, ethylone, mephedrone, butylone &gt;&gt; rest</a:t>
            </a:r>
          </a:p>
          <a:p>
            <a:pPr lvl="1"/>
            <a:r>
              <a:rPr lang="en-US" sz="2900" dirty="0" smtClean="0">
                <a:sym typeface="Wingdings"/>
              </a:rPr>
              <a:t>Rank at </a:t>
            </a:r>
            <a:r>
              <a:rPr lang="en-US" sz="2900" b="1" dirty="0" smtClean="0">
                <a:solidFill>
                  <a:schemeClr val="tx2"/>
                </a:solidFill>
                <a:sym typeface="Wingdings"/>
              </a:rPr>
              <a:t>NET</a:t>
            </a:r>
            <a:r>
              <a:rPr lang="en-US" sz="2900" dirty="0" smtClean="0">
                <a:solidFill>
                  <a:schemeClr val="tx2"/>
                </a:solidFill>
                <a:sym typeface="Wingdings"/>
              </a:rPr>
              <a:t> </a:t>
            </a:r>
            <a:r>
              <a:rPr lang="en-US" sz="2900" dirty="0" smtClean="0">
                <a:sym typeface="Wingdings"/>
              </a:rPr>
              <a:t>(fight/flight): MDPV, pyrovalerone &gt; amph/MA, methcathinone &gt; cathinone, mephedrone, flephedrone, naphyrone &gt; MDMA, cocaine, methylone &gt; MDEA, butylone, ethylone, MBDB</a:t>
            </a:r>
          </a:p>
        </p:txBody>
      </p:sp>
      <p:pic>
        <p:nvPicPr>
          <p:cNvPr id="7"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l="55889" b="33333"/>
          <a:stretch>
            <a:fillRect/>
          </a:stretch>
        </p:blipFill>
        <p:spPr bwMode="auto">
          <a:xfrm>
            <a:off x="6934200" y="136494"/>
            <a:ext cx="2057400" cy="260670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71</a:t>
            </a:fld>
            <a:endParaRPr lang="en-US" sz="1400" dirty="0">
              <a:solidFill>
                <a:schemeClr val="tx1"/>
              </a:solidFill>
            </a:endParaRPr>
          </a:p>
        </p:txBody>
      </p:sp>
      <p:sp>
        <p:nvSpPr>
          <p:cNvPr id="8" name="TextBox 7"/>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85296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2000"/>
                            </p:stCondLst>
                            <p:childTnLst>
                              <p:par>
                                <p:cTn id="10" presetID="1" presetClass="entr" presetSubtype="0" fill="hold" grpId="0" nodeType="afterEffect">
                                  <p:stCondLst>
                                    <p:cond delay="200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par>
                          <p:cTn id="12" fill="hold">
                            <p:stCondLst>
                              <p:cond delay="4000"/>
                            </p:stCondLst>
                            <p:childTnLst>
                              <p:par>
                                <p:cTn id="13" presetID="1" presetClass="entr" presetSubtype="0" fill="hold" grpId="0" nodeType="afterEffect">
                                  <p:stCondLst>
                                    <p:cond delay="2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3" y="0"/>
            <a:ext cx="8229600" cy="1143000"/>
          </a:xfrm>
        </p:spPr>
        <p:txBody>
          <a:bodyPr/>
          <a:lstStyle/>
          <a:p>
            <a:pPr algn="l"/>
            <a:r>
              <a:rPr lang="en-US" b="1" dirty="0" smtClean="0">
                <a:effectLst>
                  <a:outerShdw blurRad="38100" dist="38100" dir="2700000" algn="tl">
                    <a:srgbClr val="000000">
                      <a:alpha val="43137"/>
                    </a:srgbClr>
                  </a:outerShdw>
                </a:effectLst>
              </a:rPr>
              <a:t>	Synthetic Cathinones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524000"/>
            <a:ext cx="8642283" cy="5029200"/>
          </a:xfrm>
        </p:spPr>
        <p:txBody>
          <a:bodyPr>
            <a:normAutofit lnSpcReduction="10000"/>
          </a:bodyPr>
          <a:lstStyle/>
          <a:p>
            <a:r>
              <a:rPr lang="en-US" sz="2900" dirty="0" smtClean="0">
                <a:sym typeface="Wingdings"/>
              </a:rPr>
              <a:t>Also </a:t>
            </a:r>
            <a:r>
              <a:rPr lang="en-US" sz="2900" u="sng" dirty="0" smtClean="0">
                <a:sym typeface="Wingdings"/>
              </a:rPr>
              <a:t>release</a:t>
            </a:r>
            <a:endParaRPr lang="en-US" sz="2900" dirty="0" smtClean="0">
              <a:sym typeface="Wingdings"/>
            </a:endParaRPr>
          </a:p>
          <a:p>
            <a:pPr lvl="1"/>
            <a:r>
              <a:rPr lang="en-US" sz="2900" b="1" dirty="0" smtClean="0">
                <a:solidFill>
                  <a:schemeClr val="tx2"/>
                </a:solidFill>
                <a:sym typeface="Wingdings"/>
              </a:rPr>
              <a:t>Dopamine</a:t>
            </a:r>
            <a:r>
              <a:rPr lang="en-US" sz="2900" dirty="0" smtClean="0">
                <a:sym typeface="Wingdings"/>
              </a:rPr>
              <a:t>: Amph/MA, cathinone, </a:t>
            </a:r>
            <a:br>
              <a:rPr lang="en-US" sz="2900" dirty="0" smtClean="0">
                <a:sym typeface="Wingdings"/>
              </a:rPr>
            </a:br>
            <a:r>
              <a:rPr lang="en-US" sz="2900" dirty="0" smtClean="0">
                <a:sym typeface="Wingdings"/>
              </a:rPr>
              <a:t>methcathinone, mephedrone*, </a:t>
            </a:r>
            <a:br>
              <a:rPr lang="en-US" sz="2900" dirty="0" smtClean="0">
                <a:sym typeface="Wingdings"/>
              </a:rPr>
            </a:br>
            <a:r>
              <a:rPr lang="en-US" sz="2900" dirty="0" smtClean="0">
                <a:sym typeface="Wingdings"/>
              </a:rPr>
              <a:t>flephedrone &gt; MDMA (potency low)</a:t>
            </a:r>
          </a:p>
          <a:p>
            <a:pPr lvl="1"/>
            <a:r>
              <a:rPr lang="en-US" sz="2900" b="1" dirty="0" smtClean="0">
                <a:solidFill>
                  <a:schemeClr val="tx2"/>
                </a:solidFill>
                <a:sym typeface="Wingdings"/>
              </a:rPr>
              <a:t>Serotonin</a:t>
            </a:r>
            <a:r>
              <a:rPr lang="en-US" sz="2900" dirty="0" smtClean="0">
                <a:sym typeface="Wingdings"/>
              </a:rPr>
              <a:t>: MDMA, MDEA, MBDB, methylone, ethylone, butylone, mephedrone </a:t>
            </a:r>
          </a:p>
          <a:p>
            <a:pPr lvl="2"/>
            <a:r>
              <a:rPr lang="en-US" sz="2900" dirty="0" smtClean="0">
                <a:sym typeface="Wingdings"/>
              </a:rPr>
              <a:t>Amph/MA, methcathinone, flephedrone only at very high concentrations</a:t>
            </a:r>
          </a:p>
          <a:p>
            <a:r>
              <a:rPr lang="en-US" sz="2900" dirty="0" smtClean="0">
                <a:sym typeface="Wingdings"/>
              </a:rPr>
              <a:t>Pyrovalerone, naphyrone, MDPV: </a:t>
            </a:r>
            <a:r>
              <a:rPr lang="en-US" sz="2900" b="1" dirty="0" smtClean="0">
                <a:solidFill>
                  <a:schemeClr val="tx2"/>
                </a:solidFill>
                <a:sym typeface="Wingdings"/>
              </a:rPr>
              <a:t>NO</a:t>
            </a:r>
            <a:r>
              <a:rPr lang="en-US" sz="2900" dirty="0" smtClean="0">
                <a:solidFill>
                  <a:schemeClr val="tx2"/>
                </a:solidFill>
                <a:sym typeface="Wingdings"/>
              </a:rPr>
              <a:t> </a:t>
            </a:r>
            <a:r>
              <a:rPr lang="en-US" sz="2900" dirty="0" smtClean="0">
                <a:sym typeface="Wingdings"/>
              </a:rPr>
              <a:t>dopamine or serotonin release, but still extremely good at blocking removal – 10x cocaine</a:t>
            </a:r>
          </a:p>
          <a:p>
            <a:pPr lvl="1"/>
            <a:endParaRPr lang="en-US" dirty="0"/>
          </a:p>
        </p:txBody>
      </p:sp>
      <p:pic>
        <p:nvPicPr>
          <p:cNvPr id="7"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l="55889" b="33333"/>
          <a:stretch>
            <a:fillRect/>
          </a:stretch>
        </p:blipFill>
        <p:spPr bwMode="auto">
          <a:xfrm>
            <a:off x="6934200" y="136494"/>
            <a:ext cx="2057400" cy="260670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72</a:t>
            </a:fld>
            <a:endParaRPr lang="en-US" sz="1400" dirty="0">
              <a:solidFill>
                <a:schemeClr val="tx1"/>
              </a:solidFill>
            </a:endParaRPr>
          </a:p>
        </p:txBody>
      </p:sp>
      <p:sp>
        <p:nvSpPr>
          <p:cNvPr id="8" name="TextBox 7"/>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101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1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effectLst>
                  <a:outerShdw blurRad="38100" dist="38100" dir="2700000" algn="tl">
                    <a:srgbClr val="000000">
                      <a:alpha val="43137"/>
                    </a:srgbClr>
                  </a:outerShdw>
                </a:effectLst>
              </a:rPr>
              <a:t>Synthetic Cathinones vs.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“Classic” Stimulants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752600"/>
            <a:ext cx="8001000" cy="5002651"/>
          </a:xfrm>
        </p:spPr>
        <p:txBody>
          <a:bodyPr>
            <a:noAutofit/>
          </a:bodyPr>
          <a:lstStyle/>
          <a:p>
            <a:r>
              <a:rPr lang="en-CA" sz="2600" dirty="0" smtClean="0">
                <a:solidFill>
                  <a:schemeClr val="tx2"/>
                </a:solidFill>
              </a:rPr>
              <a:t>Mephedrone </a:t>
            </a:r>
            <a:r>
              <a:rPr lang="en-CA" sz="2600" dirty="0" smtClean="0"/>
              <a:t>originally thought to be </a:t>
            </a:r>
            <a:br>
              <a:rPr lang="en-CA" sz="2600" dirty="0" smtClean="0"/>
            </a:br>
            <a:r>
              <a:rPr lang="en-CA" sz="2600" dirty="0" smtClean="0"/>
              <a:t>more like MDMA than amphetamine</a:t>
            </a:r>
            <a:br>
              <a:rPr lang="en-CA" sz="2600" dirty="0" smtClean="0"/>
            </a:br>
            <a:r>
              <a:rPr lang="en-CA" sz="2600" dirty="0" smtClean="0"/>
              <a:t>b/c of serotonin effects, but</a:t>
            </a:r>
            <a:r>
              <a:rPr lang="en-US" sz="2600" dirty="0" smtClean="0">
                <a:sym typeface="Wingdings"/>
              </a:rPr>
              <a:t> </a:t>
            </a:r>
            <a:r>
              <a:rPr lang="en-US" sz="2600" dirty="0" smtClean="0">
                <a:solidFill>
                  <a:schemeClr val="tx2"/>
                </a:solidFill>
                <a:sym typeface="Wingdings"/>
              </a:rPr>
              <a:t>dopamine</a:t>
            </a:r>
            <a:br>
              <a:rPr lang="en-US" sz="2600" dirty="0" smtClean="0">
                <a:solidFill>
                  <a:schemeClr val="tx2"/>
                </a:solidFill>
                <a:sym typeface="Wingdings"/>
              </a:rPr>
            </a:br>
            <a:r>
              <a:rPr lang="en-US" sz="2600" dirty="0" smtClean="0">
                <a:solidFill>
                  <a:schemeClr val="tx2"/>
                </a:solidFill>
                <a:sym typeface="Wingdings"/>
              </a:rPr>
              <a:t>release more like amphetamine </a:t>
            </a:r>
            <a:r>
              <a:rPr lang="en-US" sz="2600" dirty="0" smtClean="0">
                <a:solidFill>
                  <a:schemeClr val="accent1"/>
                </a:solidFill>
                <a:sym typeface="Wingdings"/>
              </a:rPr>
              <a:t/>
            </a:r>
            <a:br>
              <a:rPr lang="en-US" sz="2600" dirty="0" smtClean="0">
                <a:solidFill>
                  <a:schemeClr val="accent1"/>
                </a:solidFill>
                <a:sym typeface="Wingdings"/>
              </a:rPr>
            </a:br>
            <a:r>
              <a:rPr lang="en-US" sz="2600" dirty="0" smtClean="0">
                <a:sym typeface="Wingdings"/>
              </a:rPr>
              <a:t> greater abuse liability</a:t>
            </a:r>
            <a:endParaRPr lang="en-US" sz="2600" dirty="0" smtClean="0"/>
          </a:p>
          <a:p>
            <a:r>
              <a:rPr lang="en-US" sz="2600" dirty="0" smtClean="0">
                <a:solidFill>
                  <a:schemeClr val="tx2"/>
                </a:solidFill>
                <a:sym typeface="Wingdings"/>
              </a:rPr>
              <a:t>In and out of brain faster </a:t>
            </a:r>
            <a:r>
              <a:rPr lang="en-US" sz="2600" dirty="0" smtClean="0">
                <a:sym typeface="Wingdings"/>
              </a:rPr>
              <a:t>than MDMA  greater potential for repeated binge use</a:t>
            </a:r>
          </a:p>
          <a:p>
            <a:r>
              <a:rPr lang="en-US" sz="2600" dirty="0" smtClean="0">
                <a:solidFill>
                  <a:schemeClr val="tx2"/>
                </a:solidFill>
                <a:sym typeface="Wingdings"/>
              </a:rPr>
              <a:t>Effects on body temperature regulation different </a:t>
            </a:r>
            <a:r>
              <a:rPr lang="en-US" sz="2600" dirty="0" smtClean="0">
                <a:sym typeface="Wingdings"/>
              </a:rPr>
              <a:t>from MDMA: “A</a:t>
            </a:r>
            <a:r>
              <a:rPr lang="en-US" sz="2600" dirty="0" smtClean="0"/>
              <a:t>dverse effects cannot be extrapolated from previous observations on MDMA” (Shortall)</a:t>
            </a:r>
          </a:p>
          <a:p>
            <a:r>
              <a:rPr lang="en-US" sz="2600" dirty="0" smtClean="0">
                <a:solidFill>
                  <a:schemeClr val="tx2"/>
                </a:solidFill>
              </a:rPr>
              <a:t>MDPV</a:t>
            </a:r>
            <a:r>
              <a:rPr lang="en-US" sz="2600" dirty="0" smtClean="0"/>
              <a:t>: greater self-administration than even MA</a:t>
            </a:r>
          </a:p>
        </p:txBody>
      </p:sp>
      <p:pic>
        <p:nvPicPr>
          <p:cNvPr id="7"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l="55889" b="33333"/>
          <a:stretch>
            <a:fillRect/>
          </a:stretch>
        </p:blipFill>
        <p:spPr bwMode="auto">
          <a:xfrm>
            <a:off x="6934200" y="136494"/>
            <a:ext cx="2057400" cy="260670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73</a:t>
            </a:fld>
            <a:endParaRPr lang="en-US" sz="1400" dirty="0">
              <a:solidFill>
                <a:schemeClr val="tx1"/>
              </a:solidFill>
            </a:endParaRPr>
          </a:p>
        </p:txBody>
      </p:sp>
      <p:sp>
        <p:nvSpPr>
          <p:cNvPr id="8" name="TextBox 7"/>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259330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894"/>
            <a:ext cx="8229600" cy="1143000"/>
          </a:xfrm>
        </p:spPr>
        <p:txBody>
          <a:bodyPr>
            <a:normAutofit fontScale="90000"/>
          </a:bodyPr>
          <a:lstStyle/>
          <a:p>
            <a:pPr algn="l"/>
            <a:r>
              <a:rPr lang="en-US" b="1" dirty="0" smtClean="0">
                <a:effectLst>
                  <a:outerShdw blurRad="38100" dist="38100" dir="2700000" algn="tl">
                    <a:srgbClr val="000000">
                      <a:alpha val="43137"/>
                    </a:srgbClr>
                  </a:outerShdw>
                </a:effectLst>
              </a:rPr>
              <a:t>Synthetic Stimulants: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Physical Concerns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325510"/>
            <a:ext cx="8001000" cy="5201141"/>
          </a:xfrm>
        </p:spPr>
        <p:txBody>
          <a:bodyPr>
            <a:noAutofit/>
          </a:bodyPr>
          <a:lstStyle/>
          <a:p>
            <a:pPr>
              <a:spcBef>
                <a:spcPts val="0"/>
              </a:spcBef>
            </a:pPr>
            <a:r>
              <a:rPr lang="en-CA" sz="2100" dirty="0" smtClean="0">
                <a:solidFill>
                  <a:schemeClr val="tx2"/>
                </a:solidFill>
              </a:rPr>
              <a:t>Norepinephrine (fight/flight) system</a:t>
            </a:r>
            <a:r>
              <a:rPr lang="en-CA" sz="2100" dirty="0" smtClean="0"/>
              <a:t>: hyper-active </a:t>
            </a:r>
          </a:p>
          <a:p>
            <a:pPr marL="0" indent="342900">
              <a:spcBef>
                <a:spcPts val="0"/>
              </a:spcBef>
              <a:buNone/>
            </a:pPr>
            <a:r>
              <a:rPr lang="en-CA" sz="2100" dirty="0" smtClean="0"/>
              <a:t>movement, body temperature regulation, cardio-vascular </a:t>
            </a:r>
          </a:p>
          <a:p>
            <a:pPr marL="0" indent="342900">
              <a:spcBef>
                <a:spcPts val="0"/>
              </a:spcBef>
              <a:buNone/>
            </a:pPr>
            <a:r>
              <a:rPr lang="en-CA" sz="2100" dirty="0" smtClean="0"/>
              <a:t>effects</a:t>
            </a:r>
          </a:p>
          <a:p>
            <a:pPr lvl="0"/>
            <a:r>
              <a:rPr lang="en-CA" sz="2100" dirty="0" smtClean="0">
                <a:solidFill>
                  <a:schemeClr val="tx2"/>
                </a:solidFill>
              </a:rPr>
              <a:t>Especially MDPV </a:t>
            </a:r>
          </a:p>
          <a:p>
            <a:pPr lvl="1"/>
            <a:r>
              <a:rPr lang="en-US" sz="2100" dirty="0" smtClean="0"/>
              <a:t>Better than cocaine (x10) at producing hyper-active movement, </a:t>
            </a:r>
          </a:p>
          <a:p>
            <a:pPr marL="754063" lvl="1" indent="0">
              <a:spcBef>
                <a:spcPts val="0"/>
              </a:spcBef>
              <a:buNone/>
            </a:pPr>
            <a:r>
              <a:rPr lang="en-US" sz="2100" dirty="0"/>
              <a:t>i</a:t>
            </a:r>
            <a:r>
              <a:rPr lang="en-US" sz="2100" dirty="0" smtClean="0"/>
              <a:t>ncreased heart rate &amp; blood pressure</a:t>
            </a:r>
            <a:endParaRPr lang="en-CA" sz="2100" dirty="0" smtClean="0"/>
          </a:p>
          <a:p>
            <a:pPr lvl="1"/>
            <a:r>
              <a:rPr lang="en-CA" sz="2100" dirty="0" smtClean="0"/>
              <a:t>Itself does not disrupt body temperature regulation (like MA or MDMA do), but heart rate/blood pressure</a:t>
            </a:r>
            <a:r>
              <a:rPr lang="en-CA" sz="2100" dirty="0" smtClean="0">
                <a:solidFill>
                  <a:srgbClr val="FFFF00"/>
                </a:solidFill>
              </a:rPr>
              <a:t> </a:t>
            </a:r>
            <a:r>
              <a:rPr lang="en-CA" sz="2100" dirty="0" smtClean="0">
                <a:solidFill>
                  <a:schemeClr val="tx2"/>
                </a:solidFill>
              </a:rPr>
              <a:t>interact with room temperature </a:t>
            </a:r>
            <a:r>
              <a:rPr lang="en-CA" sz="2100" dirty="0" smtClean="0"/>
              <a:t>(Fantegrossi)</a:t>
            </a:r>
          </a:p>
          <a:p>
            <a:pPr lvl="0">
              <a:spcBef>
                <a:spcPts val="600"/>
              </a:spcBef>
              <a:defRPr/>
            </a:pPr>
            <a:r>
              <a:rPr lang="en-CA" sz="2100" dirty="0">
                <a:solidFill>
                  <a:schemeClr val="tx2"/>
                </a:solidFill>
              </a:rPr>
              <a:t>Neurotoxicity (“brain damage”): </a:t>
            </a:r>
            <a:r>
              <a:rPr lang="en-CA" sz="2100" dirty="0"/>
              <a:t>some evidence for serotonin and dopamine depletion in animals</a:t>
            </a:r>
          </a:p>
          <a:p>
            <a:pPr lvl="1">
              <a:spcBef>
                <a:spcPts val="0"/>
              </a:spcBef>
              <a:defRPr/>
            </a:pPr>
            <a:r>
              <a:rPr lang="en-CA" sz="2100" dirty="0"/>
              <a:t>Mephedrone NOT toxic to dopamine cells (several reports)</a:t>
            </a:r>
          </a:p>
          <a:p>
            <a:pPr lvl="1">
              <a:spcBef>
                <a:spcPts val="0"/>
              </a:spcBef>
              <a:defRPr/>
            </a:pPr>
            <a:r>
              <a:rPr lang="en-CA" sz="2100" dirty="0">
                <a:solidFill>
                  <a:schemeClr val="tx2"/>
                </a:solidFill>
              </a:rPr>
              <a:t>**BUT: </a:t>
            </a:r>
            <a:r>
              <a:rPr lang="en-CA" sz="2100" dirty="0"/>
              <a:t>Mephedrone </a:t>
            </a:r>
            <a:r>
              <a:rPr lang="en-CA" sz="2100" dirty="0">
                <a:solidFill>
                  <a:schemeClr val="tx2"/>
                </a:solidFill>
              </a:rPr>
              <a:t>enhances toxic effects of amph/MA and MDMA</a:t>
            </a:r>
            <a:r>
              <a:rPr lang="en-CA" sz="2100" dirty="0"/>
              <a:t>! (Angoa-Perez) </a:t>
            </a:r>
            <a:r>
              <a:rPr lang="en-US" sz="2100" dirty="0">
                <a:sym typeface="Wingdings"/>
              </a:rPr>
              <a:t> co-administration frequent, even if accidental</a:t>
            </a:r>
            <a:endParaRPr lang="en-US" sz="2100" dirty="0"/>
          </a:p>
          <a:p>
            <a:pPr lvl="1"/>
            <a:endParaRPr lang="en-CA" sz="2100" dirty="0" smtClean="0"/>
          </a:p>
          <a:p>
            <a:endParaRPr lang="en-CA" sz="2100" dirty="0" smtClean="0"/>
          </a:p>
        </p:txBody>
      </p:sp>
      <p:sp>
        <p:nvSpPr>
          <p:cNvPr id="7" name="Content Placeholder 2"/>
          <p:cNvSpPr txBox="1">
            <a:spLocks/>
          </p:cNvSpPr>
          <p:nvPr/>
        </p:nvSpPr>
        <p:spPr>
          <a:xfrm>
            <a:off x="304800" y="4800600"/>
            <a:ext cx="8534400" cy="19049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l="55889" b="33333"/>
          <a:stretch>
            <a:fillRect/>
          </a:stretch>
        </p:blipFill>
        <p:spPr bwMode="auto">
          <a:xfrm>
            <a:off x="7162800" y="136494"/>
            <a:ext cx="1828800" cy="2317072"/>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74</a:t>
            </a:fld>
            <a:endParaRPr lang="en-US" sz="1400" dirty="0">
              <a:solidFill>
                <a:schemeClr val="tx1"/>
              </a:solidFill>
            </a:endParaRPr>
          </a:p>
        </p:txBody>
      </p:sp>
      <p:sp>
        <p:nvSpPr>
          <p:cNvPr id="11" name="TextBox 10"/>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22882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10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100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MDPV Addiction Potential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August </a:t>
            </a:r>
            <a:r>
              <a:rPr lang="en-US" dirty="0"/>
              <a:t>2013 journal </a:t>
            </a:r>
            <a:r>
              <a:rPr lang="en-US" i="1" dirty="0"/>
              <a:t>Neuropharmacology </a:t>
            </a:r>
            <a:endParaRPr lang="en-US" dirty="0"/>
          </a:p>
          <a:p>
            <a:r>
              <a:rPr lang="en-US" dirty="0"/>
              <a:t>Animal self-administration </a:t>
            </a:r>
          </a:p>
          <a:p>
            <a:r>
              <a:rPr lang="en-US" dirty="0"/>
              <a:t>Found to be </a:t>
            </a:r>
            <a:r>
              <a:rPr lang="en-US" dirty="0">
                <a:solidFill>
                  <a:schemeClr val="tx2"/>
                </a:solidFill>
              </a:rPr>
              <a:t>more rewarding </a:t>
            </a:r>
            <a:r>
              <a:rPr lang="en-US" dirty="0"/>
              <a:t>than methamphetamine </a:t>
            </a:r>
            <a:r>
              <a:rPr lang="en-US" dirty="0" smtClean="0"/>
              <a:t>and poses a </a:t>
            </a:r>
            <a:r>
              <a:rPr lang="en-US" dirty="0" smtClean="0">
                <a:solidFill>
                  <a:schemeClr val="tx2"/>
                </a:solidFill>
              </a:rPr>
              <a:t>substantial threat for compulsive use </a:t>
            </a:r>
            <a:r>
              <a:rPr lang="en-US" dirty="0" smtClean="0"/>
              <a:t>that is </a:t>
            </a:r>
            <a:r>
              <a:rPr lang="en-US" dirty="0" smtClean="0">
                <a:solidFill>
                  <a:schemeClr val="tx2"/>
                </a:solidFill>
              </a:rPr>
              <a:t>potentially greater than </a:t>
            </a:r>
            <a:r>
              <a:rPr lang="en-US" dirty="0" smtClean="0"/>
              <a:t>that for methamphetamine</a:t>
            </a:r>
            <a:endParaRPr lang="en-US" dirty="0"/>
          </a:p>
          <a:p>
            <a:endParaRPr lang="en-US" dirty="0"/>
          </a:p>
        </p:txBody>
      </p:sp>
      <p:sp>
        <p:nvSpPr>
          <p:cNvPr id="5" name="TextBox 4"/>
          <p:cNvSpPr txBox="1"/>
          <p:nvPr/>
        </p:nvSpPr>
        <p:spPr>
          <a:xfrm>
            <a:off x="0" y="6550223"/>
            <a:ext cx="7315200" cy="307777"/>
          </a:xfrm>
          <a:prstGeom prst="rect">
            <a:avLst/>
          </a:prstGeom>
          <a:noFill/>
        </p:spPr>
        <p:txBody>
          <a:bodyPr wrap="square" rtlCol="0">
            <a:spAutoFit/>
          </a:bodyPr>
          <a:lstStyle/>
          <a:p>
            <a:r>
              <a:rPr lang="en-US" sz="1400" dirty="0" smtClean="0"/>
              <a:t>SOURCE: Aarde et al. (2013). </a:t>
            </a:r>
            <a:r>
              <a:rPr lang="en-US" sz="1400" i="1" dirty="0" smtClean="0"/>
              <a:t>Neuropharmacology</a:t>
            </a:r>
            <a:r>
              <a:rPr lang="en-US" sz="1400" dirty="0" smtClean="0"/>
              <a:t>.</a:t>
            </a:r>
            <a:endParaRPr lang="en-US" sz="1400" dirty="0"/>
          </a:p>
        </p:txBody>
      </p:sp>
      <p:sp>
        <p:nvSpPr>
          <p:cNvPr id="6"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75</a:t>
            </a:fld>
            <a:endParaRPr lang="en-US" sz="1400" dirty="0">
              <a:solidFill>
                <a:schemeClr val="tx1"/>
              </a:solidFill>
            </a:endParaRPr>
          </a:p>
        </p:txBody>
      </p:sp>
    </p:spTree>
    <p:extLst>
      <p:ext uri="{BB962C8B-B14F-4D97-AF65-F5344CB8AC3E}">
        <p14:creationId xmlns:p14="http://schemas.microsoft.com/office/powerpoint/2010/main" val="18470369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304800" y="304800"/>
            <a:ext cx="7239000" cy="6299540"/>
          </a:xfrm>
        </p:spPr>
        <p:txBody>
          <a:bodyPr>
            <a:normAutofit fontScale="32500" lnSpcReduction="20000"/>
          </a:bodyPr>
          <a:lstStyle/>
          <a:p>
            <a:pPr>
              <a:spcBef>
                <a:spcPts val="600"/>
              </a:spcBef>
              <a:spcAft>
                <a:spcPts val="1800"/>
              </a:spcAft>
              <a:buNone/>
            </a:pPr>
            <a:r>
              <a:rPr lang="en-US" sz="9600" dirty="0" smtClean="0">
                <a:solidFill>
                  <a:srgbClr val="FFFF00"/>
                </a:solidFill>
              </a:rPr>
              <a:t>   </a:t>
            </a:r>
            <a:r>
              <a:rPr lang="en-US" sz="13500" b="1" dirty="0" smtClean="0">
                <a:effectLst>
                  <a:outerShdw blurRad="38100" dist="38100" dir="2700000" algn="tl">
                    <a:srgbClr val="000000">
                      <a:alpha val="43137"/>
                    </a:srgbClr>
                  </a:outerShdw>
                </a:effectLst>
              </a:rPr>
              <a:t>Piperazines</a:t>
            </a:r>
          </a:p>
          <a:p>
            <a:pPr>
              <a:lnSpc>
                <a:spcPct val="120000"/>
              </a:lnSpc>
              <a:spcBef>
                <a:spcPts val="600"/>
              </a:spcBef>
            </a:pPr>
            <a:r>
              <a:rPr lang="en-US" sz="9200" dirty="0" smtClean="0">
                <a:solidFill>
                  <a:schemeClr val="tx2"/>
                </a:solidFill>
              </a:rPr>
              <a:t>BZP, TFMPP</a:t>
            </a:r>
            <a:r>
              <a:rPr lang="en-US" sz="9200" dirty="0" smtClean="0"/>
              <a:t>: Release </a:t>
            </a:r>
            <a:r>
              <a:rPr lang="en-US" sz="9200" dirty="0" smtClean="0">
                <a:solidFill>
                  <a:schemeClr val="tx2"/>
                </a:solidFill>
              </a:rPr>
              <a:t>dopamine </a:t>
            </a:r>
            <a:r>
              <a:rPr lang="en-US" sz="9200" dirty="0" smtClean="0"/>
              <a:t>and serotonin, but less than MDMA or </a:t>
            </a:r>
            <a:br>
              <a:rPr lang="en-US" sz="9200" dirty="0" smtClean="0"/>
            </a:br>
            <a:r>
              <a:rPr lang="en-US" sz="9200" dirty="0" smtClean="0"/>
              <a:t>MA</a:t>
            </a:r>
          </a:p>
          <a:p>
            <a:pPr>
              <a:lnSpc>
                <a:spcPct val="120000"/>
              </a:lnSpc>
              <a:spcBef>
                <a:spcPts val="600"/>
              </a:spcBef>
            </a:pPr>
            <a:r>
              <a:rPr lang="en-US" sz="9200" dirty="0" smtClean="0"/>
              <a:t>mCPP: </a:t>
            </a:r>
            <a:r>
              <a:rPr lang="en-US" sz="9200" dirty="0" smtClean="0">
                <a:solidFill>
                  <a:schemeClr val="tx2"/>
                </a:solidFill>
              </a:rPr>
              <a:t>serotonin release</a:t>
            </a:r>
            <a:r>
              <a:rPr lang="en-US" sz="9200" dirty="0" smtClean="0"/>
              <a:t>; human study: no reinforcing or stimulant-like effects (unlike MA/MDMA) (Tancer)</a:t>
            </a:r>
          </a:p>
          <a:p>
            <a:pPr>
              <a:lnSpc>
                <a:spcPct val="120000"/>
              </a:lnSpc>
              <a:spcBef>
                <a:spcPts val="600"/>
              </a:spcBef>
            </a:pPr>
            <a:r>
              <a:rPr lang="en-US" sz="9200" dirty="0" smtClean="0">
                <a:solidFill>
                  <a:schemeClr val="tx2"/>
                </a:solidFill>
              </a:rPr>
              <a:t>**</a:t>
            </a:r>
            <a:r>
              <a:rPr lang="en-US" sz="9200" dirty="0" smtClean="0"/>
              <a:t>BZP + TFMPP sometimes taken together because </a:t>
            </a:r>
          </a:p>
          <a:p>
            <a:pPr lvl="1">
              <a:lnSpc>
                <a:spcPct val="120000"/>
              </a:lnSpc>
              <a:spcBef>
                <a:spcPts val="600"/>
              </a:spcBef>
            </a:pPr>
            <a:r>
              <a:rPr lang="en-US" sz="8800" dirty="0" smtClean="0"/>
              <a:t>Roughly adds up to to low-dose MDMA </a:t>
            </a:r>
            <a:r>
              <a:rPr lang="en-US" sz="8800" dirty="0" smtClean="0">
                <a:sym typeface="Wingdings"/>
              </a:rPr>
              <a:t> but </a:t>
            </a:r>
            <a:r>
              <a:rPr lang="en-US" sz="8800" dirty="0" smtClean="0">
                <a:solidFill>
                  <a:schemeClr val="tx2"/>
                </a:solidFill>
                <a:sym typeface="Wingdings"/>
              </a:rPr>
              <a:t>combination </a:t>
            </a:r>
            <a:r>
              <a:rPr lang="en-US" sz="8800" dirty="0" smtClean="0">
                <a:sym typeface="Wingdings"/>
              </a:rPr>
              <a:t>induces seizures (Baumann)</a:t>
            </a:r>
          </a:p>
          <a:p>
            <a:pPr lvl="0">
              <a:lnSpc>
                <a:spcPct val="170000"/>
              </a:lnSpc>
              <a:buNone/>
            </a:pPr>
            <a:endParaRPr lang="en-US" dirty="0" smtClean="0">
              <a:solidFill>
                <a:srgbClr val="FFFF00"/>
              </a:solidFill>
            </a:endParaRPr>
          </a:p>
          <a:p>
            <a:endParaRPr lang="en-US" dirty="0"/>
          </a:p>
        </p:txBody>
      </p:sp>
      <p:pic>
        <p:nvPicPr>
          <p:cNvPr id="8"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l="55889" b="33333"/>
          <a:stretch>
            <a:fillRect/>
          </a:stretch>
        </p:blipFill>
        <p:spPr bwMode="auto">
          <a:xfrm>
            <a:off x="7010400" y="60294"/>
            <a:ext cx="2057400" cy="260670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76</a:t>
            </a:fld>
            <a:endParaRPr lang="en-US" sz="1400" dirty="0">
              <a:solidFill>
                <a:schemeClr val="tx1"/>
              </a:solidFill>
            </a:endParaRPr>
          </a:p>
        </p:txBody>
      </p:sp>
      <p:sp>
        <p:nvSpPr>
          <p:cNvPr id="10" name="TextBox 9"/>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60055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304800" y="380999"/>
            <a:ext cx="7391400" cy="6299540"/>
          </a:xfrm>
        </p:spPr>
        <p:txBody>
          <a:bodyPr>
            <a:normAutofit fontScale="32500" lnSpcReduction="20000"/>
          </a:bodyPr>
          <a:lstStyle/>
          <a:p>
            <a:pPr marL="0" lvl="0" indent="0">
              <a:lnSpc>
                <a:spcPct val="120000"/>
              </a:lnSpc>
              <a:spcBef>
                <a:spcPts val="600"/>
              </a:spcBef>
              <a:spcAft>
                <a:spcPts val="1800"/>
              </a:spcAft>
              <a:buNone/>
            </a:pPr>
            <a:r>
              <a:rPr lang="en-US" sz="13500" b="1" dirty="0" smtClean="0">
                <a:effectLst>
                  <a:outerShdw blurRad="38100" dist="38100" dir="2700000" algn="tl">
                    <a:srgbClr val="000000">
                      <a:alpha val="43137"/>
                    </a:srgbClr>
                  </a:outerShdw>
                </a:effectLst>
              </a:rPr>
              <a:t>PMA/PMMA</a:t>
            </a:r>
            <a:endParaRPr lang="en-US" sz="13500" b="1" dirty="0">
              <a:effectLst>
                <a:outerShdw blurRad="38100" dist="38100" dir="2700000" algn="tl">
                  <a:srgbClr val="000000">
                    <a:alpha val="43137"/>
                  </a:srgbClr>
                </a:outerShdw>
              </a:effectLst>
            </a:endParaRPr>
          </a:p>
          <a:p>
            <a:pPr marL="347472" indent="-347472">
              <a:lnSpc>
                <a:spcPct val="120000"/>
              </a:lnSpc>
              <a:spcBef>
                <a:spcPts val="600"/>
              </a:spcBef>
              <a:buFont typeface="Arial"/>
              <a:buChar char="•"/>
            </a:pPr>
            <a:r>
              <a:rPr lang="en-US" sz="9200" dirty="0"/>
              <a:t>Serotonin effects different from MDMA</a:t>
            </a:r>
            <a:r>
              <a:rPr lang="en-US" sz="9200" dirty="0" smtClean="0">
                <a:solidFill>
                  <a:schemeClr val="tx2"/>
                </a:solidFill>
              </a:rPr>
              <a:t>:</a:t>
            </a:r>
            <a:br>
              <a:rPr lang="en-US" sz="9200" dirty="0" smtClean="0">
                <a:solidFill>
                  <a:schemeClr val="tx2"/>
                </a:solidFill>
              </a:rPr>
            </a:br>
            <a:r>
              <a:rPr lang="en-US" sz="9200" dirty="0" smtClean="0">
                <a:solidFill>
                  <a:schemeClr val="tx2"/>
                </a:solidFill>
                <a:sym typeface="Wingdings"/>
              </a:rPr>
              <a:t>delayed </a:t>
            </a:r>
            <a:r>
              <a:rPr lang="en-US" sz="9200" dirty="0">
                <a:solidFill>
                  <a:schemeClr val="tx2"/>
                </a:solidFill>
                <a:sym typeface="Wingdings"/>
              </a:rPr>
              <a:t>peak </a:t>
            </a:r>
            <a:r>
              <a:rPr lang="en-US" sz="9200" dirty="0">
                <a:sym typeface="Wingdings"/>
              </a:rPr>
              <a:t>(risk of redose/overdose </a:t>
            </a:r>
            <a:r>
              <a:rPr lang="en-US" sz="9200" dirty="0" smtClean="0">
                <a:sym typeface="Wingdings"/>
              </a:rPr>
              <a:t/>
            </a:r>
            <a:br>
              <a:rPr lang="en-US" sz="9200" dirty="0" smtClean="0">
                <a:sym typeface="Wingdings"/>
              </a:rPr>
            </a:br>
            <a:r>
              <a:rPr lang="en-US" sz="9200" dirty="0" smtClean="0">
                <a:sym typeface="Wingdings"/>
              </a:rPr>
              <a:t>while </a:t>
            </a:r>
            <a:r>
              <a:rPr lang="en-US" sz="9200" dirty="0">
                <a:sym typeface="Wingdings"/>
              </a:rPr>
              <a:t>waiting),</a:t>
            </a:r>
            <a:r>
              <a:rPr lang="en-US" sz="9200" dirty="0">
                <a:solidFill>
                  <a:srgbClr val="FFFF00"/>
                </a:solidFill>
                <a:sym typeface="Wingdings"/>
              </a:rPr>
              <a:t> </a:t>
            </a:r>
            <a:r>
              <a:rPr lang="en-US" sz="9200" dirty="0">
                <a:solidFill>
                  <a:schemeClr val="tx2"/>
                </a:solidFill>
                <a:sym typeface="Wingdings"/>
              </a:rPr>
              <a:t>effects last longer</a:t>
            </a:r>
            <a:r>
              <a:rPr lang="en-US" sz="9200" dirty="0">
                <a:sym typeface="Wingdings"/>
              </a:rPr>
              <a:t>, </a:t>
            </a:r>
            <a:r>
              <a:rPr lang="en-US" sz="9200" dirty="0" smtClean="0">
                <a:sym typeface="Wingdings"/>
              </a:rPr>
              <a:t/>
            </a:r>
            <a:br>
              <a:rPr lang="en-US" sz="9200" dirty="0" smtClean="0">
                <a:sym typeface="Wingdings"/>
              </a:rPr>
            </a:br>
            <a:r>
              <a:rPr lang="en-US" sz="9200" dirty="0" smtClean="0"/>
              <a:t>serotonin </a:t>
            </a:r>
            <a:r>
              <a:rPr lang="en-US" sz="9200" dirty="0"/>
              <a:t>syndrome</a:t>
            </a:r>
          </a:p>
          <a:p>
            <a:pPr marL="347472" indent="-347472">
              <a:lnSpc>
                <a:spcPct val="120000"/>
              </a:lnSpc>
              <a:spcBef>
                <a:spcPts val="600"/>
              </a:spcBef>
              <a:buFont typeface="Arial"/>
              <a:buChar char="•"/>
            </a:pPr>
            <a:r>
              <a:rPr lang="en-US" sz="9200" dirty="0"/>
              <a:t>Evidence for </a:t>
            </a:r>
            <a:r>
              <a:rPr lang="en-US" sz="9200" dirty="0">
                <a:solidFill>
                  <a:schemeClr val="tx2"/>
                </a:solidFill>
              </a:rPr>
              <a:t>long-term serotonin depletion </a:t>
            </a:r>
            <a:r>
              <a:rPr lang="en-US" sz="9200" dirty="0"/>
              <a:t>(but not </a:t>
            </a:r>
            <a:r>
              <a:rPr lang="en-US" sz="9200" dirty="0" smtClean="0"/>
              <a:t>as pronounced </a:t>
            </a:r>
            <a:r>
              <a:rPr lang="en-US" sz="9200" dirty="0"/>
              <a:t>as MDMA)</a:t>
            </a:r>
          </a:p>
          <a:p>
            <a:pPr marL="347472" indent="-347472">
              <a:lnSpc>
                <a:spcPct val="120000"/>
              </a:lnSpc>
              <a:spcBef>
                <a:spcPts val="600"/>
              </a:spcBef>
              <a:buFont typeface="Arial"/>
              <a:buChar char="•"/>
            </a:pPr>
            <a:r>
              <a:rPr lang="en-US" sz="9200" dirty="0"/>
              <a:t>Dopamine </a:t>
            </a:r>
            <a:r>
              <a:rPr lang="en-US" sz="9200" dirty="0">
                <a:solidFill>
                  <a:schemeClr val="tx2"/>
                </a:solidFill>
              </a:rPr>
              <a:t>not affected long-term</a:t>
            </a:r>
          </a:p>
          <a:p>
            <a:pPr marL="347472" indent="-347472">
              <a:lnSpc>
                <a:spcPct val="120000"/>
              </a:lnSpc>
              <a:spcBef>
                <a:spcPts val="600"/>
              </a:spcBef>
              <a:buFont typeface="Arial"/>
              <a:buChar char="•"/>
            </a:pPr>
            <a:r>
              <a:rPr lang="en-US" sz="9200" dirty="0"/>
              <a:t>**Can </a:t>
            </a:r>
            <a:r>
              <a:rPr lang="en-US" sz="9200" dirty="0">
                <a:solidFill>
                  <a:schemeClr val="tx2"/>
                </a:solidFill>
              </a:rPr>
              <a:t>interact with MAO-Is </a:t>
            </a:r>
            <a:r>
              <a:rPr lang="en-US" sz="9200" dirty="0"/>
              <a:t>and temperature to produce unexpected effects (Stanley)</a:t>
            </a:r>
          </a:p>
          <a:p>
            <a:pPr lvl="0">
              <a:lnSpc>
                <a:spcPct val="170000"/>
              </a:lnSpc>
              <a:buNone/>
            </a:pPr>
            <a:endParaRPr lang="en-US" dirty="0" smtClean="0">
              <a:solidFill>
                <a:srgbClr val="FFFF00"/>
              </a:solidFill>
            </a:endParaRPr>
          </a:p>
          <a:p>
            <a:endParaRPr lang="en-US" dirty="0"/>
          </a:p>
        </p:txBody>
      </p:sp>
      <p:pic>
        <p:nvPicPr>
          <p:cNvPr id="8"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l="55889" b="33333"/>
          <a:stretch>
            <a:fillRect/>
          </a:stretch>
        </p:blipFill>
        <p:spPr bwMode="auto">
          <a:xfrm>
            <a:off x="7010400" y="136494"/>
            <a:ext cx="2057400" cy="260670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77</a:t>
            </a:fld>
            <a:endParaRPr lang="en-US" sz="1400" dirty="0">
              <a:solidFill>
                <a:schemeClr val="tx1"/>
              </a:solidFill>
            </a:endParaRPr>
          </a:p>
        </p:txBody>
      </p:sp>
      <p:sp>
        <p:nvSpPr>
          <p:cNvPr id="10" name="TextBox 9"/>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31058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5-24 at 11.24.46 AM.png"/>
          <p:cNvPicPr>
            <a:picLocks noChangeAspect="1"/>
          </p:cNvPicPr>
          <p:nvPr/>
        </p:nvPicPr>
        <p:blipFill>
          <a:blip r:embed="rId3"/>
          <a:srcRect l="3133" t="7692"/>
          <a:stretch>
            <a:fillRect/>
          </a:stretch>
        </p:blipFill>
        <p:spPr>
          <a:xfrm>
            <a:off x="5867400" y="1676400"/>
            <a:ext cx="2885017" cy="2209800"/>
          </a:xfrm>
          <a:prstGeom prst="rect">
            <a:avLst/>
          </a:prstGeom>
        </p:spPr>
      </p:pic>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Dissociative Anesthetics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8305800" cy="5029200"/>
          </a:xfrm>
        </p:spPr>
        <p:txBody>
          <a:bodyPr>
            <a:normAutofit fontScale="85000" lnSpcReduction="20000"/>
          </a:bodyPr>
          <a:lstStyle/>
          <a:p>
            <a:pPr>
              <a:buNone/>
            </a:pPr>
            <a:r>
              <a:rPr lang="en-US" b="1" dirty="0" smtClean="0">
                <a:solidFill>
                  <a:schemeClr val="tx2"/>
                </a:solidFill>
              </a:rPr>
              <a:t>Neurobiological Concerns</a:t>
            </a:r>
          </a:p>
          <a:p>
            <a:pPr lvl="1"/>
            <a:r>
              <a:rPr lang="en-US" dirty="0" smtClean="0"/>
              <a:t>Addiction/dependence</a:t>
            </a:r>
          </a:p>
          <a:p>
            <a:pPr lvl="1"/>
            <a:r>
              <a:rPr lang="en-US" dirty="0" smtClean="0"/>
              <a:t>Dissociation</a:t>
            </a:r>
          </a:p>
          <a:p>
            <a:pPr lvl="1"/>
            <a:r>
              <a:rPr lang="en-US" dirty="0" smtClean="0"/>
              <a:t>Mental state that mimics psychosis</a:t>
            </a:r>
          </a:p>
          <a:p>
            <a:pPr lvl="1"/>
            <a:r>
              <a:rPr lang="en-US" dirty="0" smtClean="0"/>
              <a:t>Interaction with other sedative drugs </a:t>
            </a:r>
            <a:br>
              <a:rPr lang="en-US" dirty="0" smtClean="0"/>
            </a:br>
            <a:r>
              <a:rPr lang="en-US" dirty="0" smtClean="0"/>
              <a:t>(e.g., alcohol)</a:t>
            </a:r>
          </a:p>
          <a:p>
            <a:pPr lvl="1">
              <a:buNone/>
            </a:pPr>
            <a:endParaRPr lang="en-US" dirty="0" smtClean="0"/>
          </a:p>
          <a:p>
            <a:pPr>
              <a:buNone/>
            </a:pPr>
            <a:r>
              <a:rPr lang="en-US" b="1" dirty="0" smtClean="0">
                <a:solidFill>
                  <a:schemeClr val="tx2"/>
                </a:solidFill>
              </a:rPr>
              <a:t>“Classic” dissociatives </a:t>
            </a:r>
            <a:r>
              <a:rPr lang="en-US" dirty="0" smtClean="0">
                <a:solidFill>
                  <a:schemeClr val="tx2"/>
                </a:solidFill>
              </a:rPr>
              <a:t>(PCP, Ketamine)</a:t>
            </a:r>
          </a:p>
          <a:p>
            <a:pPr lvl="1"/>
            <a:r>
              <a:rPr lang="en-US" dirty="0" smtClean="0"/>
              <a:t>Block receptor in the glutamate system (NMDA)</a:t>
            </a:r>
          </a:p>
          <a:p>
            <a:pPr lvl="2">
              <a:buNone/>
            </a:pPr>
            <a:r>
              <a:rPr lang="en-US" sz="2800" dirty="0" smtClean="0">
                <a:sym typeface="Wingdings"/>
              </a:rPr>
              <a:t> </a:t>
            </a:r>
            <a:r>
              <a:rPr lang="en-US" sz="2800" dirty="0" smtClean="0">
                <a:solidFill>
                  <a:schemeClr val="tx2"/>
                </a:solidFill>
              </a:rPr>
              <a:t>Slows everything down</a:t>
            </a:r>
          </a:p>
          <a:p>
            <a:pPr lvl="1"/>
            <a:r>
              <a:rPr lang="en-US" dirty="0" smtClean="0"/>
              <a:t>Bind to brain opiate receptors</a:t>
            </a:r>
          </a:p>
          <a:p>
            <a:pPr lvl="1"/>
            <a:r>
              <a:rPr lang="en-US" dirty="0" smtClean="0"/>
              <a:t>Block removal of dopamine, serotonin, norepinephrine from the synapse </a:t>
            </a:r>
            <a:r>
              <a:rPr lang="en-US" dirty="0" smtClean="0">
                <a:solidFill>
                  <a:schemeClr val="tx2"/>
                </a:solidFill>
              </a:rPr>
              <a:t>(“reward”)</a:t>
            </a:r>
          </a:p>
          <a:p>
            <a:pPr>
              <a:buNone/>
            </a:pPr>
            <a:endParaRPr lang="en-US" dirty="0"/>
          </a:p>
        </p:txBody>
      </p:sp>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78</a:t>
            </a:fld>
            <a:endParaRPr lang="en-US" sz="1400" dirty="0">
              <a:solidFill>
                <a:schemeClr val="tx1"/>
              </a:solidFill>
            </a:endParaRPr>
          </a:p>
        </p:txBody>
      </p:sp>
      <p:sp>
        <p:nvSpPr>
          <p:cNvPr id="7" name="TextBox 6"/>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418900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200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par>
                                <p:cTn id="18" presetID="1" presetClass="entr" presetSubtype="0" fill="hold" grpId="0" nodeType="withEffect">
                                  <p:stCondLst>
                                    <p:cond delay="200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par>
                                <p:cTn id="20" presetID="1" presetClass="entr" presetSubtype="0" fill="hold" grpId="0" nodeType="withEffect">
                                  <p:stCondLst>
                                    <p:cond delay="200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l="55889" t="66667" r="24550"/>
          <a:stretch>
            <a:fillRect/>
          </a:stretch>
        </p:blipFill>
        <p:spPr bwMode="auto">
          <a:xfrm>
            <a:off x="6667498" y="76199"/>
            <a:ext cx="2400301"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rPr>
              <a:t> Synthetic Dissociatives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47799"/>
            <a:ext cx="7924800" cy="5232739"/>
          </a:xfrm>
        </p:spPr>
        <p:txBody>
          <a:bodyPr>
            <a:normAutofit fontScale="85000" lnSpcReduction="20000"/>
          </a:bodyPr>
          <a:lstStyle/>
          <a:p>
            <a:pPr>
              <a:buNone/>
            </a:pPr>
            <a:r>
              <a:rPr lang="en-US" sz="4129" b="1" dirty="0" smtClean="0">
                <a:solidFill>
                  <a:schemeClr val="tx2"/>
                </a:solidFill>
              </a:rPr>
              <a:t>Methoxetamine</a:t>
            </a:r>
            <a:endParaRPr lang="en-US" b="1" dirty="0" smtClean="0">
              <a:solidFill>
                <a:schemeClr val="tx2"/>
              </a:solidFill>
            </a:endParaRPr>
          </a:p>
          <a:p>
            <a:pPr>
              <a:buNone/>
            </a:pPr>
            <a:r>
              <a:rPr lang="en-US" dirty="0" smtClean="0"/>
              <a:t>Same as classics, but additionally:</a:t>
            </a:r>
          </a:p>
          <a:p>
            <a:r>
              <a:rPr lang="en-US" dirty="0" smtClean="0"/>
              <a:t>Higher likelihood of abuse</a:t>
            </a:r>
          </a:p>
          <a:p>
            <a:pPr lvl="1"/>
            <a:r>
              <a:rPr lang="en-US" sz="2900" dirty="0" smtClean="0"/>
              <a:t>Blocks more dopamine and serotonin </a:t>
            </a:r>
            <a:br>
              <a:rPr lang="en-US" sz="2900" dirty="0" smtClean="0"/>
            </a:br>
            <a:r>
              <a:rPr lang="en-US" sz="2900" dirty="0" smtClean="0"/>
              <a:t>removal from synapse (also 3-MeO-PCE)</a:t>
            </a:r>
          </a:p>
          <a:p>
            <a:pPr lvl="1"/>
            <a:r>
              <a:rPr lang="en-US" sz="2900" dirty="0" smtClean="0"/>
              <a:t>Binds to &amp; activates receptors: dopamine, </a:t>
            </a:r>
            <a:br>
              <a:rPr lang="en-US" sz="2900" dirty="0" smtClean="0"/>
            </a:br>
            <a:r>
              <a:rPr lang="en-US" sz="2900" dirty="0" smtClean="0"/>
              <a:t>serotonin, opiate systems</a:t>
            </a:r>
          </a:p>
          <a:p>
            <a:r>
              <a:rPr lang="en-US" dirty="0" smtClean="0"/>
              <a:t>Similar effects profile as ketamine, </a:t>
            </a:r>
            <a:r>
              <a:rPr lang="en-US" dirty="0" smtClean="0">
                <a:solidFill>
                  <a:schemeClr val="tx2"/>
                </a:solidFill>
              </a:rPr>
              <a:t>BUT</a:t>
            </a:r>
          </a:p>
          <a:p>
            <a:pPr lvl="1"/>
            <a:r>
              <a:rPr lang="en-US" sz="2900" dirty="0" smtClean="0">
                <a:solidFill>
                  <a:schemeClr val="tx2"/>
                </a:solidFill>
              </a:rPr>
              <a:t>Takes longer </a:t>
            </a:r>
            <a:r>
              <a:rPr lang="en-US" sz="2900" dirty="0" smtClean="0"/>
              <a:t>to come on </a:t>
            </a:r>
            <a:r>
              <a:rPr lang="en-US" sz="2900" dirty="0" smtClean="0">
                <a:sym typeface="Wingdings"/>
              </a:rPr>
              <a:t> risk of redosing</a:t>
            </a:r>
            <a:endParaRPr lang="en-US" sz="2900" dirty="0" smtClean="0"/>
          </a:p>
          <a:p>
            <a:pPr lvl="1"/>
            <a:r>
              <a:rPr lang="en-US" sz="2900" dirty="0" smtClean="0">
                <a:solidFill>
                  <a:schemeClr val="tx2"/>
                </a:solidFill>
              </a:rPr>
              <a:t>Side effects </a:t>
            </a:r>
            <a:r>
              <a:rPr lang="en-US" sz="2900" dirty="0" smtClean="0"/>
              <a:t>more severe</a:t>
            </a:r>
          </a:p>
          <a:p>
            <a:pPr lvl="2"/>
            <a:r>
              <a:rPr lang="en-US" sz="2900" dirty="0" smtClean="0"/>
              <a:t>Mood disturbance/suicide attempts</a:t>
            </a:r>
          </a:p>
          <a:p>
            <a:pPr lvl="2"/>
            <a:r>
              <a:rPr lang="en-US" sz="2900" dirty="0" smtClean="0"/>
              <a:t>Possibly toxic to cerebellum</a:t>
            </a:r>
          </a:p>
          <a:p>
            <a:pPr lvl="1"/>
            <a:r>
              <a:rPr lang="en-US" sz="2900" dirty="0" smtClean="0">
                <a:solidFill>
                  <a:schemeClr val="tx2"/>
                </a:solidFill>
              </a:rPr>
              <a:t>Lasts longer </a:t>
            </a:r>
            <a:r>
              <a:rPr lang="en-US" sz="2900" dirty="0" smtClean="0">
                <a:sym typeface="Wingdings"/>
              </a:rPr>
              <a:t> unwanted side effects</a:t>
            </a:r>
            <a:endParaRPr lang="en-US" sz="2900" dirty="0" smtClean="0"/>
          </a:p>
        </p:txBody>
      </p:sp>
      <p:pic>
        <p:nvPicPr>
          <p:cNvPr id="58370" name="Picture 2"/>
          <p:cNvPicPr>
            <a:picLocks noChangeAspect="1" noChangeArrowheads="1"/>
          </p:cNvPicPr>
          <p:nvPr/>
        </p:nvPicPr>
        <p:blipFill>
          <a:blip r:embed="rId4"/>
          <a:srcRect/>
          <a:stretch>
            <a:fillRect/>
          </a:stretch>
        </p:blipFill>
        <p:spPr bwMode="auto">
          <a:xfrm>
            <a:off x="7086600" y="4261527"/>
            <a:ext cx="1957725" cy="1986873"/>
          </a:xfrm>
          <a:prstGeom prst="rect">
            <a:avLst/>
          </a:prstGeom>
          <a:noFill/>
          <a:ln w="9525">
            <a:noFill/>
            <a:miter lim="800000"/>
            <a:headEnd/>
            <a:tailEnd/>
          </a:ln>
          <a:effectLst/>
        </p:spPr>
      </p:pic>
      <p:sp>
        <p:nvSpPr>
          <p:cNvPr id="7"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79</a:t>
            </a:fld>
            <a:endParaRPr lang="en-US" sz="1400" dirty="0">
              <a:solidFill>
                <a:schemeClr val="tx1"/>
              </a:solidFill>
            </a:endParaRPr>
          </a:p>
        </p:txBody>
      </p:sp>
      <p:sp>
        <p:nvSpPr>
          <p:cNvPr id="8" name="TextBox 7"/>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12630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grpId="0" nodeType="withEffect">
                                  <p:stCondLst>
                                    <p:cond delay="10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0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200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0" y="304800"/>
            <a:ext cx="9144000" cy="990600"/>
          </a:xfrm>
        </p:spPr>
        <p:txBody>
          <a:bodyPr>
            <a:normAutofit fontScale="90000"/>
          </a:bodyPr>
          <a:lstStyle/>
          <a:p>
            <a:r>
              <a:rPr lang="en-US" sz="4900" b="1" dirty="0" smtClean="0">
                <a:effectLst>
                  <a:outerShdw blurRad="38100" dist="38100" dir="2700000" algn="tl">
                    <a:srgbClr val="000000">
                      <a:alpha val="43137"/>
                    </a:srgbClr>
                  </a:outerShdw>
                </a:effectLst>
              </a:rPr>
              <a:t>Educational Objectives </a:t>
            </a:r>
            <a:r>
              <a:rPr lang="en-US" sz="4900" dirty="0" smtClean="0">
                <a:effectLst>
                  <a:outerShdw blurRad="38100" dist="38100" dir="2700000" algn="tl">
                    <a:srgbClr val="000000">
                      <a:alpha val="43137"/>
                    </a:srgbClr>
                  </a:outerShdw>
                </a:effectLst>
              </a:rPr>
              <a:t/>
            </a:r>
            <a:br>
              <a:rPr lang="en-US" sz="4900" dirty="0" smtClean="0">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At the end of this presentation, participants will be able to:</a:t>
            </a:r>
          </a:p>
        </p:txBody>
      </p:sp>
      <p:sp>
        <p:nvSpPr>
          <p:cNvPr id="23554" name="Rectangle 3"/>
          <p:cNvSpPr>
            <a:spLocks noGrp="1"/>
          </p:cNvSpPr>
          <p:nvPr>
            <p:ph type="body" idx="1"/>
          </p:nvPr>
        </p:nvSpPr>
        <p:spPr>
          <a:xfrm>
            <a:off x="533400" y="1447800"/>
            <a:ext cx="8153400" cy="5181600"/>
          </a:xfrm>
        </p:spPr>
        <p:txBody>
          <a:bodyPr>
            <a:noAutofit/>
          </a:bodyPr>
          <a:lstStyle/>
          <a:p>
            <a:pPr marL="533400" indent="-533400">
              <a:spcAft>
                <a:spcPts val="1500"/>
              </a:spcAft>
              <a:buClr>
                <a:schemeClr val="accent4">
                  <a:lumMod val="50000"/>
                </a:schemeClr>
              </a:buClr>
              <a:buFont typeface="+mj-lt"/>
              <a:buAutoNum type="arabicPeriod"/>
            </a:pPr>
            <a:r>
              <a:rPr lang="en-US" sz="2500" dirty="0" smtClean="0"/>
              <a:t>Identify the key characteristics and effects of synthetic drugs, most notably synthetic cannabinoids and synthetic cathinones.</a:t>
            </a:r>
          </a:p>
          <a:p>
            <a:pPr marL="533400" indent="-533400">
              <a:spcAft>
                <a:spcPts val="1500"/>
              </a:spcAft>
              <a:buClr>
                <a:schemeClr val="accent4">
                  <a:lumMod val="50000"/>
                </a:schemeClr>
              </a:buClr>
              <a:buFont typeface="+mj-lt"/>
              <a:buAutoNum type="arabicPeriod"/>
            </a:pPr>
            <a:r>
              <a:rPr lang="en-US" sz="2500" dirty="0">
                <a:solidFill>
                  <a:schemeClr val="tx2"/>
                </a:solidFill>
              </a:rPr>
              <a:t>Explain the </a:t>
            </a:r>
            <a:r>
              <a:rPr lang="en-US" sz="2500" dirty="0" smtClean="0">
                <a:solidFill>
                  <a:schemeClr val="tx2"/>
                </a:solidFill>
              </a:rPr>
              <a:t>neurobiology of synthetic drug use, and the differential impact of synthetic drugs vs. “classic” illicit drugs, such as marijuana and cocaine.</a:t>
            </a:r>
            <a:endParaRPr lang="en-US" sz="2500" dirty="0">
              <a:solidFill>
                <a:schemeClr val="tx2"/>
              </a:solidFill>
            </a:endParaRPr>
          </a:p>
          <a:p>
            <a:pPr marL="533400" indent="-533400">
              <a:spcAft>
                <a:spcPts val="1500"/>
              </a:spcAft>
              <a:buClr>
                <a:schemeClr val="accent4">
                  <a:lumMod val="50000"/>
                </a:schemeClr>
              </a:buClr>
              <a:buFont typeface="+mj-lt"/>
              <a:buAutoNum type="arabicPeriod"/>
            </a:pPr>
            <a:r>
              <a:rPr lang="en-US" sz="2500" dirty="0" smtClean="0"/>
              <a:t>Describe the current information available on the availability and patterns of synthetic drug use in the United States.</a:t>
            </a:r>
          </a:p>
          <a:p>
            <a:pPr marL="533400" indent="-533400">
              <a:spcAft>
                <a:spcPct val="100000"/>
              </a:spcAft>
              <a:buClr>
                <a:schemeClr val="accent4">
                  <a:lumMod val="50000"/>
                </a:schemeClr>
              </a:buClr>
              <a:buFont typeface="+mj-lt"/>
              <a:buAutoNum type="arabicPeriod"/>
            </a:pPr>
            <a:r>
              <a:rPr lang="en-US" sz="2500" dirty="0" smtClean="0">
                <a:solidFill>
                  <a:schemeClr val="tx2"/>
                </a:solidFill>
              </a:rPr>
              <a:t>List at least three strategies </a:t>
            </a:r>
            <a:r>
              <a:rPr lang="en-US" sz="2500" dirty="0">
                <a:solidFill>
                  <a:schemeClr val="tx2"/>
                </a:solidFill>
              </a:rPr>
              <a:t>for communicating the dangers involved with synthetic drug use.</a:t>
            </a:r>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8</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270088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dissolve">
                                      <p:cBhvr>
                                        <p:cTn id="7" dur="500"/>
                                        <p:tgtEl>
                                          <p:spTgt spid="2355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23554">
                                            <p:txEl>
                                              <p:pRg st="1" end="1"/>
                                            </p:txEl>
                                          </p:spTgt>
                                        </p:tgtEl>
                                        <p:attrNameLst>
                                          <p:attrName>style.visibility</p:attrName>
                                        </p:attrNameLst>
                                      </p:cBhvr>
                                      <p:to>
                                        <p:strVal val="visible"/>
                                      </p:to>
                                    </p:set>
                                    <p:animEffect transition="in" filter="dissolve">
                                      <p:cBhvr>
                                        <p:cTn id="11" dur="500"/>
                                        <p:tgtEl>
                                          <p:spTgt spid="23554">
                                            <p:txEl>
                                              <p:pRg st="1" end="1"/>
                                            </p:txEl>
                                          </p:spTgt>
                                        </p:tgtEl>
                                      </p:cBhvr>
                                    </p:animEffect>
                                  </p:childTnLst>
                                </p:cTn>
                              </p:par>
                            </p:childTnLst>
                          </p:cTn>
                        </p:par>
                        <p:par>
                          <p:cTn id="12" fill="hold">
                            <p:stCondLst>
                              <p:cond delay="1500"/>
                            </p:stCondLst>
                            <p:childTnLst>
                              <p:par>
                                <p:cTn id="13" presetID="9" presetClass="entr" presetSubtype="0" fill="hold" grpId="0" nodeType="afterEffect">
                                  <p:stCondLst>
                                    <p:cond delay="500"/>
                                  </p:stCondLst>
                                  <p:childTnLst>
                                    <p:set>
                                      <p:cBhvr>
                                        <p:cTn id="14" dur="1" fill="hold">
                                          <p:stCondLst>
                                            <p:cond delay="0"/>
                                          </p:stCondLst>
                                        </p:cTn>
                                        <p:tgtEl>
                                          <p:spTgt spid="23554">
                                            <p:txEl>
                                              <p:pRg st="2" end="2"/>
                                            </p:txEl>
                                          </p:spTgt>
                                        </p:tgtEl>
                                        <p:attrNameLst>
                                          <p:attrName>style.visibility</p:attrName>
                                        </p:attrNameLst>
                                      </p:cBhvr>
                                      <p:to>
                                        <p:strVal val="visible"/>
                                      </p:to>
                                    </p:set>
                                    <p:animEffect transition="in" filter="dissolve">
                                      <p:cBhvr>
                                        <p:cTn id="15" dur="500"/>
                                        <p:tgtEl>
                                          <p:spTgt spid="23554">
                                            <p:txEl>
                                              <p:pRg st="2" end="2"/>
                                            </p:txEl>
                                          </p:spTgt>
                                        </p:tgtEl>
                                      </p:cBhvr>
                                    </p:animEffect>
                                  </p:childTnLst>
                                </p:cTn>
                              </p:par>
                            </p:childTnLst>
                          </p:cTn>
                        </p:par>
                        <p:par>
                          <p:cTn id="16" fill="hold" nodeType="afterGroup">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23554">
                                            <p:txEl>
                                              <p:pRg st="3" end="3"/>
                                            </p:txEl>
                                          </p:spTgt>
                                        </p:tgtEl>
                                        <p:attrNameLst>
                                          <p:attrName>style.visibility</p:attrName>
                                        </p:attrNameLst>
                                      </p:cBhvr>
                                      <p:to>
                                        <p:strVal val="visible"/>
                                      </p:to>
                                    </p:set>
                                    <p:animEffect transition="in" filter="dissolve">
                                      <p:cBhvr>
                                        <p:cTn id="19" dur="500"/>
                                        <p:tgtEl>
                                          <p:spTgt spid="235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p" advAuto="50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effectLst>
                  <a:outerShdw blurRad="38100" dist="38100" dir="2700000" algn="tl">
                    <a:srgbClr val="000000">
                      <a:alpha val="43137"/>
                    </a:srgbClr>
                  </a:outerShdw>
                </a:effectLst>
              </a:rPr>
              <a:t>Psychedelics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6753" y="838199"/>
            <a:ext cx="8229600" cy="5688451"/>
          </a:xfrm>
        </p:spPr>
        <p:txBody>
          <a:bodyPr>
            <a:noAutofit/>
          </a:bodyPr>
          <a:lstStyle/>
          <a:p>
            <a:pPr marL="0" indent="0">
              <a:spcBef>
                <a:spcPts val="600"/>
              </a:spcBef>
              <a:buNone/>
            </a:pPr>
            <a:r>
              <a:rPr lang="en-US" sz="2400" b="1" dirty="0" smtClean="0">
                <a:solidFill>
                  <a:schemeClr val="tx2"/>
                </a:solidFill>
              </a:rPr>
              <a:t>Neurobiological Concerns</a:t>
            </a:r>
          </a:p>
          <a:p>
            <a:pPr marL="0" lvl="1" indent="457200">
              <a:spcBef>
                <a:spcPts val="600"/>
              </a:spcBef>
            </a:pPr>
            <a:r>
              <a:rPr lang="en-US" sz="2400" dirty="0" smtClean="0"/>
              <a:t>Long-term psychosis</a:t>
            </a:r>
          </a:p>
          <a:p>
            <a:pPr marL="0" lvl="1" indent="457200">
              <a:spcBef>
                <a:spcPts val="600"/>
              </a:spcBef>
            </a:pPr>
            <a:r>
              <a:rPr lang="en-US" sz="2400" dirty="0" smtClean="0"/>
              <a:t>Unpredictable effects while high</a:t>
            </a:r>
          </a:p>
          <a:p>
            <a:pPr marL="0" lvl="1" indent="457200">
              <a:spcBef>
                <a:spcPts val="600"/>
              </a:spcBef>
            </a:pPr>
            <a:r>
              <a:rPr lang="en-US" sz="2400" dirty="0" smtClean="0"/>
              <a:t>Low abuse potential (no “reward circuitry” dopamine    	component, animals won’t self-administer)</a:t>
            </a:r>
          </a:p>
          <a:p>
            <a:pPr lvl="0">
              <a:spcBef>
                <a:spcPts val="600"/>
              </a:spcBef>
              <a:buNone/>
              <a:defRPr/>
            </a:pPr>
            <a:r>
              <a:rPr lang="en-US" sz="2400" b="1" dirty="0">
                <a:solidFill>
                  <a:schemeClr val="tx2"/>
                </a:solidFill>
              </a:rPr>
              <a:t>“Classic” Hallucinogens</a:t>
            </a:r>
            <a:r>
              <a:rPr lang="en-US" sz="2400" dirty="0">
                <a:solidFill>
                  <a:srgbClr val="FFFF00"/>
                </a:solidFill>
              </a:rPr>
              <a:t/>
            </a:r>
            <a:br>
              <a:rPr lang="en-US" sz="2400" dirty="0">
                <a:solidFill>
                  <a:srgbClr val="FFFF00"/>
                </a:solidFill>
              </a:rPr>
            </a:br>
            <a:r>
              <a:rPr lang="en-US" sz="2400" dirty="0"/>
              <a:t>(LSD, psilocybin, 2-cx, mescaline)</a:t>
            </a:r>
          </a:p>
          <a:p>
            <a:pPr marL="457200" indent="-457200">
              <a:spcBef>
                <a:spcPts val="600"/>
              </a:spcBef>
              <a:buFont typeface="Arial" pitchFamily="34" charset="0"/>
              <a:buChar char="–"/>
              <a:defRPr/>
            </a:pPr>
            <a:r>
              <a:rPr lang="en-US" sz="2400" dirty="0"/>
              <a:t>Very few human studies, have to </a:t>
            </a:r>
            <a:endParaRPr lang="en-US" sz="2400" dirty="0" smtClean="0"/>
          </a:p>
          <a:p>
            <a:pPr marL="457200" indent="0">
              <a:spcBef>
                <a:spcPts val="600"/>
              </a:spcBef>
              <a:buNone/>
              <a:defRPr/>
            </a:pPr>
            <a:r>
              <a:rPr lang="en-US" sz="2400" dirty="0"/>
              <a:t>r</a:t>
            </a:r>
            <a:r>
              <a:rPr lang="en-US" sz="2400" dirty="0" smtClean="0"/>
              <a:t>ely </a:t>
            </a:r>
            <a:r>
              <a:rPr lang="en-US" sz="2400" dirty="0"/>
              <a:t>on animal “head twitch” </a:t>
            </a:r>
            <a:endParaRPr lang="en-US" sz="2400" dirty="0" smtClean="0"/>
          </a:p>
          <a:p>
            <a:pPr marL="457200" indent="0">
              <a:spcBef>
                <a:spcPts val="600"/>
              </a:spcBef>
              <a:buNone/>
              <a:defRPr/>
            </a:pPr>
            <a:r>
              <a:rPr lang="en-US" sz="2400" dirty="0" smtClean="0"/>
              <a:t>models</a:t>
            </a:r>
            <a:endParaRPr lang="en-US" sz="2400" dirty="0"/>
          </a:p>
          <a:p>
            <a:pPr marL="457200" indent="-457200">
              <a:spcBef>
                <a:spcPts val="600"/>
              </a:spcBef>
              <a:buFont typeface="Arial" pitchFamily="34" charset="0"/>
              <a:buChar char="–"/>
              <a:defRPr/>
            </a:pPr>
            <a:r>
              <a:rPr lang="en-US" sz="2400" dirty="0"/>
              <a:t>5-HT</a:t>
            </a:r>
            <a:r>
              <a:rPr lang="en-US" sz="2400" baseline="-25000" dirty="0"/>
              <a:t>2A</a:t>
            </a:r>
            <a:r>
              <a:rPr lang="en-US" sz="2400" dirty="0"/>
              <a:t> (sub-type of serotonin </a:t>
            </a:r>
            <a:r>
              <a:rPr lang="en-US" sz="2400" dirty="0" smtClean="0"/>
              <a:t>receptor</a:t>
            </a:r>
            <a:r>
              <a:rPr lang="en-US" sz="2400" dirty="0"/>
              <a:t>) main site of action; </a:t>
            </a:r>
            <a:endParaRPr lang="en-US" sz="2400" dirty="0" smtClean="0"/>
          </a:p>
          <a:p>
            <a:pPr marL="457200" indent="0">
              <a:spcBef>
                <a:spcPts val="600"/>
              </a:spcBef>
              <a:buNone/>
              <a:defRPr/>
            </a:pPr>
            <a:r>
              <a:rPr lang="en-US" sz="2400" dirty="0" smtClean="0"/>
              <a:t>correlation </a:t>
            </a:r>
            <a:r>
              <a:rPr lang="en-US" sz="2400" dirty="0"/>
              <a:t>between binding and hallucinogenic </a:t>
            </a:r>
            <a:r>
              <a:rPr lang="en-US" sz="2400" dirty="0" smtClean="0"/>
              <a:t>properties </a:t>
            </a:r>
            <a:r>
              <a:rPr lang="en-US" sz="2400" dirty="0">
                <a:sym typeface="Wingdings"/>
              </a:rPr>
              <a:t> necessary &amp; sufficient.</a:t>
            </a:r>
            <a:endParaRPr lang="en-US" sz="2400" dirty="0"/>
          </a:p>
          <a:p>
            <a:pPr marL="285750" indent="-285750">
              <a:spcBef>
                <a:spcPts val="600"/>
              </a:spcBef>
              <a:buFont typeface="Arial" pitchFamily="34" charset="0"/>
              <a:buChar char="–"/>
              <a:defRPr/>
            </a:pPr>
            <a:endParaRPr lang="en-US" sz="2400" dirty="0"/>
          </a:p>
          <a:p>
            <a:pPr lvl="1">
              <a:spcBef>
                <a:spcPts val="600"/>
              </a:spcBef>
              <a:defRPr/>
            </a:pPr>
            <a:endParaRPr lang="en-US" sz="2400" dirty="0"/>
          </a:p>
          <a:p>
            <a:pPr lvl="1">
              <a:spcBef>
                <a:spcPts val="0"/>
              </a:spcBef>
            </a:pPr>
            <a:endParaRPr lang="en-US" sz="2400" dirty="0" smtClean="0"/>
          </a:p>
        </p:txBody>
      </p:sp>
      <p:grpSp>
        <p:nvGrpSpPr>
          <p:cNvPr id="9" name="Group 8"/>
          <p:cNvGrpSpPr/>
          <p:nvPr/>
        </p:nvGrpSpPr>
        <p:grpSpPr>
          <a:xfrm>
            <a:off x="5135694" y="3124200"/>
            <a:ext cx="3495618" cy="1826095"/>
            <a:chOff x="5305482" y="3657600"/>
            <a:chExt cx="3686118" cy="1901701"/>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9" t="45121" r="38935" b="9623"/>
            <a:stretch/>
          </p:blipFill>
          <p:spPr bwMode="auto">
            <a:xfrm>
              <a:off x="5305482" y="3657600"/>
              <a:ext cx="3686118" cy="19017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Oval 4"/>
            <p:cNvSpPr/>
            <p:nvPr/>
          </p:nvSpPr>
          <p:spPr>
            <a:xfrm>
              <a:off x="8305800" y="4114800"/>
              <a:ext cx="310553" cy="46373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7" name="Content Placeholder 2"/>
          <p:cNvSpPr txBox="1">
            <a:spLocks/>
          </p:cNvSpPr>
          <p:nvPr/>
        </p:nvSpPr>
        <p:spPr>
          <a:xfrm>
            <a:off x="381000" y="3124201"/>
            <a:ext cx="4724400" cy="35052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80</a:t>
            </a:fld>
            <a:endParaRPr lang="en-US" sz="1400" dirty="0">
              <a:solidFill>
                <a:schemeClr val="tx1"/>
              </a:solidFill>
            </a:endParaRPr>
          </a:p>
        </p:txBody>
      </p:sp>
      <p:sp>
        <p:nvSpPr>
          <p:cNvPr id="13" name="TextBox 12"/>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41640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500"/>
                            </p:stCondLst>
                            <p:childTnLst>
                              <p:par>
                                <p:cTn id="18" presetID="10" presetClass="entr" presetSubtype="0" fill="hold" grpId="0" nodeType="afterEffect">
                                  <p:stCondLst>
                                    <p:cond delay="150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1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par>
                          <p:cTn id="36" fill="hold">
                            <p:stCondLst>
                              <p:cond delay="3500"/>
                            </p:stCondLst>
                            <p:childTnLst>
                              <p:par>
                                <p:cTn id="37" presetID="10" presetClass="entr" presetSubtype="0" fill="hold" nodeType="after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r="43180" b="48889"/>
          <a:stretch>
            <a:fillRect/>
          </a:stretch>
        </p:blipFill>
        <p:spPr bwMode="auto">
          <a:xfrm>
            <a:off x="5733222" y="76200"/>
            <a:ext cx="3334578"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0500"/>
            <a:ext cx="8229600" cy="1143000"/>
          </a:xfrm>
        </p:spPr>
        <p:txBody>
          <a:bodyPr>
            <a:normAutofit/>
          </a:bodyPr>
          <a:lstStyle/>
          <a:p>
            <a:pPr algn="l"/>
            <a:r>
              <a:rPr lang="en-US" sz="3600" b="1" dirty="0" smtClean="0">
                <a:effectLst>
                  <a:outerShdw blurRad="38100" dist="38100" dir="2700000" algn="tl">
                    <a:srgbClr val="000000">
                      <a:alpha val="43137"/>
                    </a:srgbClr>
                  </a:outerShdw>
                </a:effectLst>
              </a:rPr>
              <a:t>Synthetic Psychedelics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26820"/>
            <a:ext cx="8763000" cy="5178623"/>
          </a:xfrm>
        </p:spPr>
        <p:txBody>
          <a:bodyPr>
            <a:normAutofit fontScale="92500" lnSpcReduction="10000"/>
          </a:bodyPr>
          <a:lstStyle/>
          <a:p>
            <a:pPr>
              <a:spcBef>
                <a:spcPts val="600"/>
              </a:spcBef>
            </a:pPr>
            <a:r>
              <a:rPr lang="en-US" sz="2400" dirty="0" smtClean="0"/>
              <a:t>Potency at 5-HT</a:t>
            </a:r>
            <a:r>
              <a:rPr lang="en-US" sz="2400" baseline="-25000" dirty="0" smtClean="0"/>
              <a:t>2</a:t>
            </a:r>
            <a:r>
              <a:rPr lang="en-US" sz="2400" dirty="0" smtClean="0"/>
              <a:t> receptors: </a:t>
            </a:r>
            <a:br>
              <a:rPr lang="en-US" sz="2400" dirty="0" smtClean="0"/>
            </a:br>
            <a:r>
              <a:rPr lang="en-US" sz="2400" dirty="0" smtClean="0"/>
              <a:t>LSD ~= DOI &gt; DOB &gt;&gt; DOM &gt; </a:t>
            </a:r>
            <a:br>
              <a:rPr lang="en-US" sz="2400" dirty="0" smtClean="0"/>
            </a:br>
            <a:r>
              <a:rPr lang="en-US" sz="2400" dirty="0" smtClean="0"/>
              <a:t>5-MeO-DMT &gt; DMT</a:t>
            </a:r>
          </a:p>
          <a:p>
            <a:pPr>
              <a:spcBef>
                <a:spcPts val="600"/>
              </a:spcBef>
            </a:pPr>
            <a:r>
              <a:rPr lang="en-US" sz="2400" dirty="0" smtClean="0"/>
              <a:t>Can roughly rank hallucinogenic properties</a:t>
            </a:r>
          </a:p>
          <a:p>
            <a:pPr>
              <a:spcBef>
                <a:spcPts val="600"/>
              </a:spcBef>
            </a:pPr>
            <a:r>
              <a:rPr lang="en-US" sz="2400" dirty="0" smtClean="0"/>
              <a:t>But also have additional action on serotonin system </a:t>
            </a:r>
          </a:p>
          <a:p>
            <a:pPr marL="0" lvl="0" indent="0">
              <a:spcBef>
                <a:spcPts val="600"/>
              </a:spcBef>
              <a:buNone/>
              <a:defRPr/>
            </a:pPr>
            <a:r>
              <a:rPr lang="en-US" sz="3000" b="1" dirty="0">
                <a:solidFill>
                  <a:schemeClr val="tx2"/>
                </a:solidFill>
              </a:rPr>
              <a:t>5-MeO-DIPT (Foxy)</a:t>
            </a:r>
          </a:p>
          <a:p>
            <a:pPr>
              <a:spcBef>
                <a:spcPts val="600"/>
              </a:spcBef>
            </a:pPr>
            <a:r>
              <a:rPr lang="en-US" sz="2400" dirty="0"/>
              <a:t>Blocks SERT (serotonin removal from synapse, like cocaine, SSRIs)</a:t>
            </a:r>
          </a:p>
          <a:p>
            <a:pPr>
              <a:spcBef>
                <a:spcPts val="600"/>
              </a:spcBef>
            </a:pPr>
            <a:r>
              <a:rPr lang="en-US" sz="2400" dirty="0"/>
              <a:t>Rats find it “like LSD, but not exactly”</a:t>
            </a:r>
          </a:p>
          <a:p>
            <a:pPr lvl="1">
              <a:spcBef>
                <a:spcPts val="600"/>
              </a:spcBef>
            </a:pPr>
            <a:r>
              <a:rPr lang="en-US" sz="2400" dirty="0"/>
              <a:t>Same for </a:t>
            </a:r>
            <a:r>
              <a:rPr lang="en-US" sz="2400" dirty="0" smtClean="0"/>
              <a:t>2C-T-7</a:t>
            </a:r>
          </a:p>
          <a:p>
            <a:pPr lvl="1">
              <a:spcBef>
                <a:spcPts val="600"/>
              </a:spcBef>
            </a:pPr>
            <a:r>
              <a:rPr lang="en-US" sz="2400" dirty="0" smtClean="0"/>
              <a:t>May </a:t>
            </a:r>
            <a:r>
              <a:rPr lang="en-US" sz="2400" dirty="0"/>
              <a:t>be less intense: also activates 5-HT</a:t>
            </a:r>
            <a:r>
              <a:rPr lang="en-US" sz="2400" baseline="-25000" dirty="0"/>
              <a:t>1A</a:t>
            </a:r>
            <a:r>
              <a:rPr lang="en-US" sz="2400" dirty="0"/>
              <a:t>, which inhibits 5-HT</a:t>
            </a:r>
            <a:r>
              <a:rPr lang="en-US" sz="2400" baseline="-25000" dirty="0"/>
              <a:t>2A</a:t>
            </a:r>
          </a:p>
          <a:p>
            <a:pPr>
              <a:spcBef>
                <a:spcPts val="600"/>
              </a:spcBef>
            </a:pPr>
            <a:r>
              <a:rPr lang="en-US" sz="2400" dirty="0"/>
              <a:t>Potential long-term effects</a:t>
            </a:r>
          </a:p>
          <a:p>
            <a:pPr lvl="1">
              <a:spcBef>
                <a:spcPts val="600"/>
              </a:spcBef>
            </a:pPr>
            <a:r>
              <a:rPr lang="en-US" sz="2400" dirty="0"/>
              <a:t>Toxic to petri-dish serotonin system (Nakagawa, Sogawa)</a:t>
            </a:r>
          </a:p>
          <a:p>
            <a:pPr lvl="1">
              <a:spcBef>
                <a:spcPts val="600"/>
              </a:spcBef>
            </a:pPr>
            <a:r>
              <a:rPr lang="en-US" sz="2400" dirty="0"/>
              <a:t>Giving it to adolescent rats </a:t>
            </a:r>
            <a:r>
              <a:rPr lang="en-US" sz="2400" dirty="0">
                <a:sym typeface="Wingdings"/>
              </a:rPr>
              <a:t> worse </a:t>
            </a:r>
            <a:r>
              <a:rPr lang="en-US" sz="2400" dirty="0"/>
              <a:t>cognitive function as adults </a:t>
            </a:r>
            <a:r>
              <a:rPr lang="en-US" sz="2400" dirty="0">
                <a:sym typeface="Wingdings"/>
              </a:rPr>
              <a:t></a:t>
            </a:r>
            <a:r>
              <a:rPr lang="en-US" sz="2400" dirty="0"/>
              <a:t> serotonin system damage? (Compton)</a:t>
            </a:r>
          </a:p>
          <a:p>
            <a:endParaRPr lang="en-US" sz="2000" dirty="0" smtClean="0"/>
          </a:p>
          <a:p>
            <a:pPr>
              <a:buNone/>
            </a:pPr>
            <a:endParaRPr lang="en-US" sz="2000" dirty="0" smtClean="0"/>
          </a:p>
        </p:txBody>
      </p:sp>
      <p:sp>
        <p:nvSpPr>
          <p:cNvPr id="7"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81</a:t>
            </a:fld>
            <a:endParaRPr lang="en-US" sz="1400" dirty="0">
              <a:solidFill>
                <a:schemeClr val="tx1"/>
              </a:solidFill>
            </a:endParaRPr>
          </a:p>
        </p:txBody>
      </p:sp>
      <p:sp>
        <p:nvSpPr>
          <p:cNvPr id="9" name="TextBox 8"/>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103905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1143000"/>
          </a:xfrm>
        </p:spPr>
        <p:txBody>
          <a:bodyPr>
            <a:normAutofit fontScale="90000"/>
          </a:bodyPr>
          <a:lstStyle/>
          <a:p>
            <a:pPr algn="l"/>
            <a:r>
              <a:rPr lang="en-US" b="1" dirty="0" smtClean="0">
                <a:effectLst>
                  <a:outerShdw blurRad="38100" dist="38100" dir="2700000" algn="tl">
                    <a:srgbClr val="000000">
                      <a:alpha val="43137"/>
                    </a:srgbClr>
                  </a:outerShdw>
                </a:effectLst>
              </a:rPr>
              <a:t>Synthetic Psychedelics: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Other Considerations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4525963"/>
          </a:xfrm>
        </p:spPr>
        <p:txBody>
          <a:bodyPr>
            <a:normAutofit/>
          </a:bodyPr>
          <a:lstStyle/>
          <a:p>
            <a:r>
              <a:rPr lang="en-US" dirty="0" smtClean="0"/>
              <a:t>5-MeO-DMT interacts</a:t>
            </a:r>
            <a:br>
              <a:rPr lang="en-US" dirty="0" smtClean="0"/>
            </a:br>
            <a:r>
              <a:rPr lang="en-US" dirty="0" smtClean="0"/>
              <a:t>with MAO-Is</a:t>
            </a:r>
          </a:p>
          <a:p>
            <a:pPr lvl="1"/>
            <a:r>
              <a:rPr lang="en-US" sz="3200" dirty="0" smtClean="0"/>
              <a:t>(unlike classics)</a:t>
            </a:r>
          </a:p>
          <a:p>
            <a:pPr lvl="1"/>
            <a:r>
              <a:rPr lang="en-US" sz="3200" dirty="0" smtClean="0"/>
              <a:t>DMT and bufotenine (active metabolite) stay in system longer (Jiang et al.)</a:t>
            </a:r>
          </a:p>
          <a:p>
            <a:pPr lvl="1"/>
            <a:endParaRPr lang="en-US" sz="3200" dirty="0"/>
          </a:p>
        </p:txBody>
      </p:sp>
      <p:pic>
        <p:nvPicPr>
          <p:cNvPr id="8"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r="43180" b="48889"/>
          <a:stretch>
            <a:fillRect/>
          </a:stretch>
        </p:blipFill>
        <p:spPr bwMode="auto">
          <a:xfrm>
            <a:off x="5733222" y="76200"/>
            <a:ext cx="3334578" cy="2514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82</a:t>
            </a:fld>
            <a:endParaRPr lang="en-US" sz="1400" dirty="0">
              <a:solidFill>
                <a:schemeClr val="tx1"/>
              </a:solidFill>
            </a:endParaRPr>
          </a:p>
        </p:txBody>
      </p:sp>
      <p:sp>
        <p:nvSpPr>
          <p:cNvPr id="10" name="TextBox 9"/>
          <p:cNvSpPr txBox="1"/>
          <p:nvPr/>
        </p:nvSpPr>
        <p:spPr>
          <a:xfrm>
            <a:off x="0" y="6550223"/>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93267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457200" y="712394"/>
            <a:ext cx="8209003" cy="5459806"/>
          </a:xfrm>
          <a:prstGeom prst="rect">
            <a:avLst/>
          </a:prstGeom>
        </p:spPr>
      </p:pic>
      <p:sp>
        <p:nvSpPr>
          <p:cNvPr id="2" name="Title 1"/>
          <p:cNvSpPr>
            <a:spLocks noGrp="1"/>
          </p:cNvSpPr>
          <p:nvPr>
            <p:ph type="title"/>
          </p:nvPr>
        </p:nvSpPr>
        <p:spPr>
          <a:xfrm>
            <a:off x="609600" y="838200"/>
            <a:ext cx="5334001" cy="2514600"/>
          </a:xfrm>
        </p:spPr>
        <p:txBody>
          <a:bodyPr>
            <a:noAutofit/>
          </a:bodyPr>
          <a:lstStyle/>
          <a:p>
            <a:r>
              <a:rPr lang="en-US" sz="4400" dirty="0" smtClean="0">
                <a:effectLst>
                  <a:outerShdw blurRad="38100" dist="38100" dir="2700000" algn="tl">
                    <a:srgbClr val="000000">
                      <a:alpha val="43137"/>
                    </a:srgbClr>
                  </a:outerShdw>
                </a:effectLst>
              </a:rPr>
              <a:t>the EPIDEMIOLOGY OF synthetic </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DRUG USE</a:t>
            </a:r>
            <a:endParaRPr lang="en-US" sz="4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83</a:t>
            </a:fld>
            <a:endParaRPr lang="en-US" sz="1400" dirty="0">
              <a:solidFill>
                <a:schemeClr val="tx1"/>
              </a:solidFill>
            </a:endParaRPr>
          </a:p>
        </p:txBody>
      </p:sp>
    </p:spTree>
    <p:extLst>
      <p:ext uri="{BB962C8B-B14F-4D97-AF65-F5344CB8AC3E}">
        <p14:creationId xmlns:p14="http://schemas.microsoft.com/office/powerpoint/2010/main" val="15001427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z="4000" b="1" dirty="0" smtClean="0">
                <a:effectLst>
                  <a:outerShdw blurRad="38100" dist="38100" dir="2700000" algn="tl">
                    <a:srgbClr val="000000">
                      <a:alpha val="43137"/>
                    </a:srgbClr>
                  </a:outerShdw>
                </a:effectLst>
                <a:cs typeface="Arial" pitchFamily="34" charset="0"/>
              </a:rPr>
              <a:t>Emerging Drug Items Identified in U.S. </a:t>
            </a:r>
            <a:r>
              <a:rPr lang="en-US" sz="4000" b="1" dirty="0" err="1" smtClean="0">
                <a:effectLst>
                  <a:outerShdw blurRad="38100" dist="38100" dir="2700000" algn="tl">
                    <a:srgbClr val="000000">
                      <a:alpha val="43137"/>
                    </a:srgbClr>
                  </a:outerShdw>
                </a:effectLst>
                <a:cs typeface="Arial" pitchFamily="34" charset="0"/>
              </a:rPr>
              <a:t>NFLIS</a:t>
            </a:r>
            <a:r>
              <a:rPr lang="en-US" sz="4000" b="1" dirty="0" smtClean="0">
                <a:effectLst>
                  <a:outerShdw blurRad="38100" dist="38100" dir="2700000" algn="tl">
                    <a:srgbClr val="000000">
                      <a:alpha val="43137"/>
                    </a:srgbClr>
                  </a:outerShdw>
                </a:effectLst>
                <a:cs typeface="Arial" pitchFamily="34" charset="0"/>
              </a:rPr>
              <a:t> Forensic Labs: 2010-2012</a:t>
            </a:r>
            <a:br>
              <a:rPr lang="en-US" sz="4000" b="1" dirty="0" smtClean="0">
                <a:effectLst>
                  <a:outerShdw blurRad="38100" dist="38100" dir="2700000" algn="tl">
                    <a:srgbClr val="000000">
                      <a:alpha val="43137"/>
                    </a:srgbClr>
                  </a:outerShdw>
                </a:effectLst>
                <a:cs typeface="Arial" pitchFamily="34" charset="0"/>
              </a:rPr>
            </a:br>
            <a:endParaRPr lang="en-US" sz="2000" b="1" dirty="0">
              <a:effectLst>
                <a:outerShdw blurRad="38100" dist="38100" dir="2700000" algn="tl">
                  <a:srgbClr val="000000">
                    <a:alpha val="43137"/>
                  </a:srgbClr>
                </a:outerShdw>
              </a:effectLst>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038224"/>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a:spLocks noChangeArrowheads="1"/>
          </p:cNvSpPr>
          <p:nvPr/>
        </p:nvSpPr>
        <p:spPr bwMode="auto">
          <a:xfrm>
            <a:off x="15240" y="6538099"/>
            <a:ext cx="5013960" cy="319901"/>
          </a:xfrm>
          <a:prstGeom prst="rect">
            <a:avLst/>
          </a:prstGeom>
          <a:noFill/>
          <a:ln w="9525">
            <a:noFill/>
            <a:miter lim="800000"/>
            <a:headEnd/>
            <a:tailEnd/>
          </a:ln>
        </p:spPr>
        <p:txBody>
          <a:bodyPr wrap="square">
            <a:spAutoFit/>
          </a:bodyPr>
          <a:lstStyle/>
          <a:p>
            <a:pPr eaLnBrk="0" hangingPunct="0"/>
            <a:r>
              <a:rPr lang="en-US" sz="1400" u="none" dirty="0" smtClean="0">
                <a:latin typeface="+mj-lt"/>
                <a:cs typeface="Arial" pitchFamily="34" charset="0"/>
              </a:rPr>
              <a:t>SOURCE: U.S. DEA, Office of Diversion Control,  </a:t>
            </a:r>
            <a:r>
              <a:rPr lang="en-US" sz="1400" dirty="0" smtClean="0">
                <a:latin typeface="+mj-lt"/>
                <a:cs typeface="Arial" pitchFamily="34" charset="0"/>
              </a:rPr>
              <a:t>NFLIS data, 2012.</a:t>
            </a:r>
            <a:endParaRPr lang="en-US" sz="1400" u="none" dirty="0">
              <a:latin typeface="+mj-lt"/>
              <a:cs typeface="Arial" pitchFamily="34" charset="0"/>
            </a:endParaRPr>
          </a:p>
        </p:txBody>
      </p:sp>
      <p:sp>
        <p:nvSpPr>
          <p:cNvPr id="3" name="Slide Number Placeholder 2"/>
          <p:cNvSpPr>
            <a:spLocks noGrp="1"/>
          </p:cNvSpPr>
          <p:nvPr>
            <p:ph type="sldNum" sz="quarter" idx="12"/>
          </p:nvPr>
        </p:nvSpPr>
        <p:spPr>
          <a:xfrm>
            <a:off x="7006442" y="6492875"/>
            <a:ext cx="2133600" cy="365125"/>
          </a:xfrm>
        </p:spPr>
        <p:txBody>
          <a:bodyPr/>
          <a:lstStyle/>
          <a:p>
            <a:fld id="{30837B1F-12DC-49C9-8FDE-EB386A0200E4}" type="slidenum">
              <a:rPr lang="en-US" sz="1400" smtClean="0">
                <a:solidFill>
                  <a:schemeClr val="tx1"/>
                </a:solidFill>
              </a:rPr>
              <a:t>84</a:t>
            </a:fld>
            <a:endParaRPr lang="en-US" sz="1400" dirty="0">
              <a:solidFill>
                <a:schemeClr val="tx1"/>
              </a:solidFill>
            </a:endParaRPr>
          </a:p>
        </p:txBody>
      </p:sp>
    </p:spTree>
    <p:extLst>
      <p:ext uri="{BB962C8B-B14F-4D97-AF65-F5344CB8AC3E}">
        <p14:creationId xmlns:p14="http://schemas.microsoft.com/office/powerpoint/2010/main" val="2652778630"/>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z="3700" b="1" dirty="0" smtClean="0">
                <a:effectLst>
                  <a:outerShdw blurRad="38100" dist="38100" dir="2700000" algn="tl">
                    <a:srgbClr val="000000">
                      <a:alpha val="43137"/>
                    </a:srgbClr>
                  </a:outerShdw>
                </a:effectLst>
                <a:cs typeface="Arial" pitchFamily="34" charset="0"/>
              </a:rPr>
              <a:t>Number of Unique Types of Synthetic Drugs Identified Nationally: NFLIS (2010-2012)</a:t>
            </a:r>
            <a:br>
              <a:rPr lang="en-US" sz="3700" b="1" dirty="0" smtClean="0">
                <a:effectLst>
                  <a:outerShdw blurRad="38100" dist="38100" dir="2700000" algn="tl">
                    <a:srgbClr val="000000">
                      <a:alpha val="43137"/>
                    </a:srgbClr>
                  </a:outerShdw>
                </a:effectLst>
                <a:cs typeface="Arial" pitchFamily="34" charset="0"/>
              </a:rPr>
            </a:br>
            <a:endParaRPr lang="en-US" sz="2000" b="1" dirty="0">
              <a:effectLst>
                <a:outerShdw blurRad="38100" dist="38100" dir="2700000" algn="tl">
                  <a:srgbClr val="000000">
                    <a:alpha val="43137"/>
                  </a:srgbClr>
                </a:outerShdw>
              </a:effectLst>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2176420"/>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a:spLocks noChangeArrowheads="1"/>
          </p:cNvSpPr>
          <p:nvPr/>
        </p:nvSpPr>
        <p:spPr bwMode="auto">
          <a:xfrm>
            <a:off x="15240" y="6538099"/>
            <a:ext cx="5013960" cy="319901"/>
          </a:xfrm>
          <a:prstGeom prst="rect">
            <a:avLst/>
          </a:prstGeom>
          <a:noFill/>
          <a:ln w="9525">
            <a:noFill/>
            <a:miter lim="800000"/>
            <a:headEnd/>
            <a:tailEnd/>
          </a:ln>
        </p:spPr>
        <p:txBody>
          <a:bodyPr wrap="square">
            <a:spAutoFit/>
          </a:bodyPr>
          <a:lstStyle/>
          <a:p>
            <a:pPr eaLnBrk="0" hangingPunct="0"/>
            <a:r>
              <a:rPr lang="en-US" sz="1400" u="none" dirty="0" smtClean="0">
                <a:latin typeface="+mj-lt"/>
                <a:cs typeface="Arial" pitchFamily="34" charset="0"/>
              </a:rPr>
              <a:t>SOURCE: U.S. DEA, Office of Diversion Control,  </a:t>
            </a:r>
            <a:r>
              <a:rPr lang="en-US" sz="1400" dirty="0" smtClean="0">
                <a:latin typeface="+mj-lt"/>
                <a:cs typeface="Arial" pitchFamily="34" charset="0"/>
              </a:rPr>
              <a:t>NFLIS data, 2012.</a:t>
            </a:r>
            <a:endParaRPr lang="en-US" sz="1400" u="none" dirty="0">
              <a:latin typeface="+mj-lt"/>
              <a:cs typeface="Arial" pitchFamily="34" charset="0"/>
            </a:endParaRPr>
          </a:p>
        </p:txBody>
      </p:sp>
      <p:sp>
        <p:nvSpPr>
          <p:cNvPr id="3" name="Slide Number Placeholder 2"/>
          <p:cNvSpPr>
            <a:spLocks noGrp="1"/>
          </p:cNvSpPr>
          <p:nvPr>
            <p:ph type="sldNum" sz="quarter" idx="12"/>
          </p:nvPr>
        </p:nvSpPr>
        <p:spPr>
          <a:xfrm>
            <a:off x="7006442" y="6492875"/>
            <a:ext cx="2133600" cy="365125"/>
          </a:xfrm>
        </p:spPr>
        <p:txBody>
          <a:bodyPr/>
          <a:lstStyle/>
          <a:p>
            <a:fld id="{30837B1F-12DC-49C9-8FDE-EB386A0200E4}" type="slidenum">
              <a:rPr lang="en-US" sz="1400" smtClean="0">
                <a:solidFill>
                  <a:schemeClr val="tx1"/>
                </a:solidFill>
              </a:rPr>
              <a:t>85</a:t>
            </a:fld>
            <a:endParaRPr lang="en-US" sz="1400" dirty="0">
              <a:solidFill>
                <a:schemeClr val="tx1"/>
              </a:solidFill>
            </a:endParaRPr>
          </a:p>
        </p:txBody>
      </p:sp>
    </p:spTree>
    <p:extLst>
      <p:ext uri="{BB962C8B-B14F-4D97-AF65-F5344CB8AC3E}">
        <p14:creationId xmlns:p14="http://schemas.microsoft.com/office/powerpoint/2010/main" val="3086396007"/>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effectLst>
                  <a:outerShdw blurRad="38100" dist="38100" dir="2700000" algn="tl">
                    <a:srgbClr val="000000">
                      <a:alpha val="43137"/>
                    </a:srgbClr>
                  </a:outerShdw>
                </a:effectLst>
              </a:rPr>
              <a:t>Calls Received by U.S. Poison Control Centers for Human Exposure to Synthetic Marijuana, 2010 to July 2013</a:t>
            </a:r>
            <a:endParaRPr lang="en-US" sz="3600" b="1"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120685451"/>
              </p:ext>
            </p:extLst>
          </p:nvPr>
        </p:nvGraphicFramePr>
        <p:xfrm>
          <a:off x="762000" y="2209800"/>
          <a:ext cx="7315200" cy="380479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819400" y="1828800"/>
            <a:ext cx="4419600" cy="830997"/>
          </a:xfrm>
          <a:prstGeom prst="rect">
            <a:avLst/>
          </a:prstGeom>
          <a:noFill/>
        </p:spPr>
        <p:txBody>
          <a:bodyPr wrap="square" rtlCol="0">
            <a:spAutoFit/>
          </a:bodyPr>
          <a:lstStyle/>
          <a:p>
            <a:pPr algn="ctr"/>
            <a:r>
              <a:rPr lang="en-US" sz="2400" b="1" i="1" dirty="0" smtClean="0">
                <a:solidFill>
                  <a:srgbClr val="C00000"/>
                </a:solidFill>
              </a:rPr>
              <a:t>There was 1 cannabinoid</a:t>
            </a:r>
          </a:p>
          <a:p>
            <a:pPr algn="ctr"/>
            <a:r>
              <a:rPr lang="en-US" sz="2400" b="1" i="1" dirty="0" smtClean="0">
                <a:solidFill>
                  <a:srgbClr val="C00000"/>
                </a:solidFill>
              </a:rPr>
              <a:t>death in 2010 and 4 in 2011</a:t>
            </a:r>
            <a:endParaRPr lang="en-US" sz="2400" b="1" i="1" dirty="0">
              <a:solidFill>
                <a:srgbClr val="C00000"/>
              </a:solidFill>
            </a:endParaRPr>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86</a:t>
            </a:fld>
            <a:endParaRPr lang="en-US" sz="1400" dirty="0">
              <a:solidFill>
                <a:schemeClr val="tx1"/>
              </a:solidFill>
            </a:endParaRPr>
          </a:p>
        </p:txBody>
      </p:sp>
      <p:sp>
        <p:nvSpPr>
          <p:cNvPr id="9" name="TextBox 8"/>
          <p:cNvSpPr txBox="1"/>
          <p:nvPr/>
        </p:nvSpPr>
        <p:spPr>
          <a:xfrm>
            <a:off x="0" y="6550223"/>
            <a:ext cx="7467600" cy="307777"/>
          </a:xfrm>
          <a:prstGeom prst="rect">
            <a:avLst/>
          </a:prstGeom>
          <a:noFill/>
        </p:spPr>
        <p:txBody>
          <a:bodyPr wrap="square" rtlCol="0">
            <a:spAutoFit/>
          </a:bodyPr>
          <a:lstStyle/>
          <a:p>
            <a:r>
              <a:rPr lang="en-US" sz="1400" dirty="0" smtClean="0"/>
              <a:t>SOURCE: American Association of Poison Control Centers, updated August 30, 2013.</a:t>
            </a:r>
            <a:endParaRPr lang="en-US" sz="1400" dirty="0"/>
          </a:p>
        </p:txBody>
      </p:sp>
    </p:spTree>
    <p:extLst>
      <p:ext uri="{BB962C8B-B14F-4D97-AF65-F5344CB8AC3E}">
        <p14:creationId xmlns:p14="http://schemas.microsoft.com/office/powerpoint/2010/main" val="2237377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effectLst>
                  <a:outerShdw blurRad="38100" dist="38100" dir="2700000" algn="tl">
                    <a:srgbClr val="000000">
                      <a:alpha val="43137"/>
                    </a:srgbClr>
                  </a:outerShdw>
                </a:effectLst>
              </a:rPr>
              <a:t>Past Year Drug Use by 12</a:t>
            </a:r>
            <a:r>
              <a:rPr lang="en-US" sz="3600" b="1" baseline="30000" dirty="0" smtClean="0">
                <a:effectLst>
                  <a:outerShdw blurRad="38100" dist="38100" dir="2700000" algn="tl">
                    <a:srgbClr val="000000">
                      <a:alpha val="43137"/>
                    </a:srgbClr>
                  </a:outerShdw>
                </a:effectLst>
              </a:rPr>
              <a:t>th</a:t>
            </a:r>
            <a:r>
              <a:rPr lang="en-US" sz="3600" b="1" dirty="0" smtClean="0">
                <a:effectLst>
                  <a:outerShdw blurRad="38100" dist="38100" dir="2700000" algn="tl">
                    <a:srgbClr val="000000">
                      <a:alpha val="43137"/>
                    </a:srgbClr>
                  </a:outerShdw>
                </a:effectLst>
              </a:rPr>
              <a:t> Grade Students: MTF, 2012</a:t>
            </a:r>
            <a:endParaRPr lang="en-US" sz="3600" b="1"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683355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550223"/>
            <a:ext cx="4040209" cy="307777"/>
          </a:xfrm>
          <a:prstGeom prst="rect">
            <a:avLst/>
          </a:prstGeom>
          <a:noFill/>
        </p:spPr>
        <p:txBody>
          <a:bodyPr wrap="none" rtlCol="0">
            <a:spAutoFit/>
          </a:bodyPr>
          <a:lstStyle/>
          <a:p>
            <a:r>
              <a:rPr lang="en-US" sz="1400" dirty="0" smtClean="0"/>
              <a:t>SOURCE: Monitoring the Future Survey, 2012 results.</a:t>
            </a:r>
            <a:endParaRPr lang="en-US" sz="1400" dirty="0"/>
          </a:p>
        </p:txBody>
      </p:sp>
      <p:sp>
        <p:nvSpPr>
          <p:cNvPr id="7"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87</a:t>
            </a:fld>
            <a:endParaRPr lang="en-US" sz="1400" dirty="0">
              <a:solidFill>
                <a:schemeClr val="tx1"/>
              </a:solidFill>
            </a:endParaRPr>
          </a:p>
        </p:txBody>
      </p:sp>
    </p:spTree>
    <p:extLst>
      <p:ext uri="{BB962C8B-B14F-4D97-AF65-F5344CB8AC3E}">
        <p14:creationId xmlns:p14="http://schemas.microsoft.com/office/powerpoint/2010/main" val="37479644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nSpc>
                <a:spcPct val="85000"/>
              </a:lnSpc>
            </a:pPr>
            <a:r>
              <a:rPr lang="en-US" b="1" dirty="0">
                <a:effectLst>
                  <a:outerShdw blurRad="38100" dist="38100" dir="2700000" algn="tl">
                    <a:srgbClr val="000000">
                      <a:alpha val="43137"/>
                    </a:srgbClr>
                  </a:outerShdw>
                </a:effectLst>
              </a:rPr>
              <a:t>Percentage of U.S. Students (Grades 9 to 12) Reporting Past Year Alcohol and Other Drug Use, </a:t>
            </a:r>
            <a:r>
              <a:rPr lang="en-US" b="1" dirty="0" smtClean="0">
                <a:effectLst>
                  <a:outerShdw blurRad="38100" dist="38100" dir="2700000" algn="tl">
                    <a:srgbClr val="000000">
                      <a:alpha val="43137"/>
                    </a:srgbClr>
                  </a:outerShdw>
                </a:effectLst>
              </a:rPr>
              <a:t>2012 </a:t>
            </a:r>
            <a:r>
              <a:rPr lang="en-US" dirty="0" smtClean="0"/>
              <a:t>(</a:t>
            </a:r>
            <a:r>
              <a:rPr lang="en-US" dirty="0"/>
              <a:t>N=3,884)</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0912321"/>
              </p:ext>
            </p:extLst>
          </p:nvPr>
        </p:nvGraphicFramePr>
        <p:xfrm>
          <a:off x="457200" y="1676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6997861" y="6492875"/>
            <a:ext cx="2133600" cy="365125"/>
          </a:xfrm>
        </p:spPr>
        <p:txBody>
          <a:bodyPr/>
          <a:lstStyle/>
          <a:p>
            <a:fld id="{30837B1F-12DC-49C9-8FDE-EB386A0200E4}" type="slidenum">
              <a:rPr lang="en-US" sz="1400" smtClean="0">
                <a:solidFill>
                  <a:schemeClr val="tx1"/>
                </a:solidFill>
              </a:rPr>
              <a:t>88</a:t>
            </a:fld>
            <a:endParaRPr lang="en-US" sz="1400" dirty="0">
              <a:solidFill>
                <a:schemeClr val="tx1"/>
              </a:solidFill>
            </a:endParaRPr>
          </a:p>
        </p:txBody>
      </p:sp>
      <p:sp>
        <p:nvSpPr>
          <p:cNvPr id="6" name="TextBox 5"/>
          <p:cNvSpPr txBox="1"/>
          <p:nvPr/>
        </p:nvSpPr>
        <p:spPr>
          <a:xfrm>
            <a:off x="0" y="6377869"/>
            <a:ext cx="9144000" cy="480131"/>
          </a:xfrm>
          <a:prstGeom prst="rect">
            <a:avLst/>
          </a:prstGeom>
          <a:noFill/>
        </p:spPr>
        <p:txBody>
          <a:bodyPr wrap="square" rtlCol="0">
            <a:spAutoFit/>
          </a:bodyPr>
          <a:lstStyle/>
          <a:p>
            <a:pPr marL="581025" indent="-581025">
              <a:lnSpc>
                <a:spcPct val="90000"/>
              </a:lnSpc>
              <a:defRPr/>
            </a:pPr>
            <a:r>
              <a:rPr lang="en-US" sz="1400" dirty="0" smtClean="0"/>
              <a:t>SOURCE: </a:t>
            </a:r>
            <a:r>
              <a:rPr lang="en-US" sz="1400" dirty="0"/>
              <a:t>Adapted by CESAR from The Partnership for a Drug-Free America and the MetLife Foundation, </a:t>
            </a:r>
            <a:r>
              <a:rPr lang="en-US" sz="1400" i="1" dirty="0"/>
              <a:t>The Partnership Attitude Tracking Study (PATS): Teens and Parents</a:t>
            </a:r>
            <a:r>
              <a:rPr lang="en-US" sz="1400" dirty="0"/>
              <a:t>, 2013. </a:t>
            </a:r>
          </a:p>
        </p:txBody>
      </p:sp>
    </p:spTree>
    <p:extLst>
      <p:ext uri="{BB962C8B-B14F-4D97-AF65-F5344CB8AC3E}">
        <p14:creationId xmlns:p14="http://schemas.microsoft.com/office/powerpoint/2010/main" val="744768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77962"/>
          </a:xfrm>
        </p:spPr>
        <p:txBody>
          <a:bodyPr>
            <a:noAutofit/>
          </a:bodyPr>
          <a:lstStyle/>
          <a:p>
            <a:r>
              <a:rPr lang="en-US" sz="3600" b="1" dirty="0">
                <a:effectLst>
                  <a:outerShdw blurRad="38100" dist="38100" dir="2700000" algn="tl">
                    <a:srgbClr val="000000">
                      <a:alpha val="43137"/>
                    </a:srgbClr>
                  </a:outerShdw>
                </a:effectLst>
              </a:rPr>
              <a:t>Emergency Room Visits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Related to Synthetic </a:t>
            </a:r>
            <a:r>
              <a:rPr lang="en-US" sz="3600" b="1" dirty="0" smtClean="0">
                <a:effectLst>
                  <a:outerShdw blurRad="38100" dist="38100" dir="2700000" algn="tl">
                    <a:srgbClr val="000000">
                      <a:alpha val="43137"/>
                    </a:srgbClr>
                  </a:outerShdw>
                </a:effectLst>
              </a:rPr>
              <a:t>Cannabis and Cathinones: DAWN, 2011</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4292179"/>
              </p:ext>
            </p:extLst>
          </p:nvPr>
        </p:nvGraphicFramePr>
        <p:xfrm>
          <a:off x="457200" y="2362200"/>
          <a:ext cx="8229600" cy="35991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460500">
                <a:tc>
                  <a:txBody>
                    <a:bodyPr/>
                    <a:lstStyle/>
                    <a:p>
                      <a:endParaRPr lang="en-US" sz="2400" dirty="0"/>
                    </a:p>
                  </a:txBody>
                  <a:tcPr/>
                </a:tc>
                <a:tc>
                  <a:txBody>
                    <a:bodyPr/>
                    <a:lstStyle/>
                    <a:p>
                      <a:pPr algn="ctr"/>
                      <a:r>
                        <a:rPr lang="en-US" sz="2400" dirty="0" smtClean="0"/>
                        <a:t>% Male</a:t>
                      </a:r>
                      <a:endParaRPr lang="en-US" sz="2400" dirty="0"/>
                    </a:p>
                  </a:txBody>
                  <a:tcPr anchor="ctr"/>
                </a:tc>
                <a:tc>
                  <a:txBody>
                    <a:bodyPr/>
                    <a:lstStyle/>
                    <a:p>
                      <a:pPr algn="ctr"/>
                      <a:r>
                        <a:rPr lang="en-US" sz="2400" dirty="0" smtClean="0"/>
                        <a:t>% Under Age 21</a:t>
                      </a:r>
                      <a:endParaRPr lang="en-US" sz="2400" dirty="0"/>
                    </a:p>
                  </a:txBody>
                  <a:tcPr anchor="ctr"/>
                </a:tc>
                <a:tc>
                  <a:txBody>
                    <a:bodyPr/>
                    <a:lstStyle/>
                    <a:p>
                      <a:pPr algn="ctr"/>
                      <a:r>
                        <a:rPr lang="en-US" sz="2400" dirty="0" smtClean="0"/>
                        <a:t>% Sent to ICU or Sub. Abuse</a:t>
                      </a:r>
                    </a:p>
                    <a:p>
                      <a:pPr algn="ctr"/>
                      <a:r>
                        <a:rPr lang="en-US" sz="2400" dirty="0" smtClean="0"/>
                        <a:t>Treatment</a:t>
                      </a:r>
                      <a:endParaRPr lang="en-US" sz="2400" dirty="0"/>
                    </a:p>
                  </a:txBody>
                  <a:tcPr anchor="ctr"/>
                </a:tc>
                <a:tc>
                  <a:txBody>
                    <a:bodyPr/>
                    <a:lstStyle/>
                    <a:p>
                      <a:pPr algn="ctr"/>
                      <a:r>
                        <a:rPr lang="en-US" sz="2400" dirty="0" smtClean="0"/>
                        <a:t>% Discharged Home</a:t>
                      </a:r>
                      <a:endParaRPr lang="en-US" sz="2400" dirty="0"/>
                    </a:p>
                  </a:txBody>
                  <a:tcPr anchor="ctr"/>
                </a:tc>
              </a:tr>
              <a:tr h="1022350">
                <a:tc>
                  <a:txBody>
                    <a:bodyPr/>
                    <a:lstStyle/>
                    <a:p>
                      <a:r>
                        <a:rPr lang="en-US" sz="2400" b="1" dirty="0" smtClean="0"/>
                        <a:t>Synthetic Cannabis</a:t>
                      </a:r>
                      <a:endParaRPr lang="en-US" sz="2400" b="1" dirty="0"/>
                    </a:p>
                  </a:txBody>
                  <a:tcPr anchor="ctr"/>
                </a:tc>
                <a:tc>
                  <a:txBody>
                    <a:bodyPr/>
                    <a:lstStyle/>
                    <a:p>
                      <a:pPr algn="ctr"/>
                      <a:r>
                        <a:rPr lang="en-US" sz="2400" dirty="0" smtClean="0"/>
                        <a:t>70%</a:t>
                      </a:r>
                      <a:endParaRPr lang="en-US" sz="2400" dirty="0"/>
                    </a:p>
                  </a:txBody>
                  <a:tcPr anchor="ctr"/>
                </a:tc>
                <a:tc>
                  <a:txBody>
                    <a:bodyPr/>
                    <a:lstStyle/>
                    <a:p>
                      <a:pPr algn="ctr"/>
                      <a:r>
                        <a:rPr lang="en-US" sz="2400" dirty="0" smtClean="0"/>
                        <a:t>55%</a:t>
                      </a:r>
                      <a:endParaRPr lang="en-US" sz="2400" dirty="0"/>
                    </a:p>
                  </a:txBody>
                  <a:tcPr anchor="ctr"/>
                </a:tc>
                <a:tc>
                  <a:txBody>
                    <a:bodyPr/>
                    <a:lstStyle/>
                    <a:p>
                      <a:pPr algn="ctr"/>
                      <a:r>
                        <a:rPr lang="en-US" sz="2400" dirty="0" smtClean="0"/>
                        <a:t>3%</a:t>
                      </a:r>
                      <a:endParaRPr lang="en-US" sz="2400" dirty="0"/>
                    </a:p>
                  </a:txBody>
                  <a:tcPr anchor="ctr"/>
                </a:tc>
                <a:tc>
                  <a:txBody>
                    <a:bodyPr/>
                    <a:lstStyle/>
                    <a:p>
                      <a:pPr algn="ctr"/>
                      <a:r>
                        <a:rPr lang="en-US" sz="2400" dirty="0" smtClean="0"/>
                        <a:t>78%</a:t>
                      </a:r>
                      <a:endParaRPr lang="en-US" sz="2400" dirty="0"/>
                    </a:p>
                  </a:txBody>
                  <a:tcPr anchor="ctr"/>
                </a:tc>
              </a:tr>
              <a:tr h="1022350">
                <a:tc>
                  <a:txBody>
                    <a:bodyPr/>
                    <a:lstStyle/>
                    <a:p>
                      <a:r>
                        <a:rPr lang="en-US" sz="2400" b="1" dirty="0" smtClean="0"/>
                        <a:t>Synthetic Cathinones</a:t>
                      </a:r>
                      <a:endParaRPr lang="en-US" sz="2400" b="1" dirty="0"/>
                    </a:p>
                  </a:txBody>
                  <a:tcPr anchor="ctr"/>
                </a:tc>
                <a:tc>
                  <a:txBody>
                    <a:bodyPr/>
                    <a:lstStyle/>
                    <a:p>
                      <a:pPr algn="ctr"/>
                      <a:r>
                        <a:rPr lang="en-US" sz="2400" dirty="0" smtClean="0"/>
                        <a:t>76%</a:t>
                      </a:r>
                      <a:endParaRPr lang="en-US" sz="2400" dirty="0"/>
                    </a:p>
                  </a:txBody>
                  <a:tcPr anchor="ctr"/>
                </a:tc>
                <a:tc>
                  <a:txBody>
                    <a:bodyPr/>
                    <a:lstStyle/>
                    <a:p>
                      <a:pPr algn="ctr"/>
                      <a:r>
                        <a:rPr lang="en-US" sz="2400" dirty="0" smtClean="0"/>
                        <a:t>14%</a:t>
                      </a:r>
                      <a:endParaRPr lang="en-US" sz="2400" dirty="0"/>
                    </a:p>
                  </a:txBody>
                  <a:tcPr anchor="ctr"/>
                </a:tc>
                <a:tc>
                  <a:txBody>
                    <a:bodyPr/>
                    <a:lstStyle/>
                    <a:p>
                      <a:pPr algn="ctr"/>
                      <a:r>
                        <a:rPr lang="en-US" sz="2400" dirty="0" smtClean="0"/>
                        <a:t>12%</a:t>
                      </a:r>
                      <a:endParaRPr lang="en-US" sz="2400" dirty="0"/>
                    </a:p>
                  </a:txBody>
                  <a:tcPr anchor="ctr"/>
                </a:tc>
                <a:tc>
                  <a:txBody>
                    <a:bodyPr/>
                    <a:lstStyle/>
                    <a:p>
                      <a:pPr algn="ctr"/>
                      <a:r>
                        <a:rPr lang="en-US" sz="2400" dirty="0" smtClean="0"/>
                        <a:t>55%</a:t>
                      </a:r>
                      <a:endParaRPr lang="en-US" sz="2400" dirty="0"/>
                    </a:p>
                  </a:txBody>
                  <a:tcPr anchor="ctr"/>
                </a:tc>
              </a:tr>
            </a:tbl>
          </a:graphicData>
        </a:graphic>
      </p:graphicFrame>
      <p:sp>
        <p:nvSpPr>
          <p:cNvPr id="5"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89</a:t>
            </a:fld>
            <a:endParaRPr lang="en-US" sz="1400" dirty="0">
              <a:solidFill>
                <a:schemeClr val="tx1"/>
              </a:solidFill>
            </a:endParaRPr>
          </a:p>
        </p:txBody>
      </p:sp>
      <p:sp>
        <p:nvSpPr>
          <p:cNvPr id="7" name="TextBox 6"/>
          <p:cNvSpPr txBox="1"/>
          <p:nvPr/>
        </p:nvSpPr>
        <p:spPr>
          <a:xfrm>
            <a:off x="0" y="6571768"/>
            <a:ext cx="9144000" cy="286232"/>
          </a:xfrm>
          <a:prstGeom prst="rect">
            <a:avLst/>
          </a:prstGeom>
          <a:noFill/>
        </p:spPr>
        <p:txBody>
          <a:bodyPr wrap="square" rtlCol="0">
            <a:spAutoFit/>
          </a:bodyPr>
          <a:lstStyle/>
          <a:p>
            <a:pPr marL="581025" indent="-581025">
              <a:lnSpc>
                <a:spcPct val="90000"/>
              </a:lnSpc>
              <a:defRPr/>
            </a:pPr>
            <a:r>
              <a:rPr lang="en-US" sz="1400" dirty="0" smtClean="0"/>
              <a:t>SOURCE: OAS, SAMHSA-CSAT. (2013). Drug Abuse Warning Network, 2011 data.</a:t>
            </a:r>
            <a:endParaRPr lang="en-US" sz="1400" dirty="0"/>
          </a:p>
        </p:txBody>
      </p:sp>
    </p:spTree>
    <p:extLst>
      <p:ext uri="{BB962C8B-B14F-4D97-AF65-F5344CB8AC3E}">
        <p14:creationId xmlns:p14="http://schemas.microsoft.com/office/powerpoint/2010/main" val="3068586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9800" y="685800"/>
            <a:ext cx="7188200" cy="5391150"/>
          </a:xfrm>
          <a:prstGeom prst="rect">
            <a:avLst/>
          </a:prstGeom>
        </p:spPr>
      </p:pic>
      <p:sp>
        <p:nvSpPr>
          <p:cNvPr id="2" name="Title 1"/>
          <p:cNvSpPr>
            <a:spLocks noGrp="1"/>
          </p:cNvSpPr>
          <p:nvPr>
            <p:ph type="title"/>
          </p:nvPr>
        </p:nvSpPr>
        <p:spPr>
          <a:xfrm>
            <a:off x="609600" y="2981325"/>
            <a:ext cx="7772400" cy="1362075"/>
          </a:xfrm>
        </p:spPr>
        <p:txBody>
          <a:bodyPr>
            <a:noAutofit/>
          </a:bodyPr>
          <a:lstStyle/>
          <a:p>
            <a:pPr algn="ctr"/>
            <a:r>
              <a:rPr lang="en-US" sz="4400" dirty="0" smtClean="0">
                <a:effectLst>
                  <a:outerShdw blurRad="38100" dist="38100" dir="2700000" algn="tl">
                    <a:srgbClr val="000000">
                      <a:alpha val="43137"/>
                    </a:srgbClr>
                  </a:outerShdw>
                </a:effectLst>
              </a:rPr>
              <a:t>An introduction to KEY terms and definitions</a:t>
            </a:r>
            <a:endParaRPr lang="en-US" sz="4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7010400" y="6487927"/>
            <a:ext cx="2133600" cy="365125"/>
          </a:xfrm>
        </p:spPr>
        <p:txBody>
          <a:bodyPr/>
          <a:lstStyle/>
          <a:p>
            <a:fld id="{30837B1F-12DC-49C9-8FDE-EB386A0200E4}" type="slidenum">
              <a:rPr lang="en-US" sz="1400" smtClean="0">
                <a:solidFill>
                  <a:schemeClr val="tx1"/>
                </a:solidFill>
              </a:rPr>
              <a:t>9</a:t>
            </a:fld>
            <a:endParaRPr lang="en-US" sz="1400" dirty="0">
              <a:solidFill>
                <a:schemeClr val="tx1"/>
              </a:solidFill>
            </a:endParaRPr>
          </a:p>
        </p:txBody>
      </p:sp>
    </p:spTree>
    <p:extLst>
      <p:ext uri="{BB962C8B-B14F-4D97-AF65-F5344CB8AC3E}">
        <p14:creationId xmlns:p14="http://schemas.microsoft.com/office/powerpoint/2010/main" val="13003080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75336"/>
            <a:ext cx="8229600" cy="1875536"/>
          </a:xfrm>
        </p:spPr>
        <p:txBody>
          <a:bodyPr>
            <a:normAutofit/>
          </a:bodyPr>
          <a:lstStyle/>
          <a:p>
            <a:pPr>
              <a:tabLst>
                <a:tab pos="566738" algn="l"/>
              </a:tabLst>
            </a:pPr>
            <a:r>
              <a:rPr lang="en-US" sz="3600" b="1" dirty="0" smtClean="0">
                <a:effectLst>
                  <a:outerShdw blurRad="38100" dist="38100" dir="2700000" algn="tl">
                    <a:srgbClr val="000000">
                      <a:alpha val="43137"/>
                    </a:srgbClr>
                  </a:outerShdw>
                </a:effectLst>
              </a:rPr>
              <a:t>Synthetic Cannabinoids Identified in U. S. </a:t>
            </a:r>
            <a:r>
              <a:rPr lang="en-US" sz="3600" b="1" dirty="0" err="1" smtClean="0">
                <a:effectLst>
                  <a:outerShdw blurRad="38100" dist="38100" dir="2700000" algn="tl">
                    <a:srgbClr val="000000">
                      <a:alpha val="43137"/>
                    </a:srgbClr>
                  </a:outerShdw>
                </a:effectLst>
              </a:rPr>
              <a:t>NFLIS</a:t>
            </a:r>
            <a:r>
              <a:rPr lang="en-US" sz="3600" b="1" dirty="0" smtClean="0">
                <a:effectLst>
                  <a:outerShdw blurRad="38100" dist="38100" dir="2700000" algn="tl">
                    <a:srgbClr val="000000">
                      <a:alpha val="43137"/>
                    </a:srgbClr>
                  </a:outerShdw>
                </a:effectLst>
              </a:rPr>
              <a:t> Forensic Labs</a:t>
            </a:r>
            <a:endParaRPr lang="en-US" sz="3600" dirty="0">
              <a:effectLst>
                <a:outerShdw blurRad="38100" dist="38100" dir="2700000" algn="tl">
                  <a:srgbClr val="000000">
                    <a:alpha val="43137"/>
                  </a:srgbClr>
                </a:outerShdw>
              </a:effectLst>
            </a:endParaRP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2192480724"/>
              </p:ext>
            </p:extLst>
          </p:nvPr>
        </p:nvGraphicFramePr>
        <p:xfrm>
          <a:off x="-762000" y="2552976"/>
          <a:ext cx="4842378" cy="316202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6"/>
          <p:cNvSpPr txBox="1">
            <a:spLocks/>
          </p:cNvSpPr>
          <p:nvPr/>
        </p:nvSpPr>
        <p:spPr bwMode="auto">
          <a:xfrm>
            <a:off x="81850" y="1676400"/>
            <a:ext cx="308108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a:lstStyle>
          <a:p>
            <a:r>
              <a:rPr lang="en-US" sz="2600" b="1" u="none" dirty="0" smtClean="0">
                <a:latin typeface="Calibri" pitchFamily="34" charset="0"/>
              </a:rPr>
              <a:t>19 variations reported in 2010</a:t>
            </a:r>
          </a:p>
          <a:p>
            <a:r>
              <a:rPr lang="en-US" sz="2600" b="1" u="none" dirty="0" smtClean="0">
                <a:latin typeface="Calibri" pitchFamily="34" charset="0"/>
              </a:rPr>
              <a:t>n=3,286</a:t>
            </a:r>
            <a:br>
              <a:rPr lang="en-US" sz="2600" b="1" u="none" dirty="0" smtClean="0">
                <a:latin typeface="Calibri" pitchFamily="34" charset="0"/>
              </a:rPr>
            </a:br>
            <a:endParaRPr lang="en-US" sz="2600" b="1" u="none" dirty="0">
              <a:latin typeface="Calibri" pitchFamily="34" charset="0"/>
            </a:endParaRPr>
          </a:p>
        </p:txBody>
      </p:sp>
      <p:graphicFrame>
        <p:nvGraphicFramePr>
          <p:cNvPr id="10" name="Chart Placeholder 8"/>
          <p:cNvGraphicFramePr>
            <a:graphicFrameLocks/>
          </p:cNvGraphicFramePr>
          <p:nvPr>
            <p:extLst>
              <p:ext uri="{D42A27DB-BD31-4B8C-83A1-F6EECF244321}">
                <p14:modId xmlns:p14="http://schemas.microsoft.com/office/powerpoint/2010/main" val="1784107384"/>
              </p:ext>
            </p:extLst>
          </p:nvPr>
        </p:nvGraphicFramePr>
        <p:xfrm>
          <a:off x="2209800" y="2580513"/>
          <a:ext cx="4974113" cy="3134487"/>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6"/>
          <p:cNvSpPr txBox="1">
            <a:spLocks/>
          </p:cNvSpPr>
          <p:nvPr/>
        </p:nvSpPr>
        <p:spPr bwMode="auto">
          <a:xfrm>
            <a:off x="2982470" y="1676400"/>
            <a:ext cx="308108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a:lstStyle>
          <a:p>
            <a:r>
              <a:rPr lang="en-US" sz="2600" b="1" u="none" dirty="0" smtClean="0">
                <a:latin typeface="Calibri" pitchFamily="34" charset="0"/>
              </a:rPr>
              <a:t>44 variations reported in 2011</a:t>
            </a:r>
          </a:p>
          <a:p>
            <a:r>
              <a:rPr lang="en-US" sz="2600" b="1" u="none" dirty="0" smtClean="0">
                <a:latin typeface="Calibri" pitchFamily="34" charset="0"/>
              </a:rPr>
              <a:t>n=23,688</a:t>
            </a:r>
            <a:br>
              <a:rPr lang="en-US" sz="2600" b="1" u="none" dirty="0" smtClean="0">
                <a:latin typeface="Calibri" pitchFamily="34" charset="0"/>
              </a:rPr>
            </a:br>
            <a:endParaRPr lang="en-US" sz="2600" b="1" u="none" dirty="0">
              <a:latin typeface="Calibri" pitchFamily="34" charset="0"/>
            </a:endParaRPr>
          </a:p>
        </p:txBody>
      </p:sp>
      <p:graphicFrame>
        <p:nvGraphicFramePr>
          <p:cNvPr id="12" name="Chart Placeholder 8"/>
          <p:cNvGraphicFramePr>
            <a:graphicFrameLocks/>
          </p:cNvGraphicFramePr>
          <p:nvPr>
            <p:extLst>
              <p:ext uri="{D42A27DB-BD31-4B8C-83A1-F6EECF244321}">
                <p14:modId xmlns:p14="http://schemas.microsoft.com/office/powerpoint/2010/main" val="4911447"/>
              </p:ext>
            </p:extLst>
          </p:nvPr>
        </p:nvGraphicFramePr>
        <p:xfrm>
          <a:off x="5029199" y="2603221"/>
          <a:ext cx="5151217" cy="3035579"/>
        </p:xfrm>
        <a:graphic>
          <a:graphicData uri="http://schemas.openxmlformats.org/drawingml/2006/chart">
            <c:chart xmlns:c="http://schemas.openxmlformats.org/drawingml/2006/chart" xmlns:r="http://schemas.openxmlformats.org/officeDocument/2006/relationships" r:id="rId5"/>
          </a:graphicData>
        </a:graphic>
      </p:graphicFrame>
      <p:sp>
        <p:nvSpPr>
          <p:cNvPr id="13" name="Title 6"/>
          <p:cNvSpPr txBox="1">
            <a:spLocks/>
          </p:cNvSpPr>
          <p:nvPr/>
        </p:nvSpPr>
        <p:spPr bwMode="auto">
          <a:xfrm>
            <a:off x="5986720" y="1496754"/>
            <a:ext cx="308108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a:lstStyle>
          <a:p>
            <a:r>
              <a:rPr lang="en-US" sz="2600" b="1" u="none" dirty="0" smtClean="0">
                <a:latin typeface="Calibri" pitchFamily="34" charset="0"/>
              </a:rPr>
              <a:t>55 variations reported in 2012</a:t>
            </a:r>
            <a:br>
              <a:rPr lang="en-US" sz="2600" b="1" u="none" dirty="0" smtClean="0">
                <a:latin typeface="Calibri" pitchFamily="34" charset="0"/>
              </a:rPr>
            </a:br>
            <a:r>
              <a:rPr lang="en-US" sz="2600" b="1" u="none" dirty="0" smtClean="0">
                <a:latin typeface="Calibri" pitchFamily="34" charset="0"/>
              </a:rPr>
              <a:t>n=41,458</a:t>
            </a:r>
            <a:endParaRPr lang="en-US" sz="2600" b="1" u="none" dirty="0">
              <a:latin typeface="Calibri" pitchFamily="34" charset="0"/>
            </a:endParaRPr>
          </a:p>
        </p:txBody>
      </p:sp>
      <p:sp>
        <p:nvSpPr>
          <p:cNvPr id="15" name="Slide Number Placeholder 1"/>
          <p:cNvSpPr>
            <a:spLocks noGrp="1"/>
          </p:cNvSpPr>
          <p:nvPr>
            <p:ph type="sldNum" sz="quarter" idx="4294967295"/>
          </p:nvPr>
        </p:nvSpPr>
        <p:spPr>
          <a:xfrm>
            <a:off x="7010400" y="6492875"/>
            <a:ext cx="2133600" cy="365125"/>
          </a:xfrm>
          <a:prstGeom prst="rect">
            <a:avLst/>
          </a:prstGeom>
        </p:spPr>
        <p:txBody>
          <a:bodyPr/>
          <a:lstStyle/>
          <a:p>
            <a:pPr algn="r"/>
            <a:fld id="{30837B1F-12DC-49C9-8FDE-EB386A0200E4}" type="slidenum">
              <a:rPr lang="en-US" sz="1400" smtClean="0">
                <a:solidFill>
                  <a:schemeClr val="tx1"/>
                </a:solidFill>
              </a:rPr>
              <a:pPr algn="r"/>
              <a:t>90</a:t>
            </a:fld>
            <a:endParaRPr lang="en-US" sz="1400" dirty="0">
              <a:solidFill>
                <a:schemeClr val="tx1"/>
              </a:solidFill>
            </a:endParaRPr>
          </a:p>
        </p:txBody>
      </p:sp>
      <p:sp>
        <p:nvSpPr>
          <p:cNvPr id="16" name="Text Box 4"/>
          <p:cNvSpPr txBox="1">
            <a:spLocks noChangeArrowheads="1"/>
          </p:cNvSpPr>
          <p:nvPr/>
        </p:nvSpPr>
        <p:spPr bwMode="auto">
          <a:xfrm>
            <a:off x="0" y="6550223"/>
            <a:ext cx="6048310" cy="307777"/>
          </a:xfrm>
          <a:prstGeom prst="rect">
            <a:avLst/>
          </a:prstGeom>
          <a:noFill/>
          <a:ln w="9525">
            <a:noFill/>
            <a:miter lim="800000"/>
            <a:headEnd/>
            <a:tailEnd/>
          </a:ln>
        </p:spPr>
        <p:txBody>
          <a:bodyPr wrap="square">
            <a:spAutoFit/>
          </a:bodyPr>
          <a:lstStyle/>
          <a:p>
            <a:pPr eaLnBrk="0" hangingPunct="0"/>
            <a:r>
              <a:rPr lang="en-US" sz="1400" u="none" dirty="0" smtClean="0">
                <a:latin typeface="+mj-lt"/>
                <a:cs typeface="Arial" pitchFamily="34" charset="0"/>
              </a:rPr>
              <a:t>SOURCE: U.S. DEA, Office of Diversion Control,  </a:t>
            </a:r>
            <a:r>
              <a:rPr lang="en-US" sz="1400" dirty="0" smtClean="0">
                <a:latin typeface="+mj-lt"/>
                <a:cs typeface="Arial" pitchFamily="34" charset="0"/>
              </a:rPr>
              <a:t>NFLIS data, 2010-2012.</a:t>
            </a:r>
            <a:endParaRPr lang="en-US" sz="1400" u="none" dirty="0">
              <a:latin typeface="+mj-lt"/>
              <a:cs typeface="Arial" pitchFamily="34" charset="0"/>
            </a:endParaRPr>
          </a:p>
        </p:txBody>
      </p:sp>
    </p:spTree>
    <p:extLst>
      <p:ext uri="{BB962C8B-B14F-4D97-AF65-F5344CB8AC3E}">
        <p14:creationId xmlns:p14="http://schemas.microsoft.com/office/powerpoint/2010/main" val="1449346940"/>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Calls Received by U.S. Poison Control Centers for Human Exposure to Synthetic Cathinones, 2010 to July 2013</a:t>
            </a:r>
            <a:endParaRPr lang="en-US" sz="3200" b="1"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620541127"/>
              </p:ext>
            </p:extLst>
          </p:nvPr>
        </p:nvGraphicFramePr>
        <p:xfrm>
          <a:off x="723900" y="2099101"/>
          <a:ext cx="7467600" cy="422749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6550223"/>
            <a:ext cx="7467600" cy="307777"/>
          </a:xfrm>
          <a:prstGeom prst="rect">
            <a:avLst/>
          </a:prstGeom>
          <a:noFill/>
        </p:spPr>
        <p:txBody>
          <a:bodyPr wrap="square" rtlCol="0">
            <a:spAutoFit/>
          </a:bodyPr>
          <a:lstStyle/>
          <a:p>
            <a:r>
              <a:rPr lang="en-US" sz="1400" dirty="0" smtClean="0"/>
              <a:t>SOURCE: American Association of Poison Control Centers, updated August 30, 2013.</a:t>
            </a:r>
            <a:endParaRPr lang="en-US" sz="1400" dirty="0"/>
          </a:p>
        </p:txBody>
      </p:sp>
      <p:sp>
        <p:nvSpPr>
          <p:cNvPr id="11" name="TextBox 10"/>
          <p:cNvSpPr txBox="1"/>
          <p:nvPr/>
        </p:nvSpPr>
        <p:spPr>
          <a:xfrm>
            <a:off x="838200" y="1524000"/>
            <a:ext cx="7239000" cy="830997"/>
          </a:xfrm>
          <a:prstGeom prst="rect">
            <a:avLst/>
          </a:prstGeom>
          <a:noFill/>
        </p:spPr>
        <p:txBody>
          <a:bodyPr wrap="square" rtlCol="0">
            <a:spAutoFit/>
          </a:bodyPr>
          <a:lstStyle/>
          <a:p>
            <a:pPr algn="ctr"/>
            <a:r>
              <a:rPr lang="en-US" sz="2400" b="1" i="1" dirty="0" smtClean="0">
                <a:solidFill>
                  <a:srgbClr val="C00000"/>
                </a:solidFill>
              </a:rPr>
              <a:t>There were no synthetic cathinone fatalities in 2010 but there were 18 in 2011</a:t>
            </a:r>
            <a:endParaRPr lang="en-US" sz="2400" b="1" i="1" dirty="0">
              <a:solidFill>
                <a:srgbClr val="C00000"/>
              </a:solidFill>
            </a:endParaRPr>
          </a:p>
        </p:txBody>
      </p:sp>
      <p:sp>
        <p:nvSpPr>
          <p:cNvPr id="2" name="Slide Number Placeholder 1"/>
          <p:cNvSpPr>
            <a:spLocks noGrp="1"/>
          </p:cNvSpPr>
          <p:nvPr>
            <p:ph type="sldNum" sz="quarter" idx="12"/>
          </p:nvPr>
        </p:nvSpPr>
        <p:spPr>
          <a:xfrm>
            <a:off x="7010400" y="6512866"/>
            <a:ext cx="2133600" cy="365125"/>
          </a:xfrm>
        </p:spPr>
        <p:txBody>
          <a:bodyPr/>
          <a:lstStyle/>
          <a:p>
            <a:fld id="{30837B1F-12DC-49C9-8FDE-EB386A0200E4}" type="slidenum">
              <a:rPr lang="en-US" sz="1400" smtClean="0">
                <a:solidFill>
                  <a:schemeClr val="tx1"/>
                </a:solidFill>
              </a:rPr>
              <a:t>91</a:t>
            </a:fld>
            <a:endParaRPr lang="en-US" sz="1400" dirty="0">
              <a:solidFill>
                <a:schemeClr val="tx1"/>
              </a:solidFill>
            </a:endParaRPr>
          </a:p>
        </p:txBody>
      </p:sp>
    </p:spTree>
    <p:extLst>
      <p:ext uri="{BB962C8B-B14F-4D97-AF65-F5344CB8AC3E}">
        <p14:creationId xmlns:p14="http://schemas.microsoft.com/office/powerpoint/2010/main" val="3181466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104" y="461772"/>
            <a:ext cx="7772400" cy="1143000"/>
          </a:xfrm>
        </p:spPr>
        <p:txBody>
          <a:bodyPr>
            <a:noAutofit/>
          </a:bodyPr>
          <a:lstStyle/>
          <a:p>
            <a:r>
              <a:rPr lang="en-US" sz="3600" b="1" dirty="0" smtClean="0">
                <a:effectLst>
                  <a:outerShdw blurRad="38100" dist="38100" dir="2700000" algn="tl">
                    <a:srgbClr val="000000">
                      <a:alpha val="43137"/>
                    </a:srgbClr>
                  </a:outerShdw>
                </a:effectLst>
              </a:rPr>
              <a:t>Synthetic Cathinones Identified in U.S.</a:t>
            </a:r>
            <a:r>
              <a:rPr lang="en-US" sz="3600" b="1" dirty="0" smtClean="0"/>
              <a:t> </a:t>
            </a:r>
            <a:r>
              <a:rPr lang="en-US" sz="3600" b="1" dirty="0" err="1" smtClean="0">
                <a:effectLst>
                  <a:outerShdw blurRad="38100" dist="38100" dir="2700000" algn="tl">
                    <a:srgbClr val="000000">
                      <a:alpha val="43137"/>
                    </a:srgbClr>
                  </a:outerShdw>
                </a:effectLst>
              </a:rPr>
              <a:t>NFLIS</a:t>
            </a:r>
            <a:r>
              <a:rPr lang="en-US" sz="3600" b="1" dirty="0" smtClean="0">
                <a:effectLst>
                  <a:outerShdw blurRad="38100" dist="38100" dir="2700000" algn="tl">
                    <a:srgbClr val="000000">
                      <a:alpha val="43137"/>
                    </a:srgbClr>
                  </a:outerShdw>
                </a:effectLst>
              </a:rPr>
              <a:t> Forensic Labs</a:t>
            </a:r>
            <a:br>
              <a:rPr lang="en-US" sz="3600" b="1" dirty="0" smtClean="0">
                <a:effectLst>
                  <a:outerShdw blurRad="38100" dist="38100" dir="2700000" algn="tl">
                    <a:srgbClr val="000000">
                      <a:alpha val="43137"/>
                    </a:srgbClr>
                  </a:outerShdw>
                </a:effectLst>
              </a:rPr>
            </a:br>
            <a:endParaRPr lang="en-US" sz="3600" b="1" dirty="0">
              <a:effectLst>
                <a:outerShdw blurRad="38100" dist="38100" dir="2700000" algn="tl">
                  <a:srgbClr val="000000">
                    <a:alpha val="43137"/>
                  </a:srgbClr>
                </a:outerShdw>
              </a:effectLst>
            </a:endParaRP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686901406"/>
              </p:ext>
            </p:extLst>
          </p:nvPr>
        </p:nvGraphicFramePr>
        <p:xfrm>
          <a:off x="-1078992" y="2815971"/>
          <a:ext cx="5157357" cy="307047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6"/>
          <p:cNvSpPr txBox="1">
            <a:spLocks/>
          </p:cNvSpPr>
          <p:nvPr/>
        </p:nvSpPr>
        <p:spPr bwMode="auto">
          <a:xfrm>
            <a:off x="217776" y="1828800"/>
            <a:ext cx="308108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a:lstStyle>
          <a:p>
            <a:r>
              <a:rPr lang="en-US" sz="2600" u="none" dirty="0" smtClean="0">
                <a:latin typeface="+mn-lt"/>
              </a:rPr>
              <a:t>17 varieties identified </a:t>
            </a:r>
          </a:p>
          <a:p>
            <a:r>
              <a:rPr lang="en-US" sz="2600" u="none" dirty="0" smtClean="0">
                <a:latin typeface="+mn-lt"/>
              </a:rPr>
              <a:t>in 2010</a:t>
            </a:r>
            <a:br>
              <a:rPr lang="en-US" sz="2600" u="none" dirty="0" smtClean="0">
                <a:latin typeface="+mn-lt"/>
              </a:rPr>
            </a:br>
            <a:r>
              <a:rPr lang="en-US" sz="2600" u="none" dirty="0" smtClean="0">
                <a:latin typeface="+mn-lt"/>
              </a:rPr>
              <a:t>n=731</a:t>
            </a:r>
            <a:endParaRPr lang="en-US" sz="2600" u="none" dirty="0">
              <a:latin typeface="+mn-lt"/>
            </a:endParaRPr>
          </a:p>
        </p:txBody>
      </p:sp>
      <p:graphicFrame>
        <p:nvGraphicFramePr>
          <p:cNvPr id="8" name="Chart Placeholder 8"/>
          <p:cNvGraphicFramePr>
            <a:graphicFrameLocks/>
          </p:cNvGraphicFramePr>
          <p:nvPr>
            <p:extLst>
              <p:ext uri="{D42A27DB-BD31-4B8C-83A1-F6EECF244321}">
                <p14:modId xmlns:p14="http://schemas.microsoft.com/office/powerpoint/2010/main" val="3701165741"/>
              </p:ext>
            </p:extLst>
          </p:nvPr>
        </p:nvGraphicFramePr>
        <p:xfrm>
          <a:off x="1834449" y="2612619"/>
          <a:ext cx="5394960" cy="3460347"/>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6"/>
          <p:cNvSpPr txBox="1">
            <a:spLocks/>
          </p:cNvSpPr>
          <p:nvPr/>
        </p:nvSpPr>
        <p:spPr bwMode="auto">
          <a:xfrm>
            <a:off x="3076757" y="1828800"/>
            <a:ext cx="308108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a:lstStyle>
          <a:p>
            <a:r>
              <a:rPr lang="en-US" sz="2600" u="none" dirty="0" smtClean="0">
                <a:latin typeface="+mn-lt"/>
              </a:rPr>
              <a:t>34 varieties identified </a:t>
            </a:r>
          </a:p>
          <a:p>
            <a:r>
              <a:rPr lang="en-US" sz="2600" u="none" dirty="0" smtClean="0">
                <a:latin typeface="+mn-lt"/>
              </a:rPr>
              <a:t>in 2011</a:t>
            </a:r>
            <a:br>
              <a:rPr lang="en-US" sz="2600" u="none" dirty="0" smtClean="0">
                <a:latin typeface="+mn-lt"/>
              </a:rPr>
            </a:br>
            <a:r>
              <a:rPr lang="en-US" sz="2600" u="none" dirty="0" smtClean="0">
                <a:latin typeface="+mn-lt"/>
              </a:rPr>
              <a:t>n=6,949</a:t>
            </a:r>
            <a:endParaRPr lang="en-US" sz="2600" u="none" dirty="0">
              <a:latin typeface="+mn-lt"/>
            </a:endParaRPr>
          </a:p>
        </p:txBody>
      </p:sp>
      <p:graphicFrame>
        <p:nvGraphicFramePr>
          <p:cNvPr id="11" name="Chart Placeholder 8"/>
          <p:cNvGraphicFramePr>
            <a:graphicFrameLocks/>
          </p:cNvGraphicFramePr>
          <p:nvPr>
            <p:extLst>
              <p:ext uri="{D42A27DB-BD31-4B8C-83A1-F6EECF244321}">
                <p14:modId xmlns:p14="http://schemas.microsoft.com/office/powerpoint/2010/main" val="1530049682"/>
              </p:ext>
            </p:extLst>
          </p:nvPr>
        </p:nvGraphicFramePr>
        <p:xfrm>
          <a:off x="4572000" y="2664422"/>
          <a:ext cx="5515842" cy="3700837"/>
        </p:xfrm>
        <a:graphic>
          <a:graphicData uri="http://schemas.openxmlformats.org/drawingml/2006/chart">
            <c:chart xmlns:c="http://schemas.openxmlformats.org/drawingml/2006/chart" xmlns:r="http://schemas.openxmlformats.org/officeDocument/2006/relationships" r:id="rId5"/>
          </a:graphicData>
        </a:graphic>
      </p:graphicFrame>
      <p:sp>
        <p:nvSpPr>
          <p:cNvPr id="12" name="Title 6"/>
          <p:cNvSpPr txBox="1">
            <a:spLocks/>
          </p:cNvSpPr>
          <p:nvPr/>
        </p:nvSpPr>
        <p:spPr bwMode="auto">
          <a:xfrm>
            <a:off x="6047895" y="1828800"/>
            <a:ext cx="308108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a:lstStyle>
          <a:p>
            <a:r>
              <a:rPr lang="en-US" sz="2600" u="none" dirty="0" smtClean="0">
                <a:latin typeface="+mn-lt"/>
              </a:rPr>
              <a:t>4</a:t>
            </a:r>
            <a:r>
              <a:rPr lang="en-US" sz="2600" u="none" dirty="0">
                <a:latin typeface="+mn-lt"/>
              </a:rPr>
              <a:t>8</a:t>
            </a:r>
            <a:r>
              <a:rPr lang="en-US" sz="2600" u="none" dirty="0" smtClean="0">
                <a:latin typeface="+mn-lt"/>
              </a:rPr>
              <a:t> varieties identified </a:t>
            </a:r>
          </a:p>
          <a:p>
            <a:r>
              <a:rPr lang="en-US" sz="2600" u="none" dirty="0" smtClean="0">
                <a:latin typeface="+mn-lt"/>
              </a:rPr>
              <a:t>in 2012</a:t>
            </a:r>
            <a:br>
              <a:rPr lang="en-US" sz="2600" u="none" dirty="0" smtClean="0">
                <a:latin typeface="+mn-lt"/>
              </a:rPr>
            </a:br>
            <a:r>
              <a:rPr lang="en-US" sz="2600" u="none" dirty="0" smtClean="0">
                <a:latin typeface="+mn-lt"/>
              </a:rPr>
              <a:t>n=14,239</a:t>
            </a:r>
            <a:endParaRPr lang="en-US" sz="2600" u="none" dirty="0">
              <a:latin typeface="+mn-lt"/>
            </a:endParaRPr>
          </a:p>
        </p:txBody>
      </p:sp>
      <p:graphicFrame>
        <p:nvGraphicFramePr>
          <p:cNvPr id="13" name="Chart Placeholder 3"/>
          <p:cNvGraphicFramePr>
            <a:graphicFrameLocks/>
          </p:cNvGraphicFramePr>
          <p:nvPr>
            <p:extLst>
              <p:ext uri="{D42A27DB-BD31-4B8C-83A1-F6EECF244321}">
                <p14:modId xmlns:p14="http://schemas.microsoft.com/office/powerpoint/2010/main" val="3400173604"/>
              </p:ext>
            </p:extLst>
          </p:nvPr>
        </p:nvGraphicFramePr>
        <p:xfrm>
          <a:off x="-69699" y="2973692"/>
          <a:ext cx="3146456" cy="33572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Placeholder 3"/>
          <p:cNvGraphicFramePr>
            <a:graphicFrameLocks/>
          </p:cNvGraphicFramePr>
          <p:nvPr>
            <p:extLst>
              <p:ext uri="{D42A27DB-BD31-4B8C-83A1-F6EECF244321}">
                <p14:modId xmlns:p14="http://schemas.microsoft.com/office/powerpoint/2010/main" val="2745830736"/>
              </p:ext>
            </p:extLst>
          </p:nvPr>
        </p:nvGraphicFramePr>
        <p:xfrm>
          <a:off x="1912476" y="3033708"/>
          <a:ext cx="4973864" cy="329720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Chart Placeholder 3"/>
          <p:cNvGraphicFramePr>
            <a:graphicFrameLocks/>
          </p:cNvGraphicFramePr>
          <p:nvPr>
            <p:extLst>
              <p:ext uri="{D42A27DB-BD31-4B8C-83A1-F6EECF244321}">
                <p14:modId xmlns:p14="http://schemas.microsoft.com/office/powerpoint/2010/main" val="2757307437"/>
              </p:ext>
            </p:extLst>
          </p:nvPr>
        </p:nvGraphicFramePr>
        <p:xfrm>
          <a:off x="4402721" y="2975113"/>
          <a:ext cx="6092179" cy="3359115"/>
        </p:xfrm>
        <a:graphic>
          <a:graphicData uri="http://schemas.openxmlformats.org/drawingml/2006/chart">
            <c:chart xmlns:c="http://schemas.openxmlformats.org/drawingml/2006/chart" xmlns:r="http://schemas.openxmlformats.org/officeDocument/2006/relationships" r:id="rId8"/>
          </a:graphicData>
        </a:graphic>
      </p:graphicFrame>
      <p:sp>
        <p:nvSpPr>
          <p:cNvPr id="16" name="Slide Number Placeholder 1"/>
          <p:cNvSpPr>
            <a:spLocks noGrp="1"/>
          </p:cNvSpPr>
          <p:nvPr>
            <p:ph type="sldNum" sz="quarter" idx="4294967295"/>
          </p:nvPr>
        </p:nvSpPr>
        <p:spPr>
          <a:xfrm>
            <a:off x="7010400" y="6492875"/>
            <a:ext cx="2133600" cy="365125"/>
          </a:xfrm>
          <a:prstGeom prst="rect">
            <a:avLst/>
          </a:prstGeom>
        </p:spPr>
        <p:txBody>
          <a:bodyPr/>
          <a:lstStyle/>
          <a:p>
            <a:pPr algn="r"/>
            <a:fld id="{30837B1F-12DC-49C9-8FDE-EB386A0200E4}" type="slidenum">
              <a:rPr lang="en-US" sz="1400" smtClean="0">
                <a:solidFill>
                  <a:schemeClr val="tx1"/>
                </a:solidFill>
              </a:rPr>
              <a:pPr algn="r"/>
              <a:t>92</a:t>
            </a:fld>
            <a:endParaRPr lang="en-US" sz="1400" dirty="0">
              <a:solidFill>
                <a:schemeClr val="tx1"/>
              </a:solidFill>
            </a:endParaRPr>
          </a:p>
        </p:txBody>
      </p:sp>
      <p:sp>
        <p:nvSpPr>
          <p:cNvPr id="17" name="Text Box 4"/>
          <p:cNvSpPr txBox="1">
            <a:spLocks noChangeArrowheads="1"/>
          </p:cNvSpPr>
          <p:nvPr/>
        </p:nvSpPr>
        <p:spPr bwMode="auto">
          <a:xfrm>
            <a:off x="0" y="6550223"/>
            <a:ext cx="6048310" cy="307777"/>
          </a:xfrm>
          <a:prstGeom prst="rect">
            <a:avLst/>
          </a:prstGeom>
          <a:noFill/>
          <a:ln w="9525">
            <a:noFill/>
            <a:miter lim="800000"/>
            <a:headEnd/>
            <a:tailEnd/>
          </a:ln>
        </p:spPr>
        <p:txBody>
          <a:bodyPr wrap="square">
            <a:spAutoFit/>
          </a:bodyPr>
          <a:lstStyle/>
          <a:p>
            <a:pPr eaLnBrk="0" hangingPunct="0"/>
            <a:r>
              <a:rPr lang="en-US" sz="1400" u="none" dirty="0" smtClean="0">
                <a:latin typeface="+mj-lt"/>
                <a:cs typeface="Arial" pitchFamily="34" charset="0"/>
              </a:rPr>
              <a:t>SOURCE: U.S. DEA, Office of Diversion Control,  </a:t>
            </a:r>
            <a:r>
              <a:rPr lang="en-US" sz="1400" dirty="0" smtClean="0">
                <a:latin typeface="+mj-lt"/>
                <a:cs typeface="Arial" pitchFamily="34" charset="0"/>
              </a:rPr>
              <a:t>NFLIS data, 2010-2012.</a:t>
            </a:r>
            <a:endParaRPr lang="en-US" sz="1400" u="none" dirty="0">
              <a:latin typeface="+mj-lt"/>
              <a:cs typeface="Arial" pitchFamily="34" charset="0"/>
            </a:endParaRPr>
          </a:p>
        </p:txBody>
      </p:sp>
    </p:spTree>
    <p:extLst>
      <p:ext uri="{BB962C8B-B14F-4D97-AF65-F5344CB8AC3E}">
        <p14:creationId xmlns:p14="http://schemas.microsoft.com/office/powerpoint/2010/main" val="848304823"/>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44562"/>
          </a:xfrm>
        </p:spPr>
        <p:txBody>
          <a:bodyPr>
            <a:noAutofit/>
          </a:bodyPr>
          <a:lstStyle/>
          <a:p>
            <a:r>
              <a:rPr lang="en-US" sz="4000" b="1" dirty="0" smtClean="0">
                <a:effectLst>
                  <a:outerShdw blurRad="38100" dist="38100" dir="2700000" algn="tl">
                    <a:srgbClr val="000000">
                      <a:alpha val="43137"/>
                    </a:srgbClr>
                  </a:outerShdw>
                </a:effectLst>
              </a:rPr>
              <a:t>Psychedelic Drug Use and Baby Boomers</a:t>
            </a:r>
            <a:endParaRPr lang="en-US" sz="40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81000" y="1143000"/>
            <a:ext cx="8382000" cy="5257800"/>
          </a:xfrm>
        </p:spPr>
        <p:txBody>
          <a:bodyPr>
            <a:normAutofit/>
          </a:bodyPr>
          <a:lstStyle/>
          <a:p>
            <a:r>
              <a:rPr lang="en-US" sz="2600" dirty="0" smtClean="0"/>
              <a:t>32 </a:t>
            </a:r>
            <a:r>
              <a:rPr lang="en-US" sz="2600" dirty="0"/>
              <a:t>million Americans have used any psychedelic </a:t>
            </a:r>
            <a:r>
              <a:rPr lang="en-US" sz="2600" dirty="0" smtClean="0"/>
              <a:t>drug </a:t>
            </a:r>
            <a:r>
              <a:rPr lang="en-US" sz="2600" dirty="0"/>
              <a:t>at least once in their lifetimes— </a:t>
            </a:r>
            <a:r>
              <a:rPr lang="en-US" sz="2600" dirty="0">
                <a:solidFill>
                  <a:schemeClr val="tx2"/>
                </a:solidFill>
              </a:rPr>
              <a:t>about </a:t>
            </a:r>
            <a:r>
              <a:rPr lang="en-US" sz="2600" dirty="0" smtClean="0">
                <a:solidFill>
                  <a:schemeClr val="tx2"/>
                </a:solidFill>
              </a:rPr>
              <a:t>17% </a:t>
            </a:r>
            <a:r>
              <a:rPr lang="en-US" sz="2600" dirty="0">
                <a:solidFill>
                  <a:schemeClr val="tx2"/>
                </a:solidFill>
              </a:rPr>
              <a:t>of all American adults between the ages of </a:t>
            </a:r>
            <a:r>
              <a:rPr lang="en-US" sz="2600" dirty="0" smtClean="0">
                <a:solidFill>
                  <a:schemeClr val="tx2"/>
                </a:solidFill>
              </a:rPr>
              <a:t>21-64</a:t>
            </a:r>
            <a:r>
              <a:rPr lang="en-US" sz="2600" dirty="0"/>
              <a:t>. </a:t>
            </a:r>
            <a:endParaRPr lang="en-US" sz="2600" dirty="0" smtClean="0"/>
          </a:p>
          <a:p>
            <a:r>
              <a:rPr lang="en-US" sz="2600" dirty="0" smtClean="0"/>
              <a:t>Overall </a:t>
            </a:r>
            <a:r>
              <a:rPr lang="en-US" sz="2600" dirty="0"/>
              <a:t>rates of lifetime psychedelic use are </a:t>
            </a:r>
            <a:r>
              <a:rPr lang="en-US" sz="2600" dirty="0">
                <a:solidFill>
                  <a:schemeClr val="tx2"/>
                </a:solidFill>
              </a:rPr>
              <a:t>roughly the same</a:t>
            </a:r>
            <a:r>
              <a:rPr lang="en-US" sz="2600" dirty="0"/>
              <a:t> among the 'baby boomers' and younger </a:t>
            </a:r>
            <a:r>
              <a:rPr lang="en-US" sz="2600" dirty="0" smtClean="0"/>
              <a:t>adults</a:t>
            </a:r>
          </a:p>
          <a:p>
            <a:r>
              <a:rPr lang="en-US" sz="2600" dirty="0"/>
              <a:t>Lifetime psychedelic drug use among baby boomers aged 50 to 64 was </a:t>
            </a:r>
            <a:r>
              <a:rPr lang="en-US" sz="2600" dirty="0">
                <a:solidFill>
                  <a:schemeClr val="tx2"/>
                </a:solidFill>
              </a:rPr>
              <a:t>on par with </a:t>
            </a:r>
            <a:r>
              <a:rPr lang="en-US" sz="2600" dirty="0"/>
              <a:t>that of younger adults aged </a:t>
            </a:r>
            <a:r>
              <a:rPr lang="en-US" sz="2600" dirty="0" smtClean="0"/>
              <a:t>21-25</a:t>
            </a:r>
            <a:r>
              <a:rPr lang="en-US" sz="2600" dirty="0"/>
              <a:t>, about </a:t>
            </a:r>
            <a:r>
              <a:rPr lang="en-US" sz="2600" dirty="0" smtClean="0"/>
              <a:t>15%. </a:t>
            </a:r>
          </a:p>
          <a:p>
            <a:r>
              <a:rPr lang="en-US" sz="2600" dirty="0" smtClean="0"/>
              <a:t>The </a:t>
            </a:r>
            <a:r>
              <a:rPr lang="en-US" sz="2600" dirty="0"/>
              <a:t>highest rate was among adults aged </a:t>
            </a:r>
            <a:r>
              <a:rPr lang="en-US" sz="2600" dirty="0" smtClean="0"/>
              <a:t>30-34 (over 20%) </a:t>
            </a:r>
          </a:p>
          <a:p>
            <a:r>
              <a:rPr lang="en-US" sz="2600" dirty="0" smtClean="0"/>
              <a:t>Adults </a:t>
            </a:r>
            <a:r>
              <a:rPr lang="en-US" sz="2600" dirty="0"/>
              <a:t>over the age of 65 largely missed the advent of psychedelic drugs in popular culture, since only </a:t>
            </a:r>
            <a:r>
              <a:rPr lang="en-US" sz="2600" dirty="0" smtClean="0"/>
              <a:t>1% </a:t>
            </a:r>
            <a:r>
              <a:rPr lang="en-US" sz="2600" dirty="0"/>
              <a:t>reported using them</a:t>
            </a:r>
            <a:r>
              <a:rPr lang="en-US" sz="2600" dirty="0" smtClean="0"/>
              <a:t>.</a:t>
            </a:r>
            <a:endParaRPr lang="en-US" sz="2600" dirty="0"/>
          </a:p>
        </p:txBody>
      </p:sp>
      <p:sp>
        <p:nvSpPr>
          <p:cNvPr id="6" name="Text Box 4"/>
          <p:cNvSpPr txBox="1">
            <a:spLocks noChangeArrowheads="1"/>
          </p:cNvSpPr>
          <p:nvPr/>
        </p:nvSpPr>
        <p:spPr bwMode="auto">
          <a:xfrm>
            <a:off x="0" y="6334780"/>
            <a:ext cx="8915400" cy="523220"/>
          </a:xfrm>
          <a:prstGeom prst="rect">
            <a:avLst/>
          </a:prstGeom>
          <a:noFill/>
          <a:ln w="9525">
            <a:noFill/>
            <a:miter lim="800000"/>
            <a:headEnd/>
            <a:tailEnd/>
          </a:ln>
        </p:spPr>
        <p:txBody>
          <a:bodyPr wrap="square">
            <a:spAutoFit/>
          </a:bodyPr>
          <a:lstStyle/>
          <a:p>
            <a:pPr eaLnBrk="0" hangingPunct="0"/>
            <a:r>
              <a:rPr lang="en-US" sz="1400" u="none" dirty="0" smtClean="0">
                <a:latin typeface="+mj-lt"/>
                <a:cs typeface="Arial" pitchFamily="34" charset="0"/>
              </a:rPr>
              <a:t>SOURCE: </a:t>
            </a:r>
            <a:r>
              <a:rPr lang="en-US" sz="1400" u="sng" dirty="0">
                <a:hlinkClick r:id="rId3"/>
              </a:rPr>
              <a:t>http://www.medicaldaily.com/psychedelic-drug-use-united-states-common-now-1960s-generation-245218#.</a:t>
            </a:r>
            <a:r>
              <a:rPr lang="en-US" sz="1400" u="sng" dirty="0" smtClean="0">
                <a:hlinkClick r:id="rId3"/>
              </a:rPr>
              <a:t>Ugzg8FaFeGA.email</a:t>
            </a:r>
            <a:r>
              <a:rPr lang="en-US" sz="1400" dirty="0">
                <a:latin typeface="+mj-lt"/>
                <a:cs typeface="Arial" pitchFamily="34" charset="0"/>
              </a:rPr>
              <a:t>.</a:t>
            </a:r>
            <a:endParaRPr lang="en-US" sz="1400" dirty="0"/>
          </a:p>
        </p:txBody>
      </p:sp>
      <p:sp>
        <p:nvSpPr>
          <p:cNvPr id="7" name="Slide Number Placeholder 1"/>
          <p:cNvSpPr>
            <a:spLocks noGrp="1"/>
          </p:cNvSpPr>
          <p:nvPr>
            <p:ph type="sldNum" sz="quarter" idx="4294967295"/>
          </p:nvPr>
        </p:nvSpPr>
        <p:spPr>
          <a:xfrm>
            <a:off x="7010400" y="6492875"/>
            <a:ext cx="2133600" cy="365125"/>
          </a:xfrm>
          <a:prstGeom prst="rect">
            <a:avLst/>
          </a:prstGeom>
        </p:spPr>
        <p:txBody>
          <a:bodyPr/>
          <a:lstStyle/>
          <a:p>
            <a:pPr algn="r"/>
            <a:fld id="{30837B1F-12DC-49C9-8FDE-EB386A0200E4}" type="slidenum">
              <a:rPr lang="en-US" sz="1400" smtClean="0">
                <a:solidFill>
                  <a:schemeClr val="tx1"/>
                </a:solidFill>
              </a:rPr>
              <a:pPr algn="r"/>
              <a:t>93</a:t>
            </a:fld>
            <a:endParaRPr lang="en-US" sz="1400" dirty="0">
              <a:solidFill>
                <a:schemeClr val="tx1"/>
              </a:solidFill>
            </a:endParaRPr>
          </a:p>
        </p:txBody>
      </p:sp>
    </p:spTree>
    <p:extLst>
      <p:ext uri="{BB962C8B-B14F-4D97-AF65-F5344CB8AC3E}">
        <p14:creationId xmlns:p14="http://schemas.microsoft.com/office/powerpoint/2010/main" val="649985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Synthetic Drug Use in Europe</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533400" y="1295400"/>
            <a:ext cx="8229600" cy="4525963"/>
          </a:xfrm>
        </p:spPr>
        <p:txBody>
          <a:bodyPr>
            <a:noAutofit/>
          </a:bodyPr>
          <a:lstStyle/>
          <a:p>
            <a:r>
              <a:rPr lang="en-US" sz="2800" dirty="0">
                <a:solidFill>
                  <a:schemeClr val="tx2"/>
                </a:solidFill>
              </a:rPr>
              <a:t>Seventy-three (73) new psychoactive substances </a:t>
            </a:r>
            <a:r>
              <a:rPr lang="en-US" sz="2800" dirty="0"/>
              <a:t>were officially notified for the first time in 2012 via the </a:t>
            </a:r>
            <a:r>
              <a:rPr lang="en-US" sz="2800" dirty="0" smtClean="0"/>
              <a:t>EU Early </a:t>
            </a:r>
            <a:r>
              <a:rPr lang="en-US" sz="2800" dirty="0"/>
              <a:t>warning system (</a:t>
            </a:r>
            <a:r>
              <a:rPr lang="en-US" sz="2800" dirty="0" smtClean="0"/>
              <a:t>EWS). </a:t>
            </a:r>
          </a:p>
          <a:p>
            <a:r>
              <a:rPr lang="en-US" sz="2800" dirty="0" smtClean="0"/>
              <a:t>This </a:t>
            </a:r>
            <a:r>
              <a:rPr lang="en-US" sz="2800" dirty="0"/>
              <a:t>continues the </a:t>
            </a:r>
            <a:r>
              <a:rPr lang="en-US" sz="2800" dirty="0">
                <a:solidFill>
                  <a:schemeClr val="tx2"/>
                </a:solidFill>
              </a:rPr>
              <a:t>upward trend of substances reported in a single year</a:t>
            </a:r>
            <a:r>
              <a:rPr lang="en-US" sz="2800" dirty="0" smtClean="0"/>
              <a:t>: from </a:t>
            </a:r>
            <a:r>
              <a:rPr lang="en-US" sz="2800" dirty="0"/>
              <a:t>49 in 2011, 41 in 2010 and 24 in 2009. </a:t>
            </a:r>
            <a:endParaRPr lang="en-US" sz="2800" dirty="0" smtClean="0"/>
          </a:p>
          <a:p>
            <a:r>
              <a:rPr lang="en-US" sz="2800" dirty="0" smtClean="0"/>
              <a:t>In </a:t>
            </a:r>
            <a:r>
              <a:rPr lang="en-US" sz="2800" dirty="0"/>
              <a:t>2012, the list of substances reported was dominated by </a:t>
            </a:r>
            <a:r>
              <a:rPr lang="en-US" sz="2800" dirty="0" smtClean="0">
                <a:solidFill>
                  <a:schemeClr val="tx2"/>
                </a:solidFill>
              </a:rPr>
              <a:t>30 synthetic cannabinoids</a:t>
            </a:r>
          </a:p>
          <a:p>
            <a:r>
              <a:rPr lang="en-US" sz="2800" dirty="0" smtClean="0"/>
              <a:t>Over </a:t>
            </a:r>
            <a:r>
              <a:rPr lang="en-US" sz="2800" dirty="0"/>
              <a:t>280 new psychoactive substances </a:t>
            </a:r>
            <a:r>
              <a:rPr lang="en-US" sz="2800" dirty="0" smtClean="0"/>
              <a:t>are currently </a:t>
            </a:r>
            <a:r>
              <a:rPr lang="en-US" sz="2800" dirty="0"/>
              <a:t>monitored by the </a:t>
            </a:r>
            <a:r>
              <a:rPr lang="en-US" sz="2800" dirty="0" smtClean="0"/>
              <a:t>EWS.</a:t>
            </a:r>
            <a:endParaRPr lang="en-US" sz="2800" dirty="0"/>
          </a:p>
        </p:txBody>
      </p:sp>
      <p:sp>
        <p:nvSpPr>
          <p:cNvPr id="7" name="Slide Number Placeholder 1"/>
          <p:cNvSpPr>
            <a:spLocks noGrp="1"/>
          </p:cNvSpPr>
          <p:nvPr>
            <p:ph type="sldNum" sz="quarter" idx="4294967295"/>
          </p:nvPr>
        </p:nvSpPr>
        <p:spPr>
          <a:xfrm>
            <a:off x="7010400" y="6492875"/>
            <a:ext cx="2133600" cy="365125"/>
          </a:xfrm>
          <a:prstGeom prst="rect">
            <a:avLst/>
          </a:prstGeom>
        </p:spPr>
        <p:txBody>
          <a:bodyPr/>
          <a:lstStyle/>
          <a:p>
            <a:pPr algn="r"/>
            <a:fld id="{30837B1F-12DC-49C9-8FDE-EB386A0200E4}" type="slidenum">
              <a:rPr lang="en-US" sz="1400" smtClean="0">
                <a:solidFill>
                  <a:schemeClr val="tx1"/>
                </a:solidFill>
              </a:rPr>
              <a:pPr algn="r"/>
              <a:t>94</a:t>
            </a:fld>
            <a:endParaRPr lang="en-US" sz="1400" dirty="0">
              <a:solidFill>
                <a:schemeClr val="tx1"/>
              </a:solidFill>
            </a:endParaRPr>
          </a:p>
        </p:txBody>
      </p:sp>
      <p:sp>
        <p:nvSpPr>
          <p:cNvPr id="8" name="Text Box 4"/>
          <p:cNvSpPr txBox="1">
            <a:spLocks noChangeArrowheads="1"/>
          </p:cNvSpPr>
          <p:nvPr/>
        </p:nvSpPr>
        <p:spPr bwMode="auto">
          <a:xfrm>
            <a:off x="0" y="6550223"/>
            <a:ext cx="6048310" cy="307777"/>
          </a:xfrm>
          <a:prstGeom prst="rect">
            <a:avLst/>
          </a:prstGeom>
          <a:noFill/>
          <a:ln w="9525">
            <a:noFill/>
            <a:miter lim="800000"/>
            <a:headEnd/>
            <a:tailEnd/>
          </a:ln>
        </p:spPr>
        <p:txBody>
          <a:bodyPr wrap="square">
            <a:spAutoFit/>
          </a:bodyPr>
          <a:lstStyle/>
          <a:p>
            <a:pPr eaLnBrk="0" hangingPunct="0"/>
            <a:r>
              <a:rPr lang="en-US" sz="1400" u="none" dirty="0" smtClean="0">
                <a:latin typeface="+mj-lt"/>
                <a:cs typeface="Arial" pitchFamily="34" charset="0"/>
              </a:rPr>
              <a:t>SOURCE: </a:t>
            </a:r>
            <a:r>
              <a:rPr lang="en-US" sz="1400" i="1" u="none" dirty="0" smtClean="0">
                <a:latin typeface="+mj-lt"/>
                <a:cs typeface="Arial" pitchFamily="34" charset="0"/>
              </a:rPr>
              <a:t>EMCDDA-Europol News Release</a:t>
            </a:r>
            <a:r>
              <a:rPr lang="en-US" sz="1400" u="none" dirty="0" smtClean="0">
                <a:latin typeface="+mj-lt"/>
                <a:cs typeface="Arial" pitchFamily="34" charset="0"/>
              </a:rPr>
              <a:t>, May 2013.</a:t>
            </a:r>
            <a:endParaRPr lang="en-US" sz="1400" u="none" dirty="0">
              <a:latin typeface="+mj-lt"/>
              <a:cs typeface="Arial" pitchFamily="34" charset="0"/>
            </a:endParaRPr>
          </a:p>
        </p:txBody>
      </p:sp>
    </p:spTree>
    <p:extLst>
      <p:ext uri="{BB962C8B-B14F-4D97-AF65-F5344CB8AC3E}">
        <p14:creationId xmlns:p14="http://schemas.microsoft.com/office/powerpoint/2010/main" val="202166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72935" y="609600"/>
            <a:ext cx="7709065" cy="5791200"/>
          </a:xfrm>
          <a:prstGeom prst="rect">
            <a:avLst/>
          </a:prstGeom>
        </p:spPr>
      </p:pic>
      <p:sp>
        <p:nvSpPr>
          <p:cNvPr id="2" name="Title 1"/>
          <p:cNvSpPr>
            <a:spLocks noGrp="1"/>
          </p:cNvSpPr>
          <p:nvPr>
            <p:ph type="title"/>
          </p:nvPr>
        </p:nvSpPr>
        <p:spPr>
          <a:xfrm>
            <a:off x="609600" y="2819400"/>
            <a:ext cx="7772400" cy="1362075"/>
          </a:xfrm>
        </p:spPr>
        <p:txBody>
          <a:bodyPr>
            <a:noAutofit/>
          </a:bodyPr>
          <a:lstStyle/>
          <a:p>
            <a:pPr algn="ctr"/>
            <a:r>
              <a:rPr lang="en-US" sz="4400" dirty="0" smtClean="0">
                <a:effectLst>
                  <a:outerShdw blurRad="38100" dist="38100" dir="2700000" algn="tl">
                    <a:srgbClr val="000000">
                      <a:alpha val="43137"/>
                    </a:srgbClr>
                  </a:outerShdw>
                </a:effectLst>
              </a:rPr>
              <a:t>OTHER NOTABLE SYNTHETIC DRUGS – “NEW AND OLD”</a:t>
            </a:r>
            <a:endParaRPr lang="en-US" sz="4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95</a:t>
            </a:fld>
            <a:endParaRPr lang="en-US" sz="1400" dirty="0">
              <a:solidFill>
                <a:schemeClr val="tx1"/>
              </a:solidFill>
            </a:endParaRPr>
          </a:p>
        </p:txBody>
      </p:sp>
    </p:spTree>
    <p:extLst>
      <p:ext uri="{BB962C8B-B14F-4D97-AF65-F5344CB8AC3E}">
        <p14:creationId xmlns:p14="http://schemas.microsoft.com/office/powerpoint/2010/main" val="35457966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What will be Covered in this Section?</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1600200"/>
            <a:ext cx="8382000" cy="4953000"/>
          </a:xfrm>
        </p:spPr>
        <p:txBody>
          <a:bodyPr>
            <a:normAutofit fontScale="85000" lnSpcReduction="20000"/>
          </a:bodyPr>
          <a:lstStyle/>
          <a:p>
            <a:r>
              <a:rPr lang="en-US" dirty="0" smtClean="0"/>
              <a:t>MDMA/ecstasy, and Molly</a:t>
            </a:r>
          </a:p>
          <a:p>
            <a:r>
              <a:rPr lang="en-US" dirty="0" smtClean="0">
                <a:solidFill>
                  <a:schemeClr val="tx2"/>
                </a:solidFill>
              </a:rPr>
              <a:t>Piperazines</a:t>
            </a:r>
          </a:p>
          <a:p>
            <a:r>
              <a:rPr lang="en-US" dirty="0" smtClean="0"/>
              <a:t>2C-Phenethlyamines</a:t>
            </a:r>
            <a:endParaRPr lang="en-US" dirty="0"/>
          </a:p>
          <a:p>
            <a:r>
              <a:rPr lang="en-US" dirty="0" smtClean="0">
                <a:solidFill>
                  <a:schemeClr val="tx2"/>
                </a:solidFill>
              </a:rPr>
              <a:t>Psilocybin/Psilocin</a:t>
            </a:r>
          </a:p>
          <a:p>
            <a:r>
              <a:rPr lang="en-US" dirty="0" smtClean="0"/>
              <a:t>Dextromethorphan</a:t>
            </a:r>
          </a:p>
          <a:p>
            <a:r>
              <a:rPr lang="en-US" dirty="0" smtClean="0">
                <a:solidFill>
                  <a:schemeClr val="tx2"/>
                </a:solidFill>
              </a:rPr>
              <a:t>PCP</a:t>
            </a:r>
          </a:p>
          <a:p>
            <a:r>
              <a:rPr lang="en-US" dirty="0" smtClean="0"/>
              <a:t>Kratom</a:t>
            </a:r>
          </a:p>
          <a:p>
            <a:r>
              <a:rPr lang="en-US" dirty="0" smtClean="0">
                <a:solidFill>
                  <a:schemeClr val="tx2"/>
                </a:solidFill>
              </a:rPr>
              <a:t>Krokodil</a:t>
            </a:r>
          </a:p>
          <a:p>
            <a:r>
              <a:rPr lang="en-US" dirty="0" smtClean="0"/>
              <a:t>Benzo Fury</a:t>
            </a:r>
          </a:p>
          <a:p>
            <a:r>
              <a:rPr lang="en-US" dirty="0" smtClean="0">
                <a:solidFill>
                  <a:schemeClr val="tx2"/>
                </a:solidFill>
              </a:rPr>
              <a:t>Syrup/Sizzurp/Drank</a:t>
            </a:r>
          </a:p>
          <a:p>
            <a:r>
              <a:rPr lang="en-US" dirty="0" smtClean="0"/>
              <a:t>Dabs/Vapor Pens</a:t>
            </a:r>
          </a:p>
        </p:txBody>
      </p:sp>
      <p:pic>
        <p:nvPicPr>
          <p:cNvPr id="7" name="Picture 6"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09800"/>
            <a:ext cx="4726542" cy="39624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96</a:t>
            </a:fld>
            <a:endParaRPr lang="en-US" sz="1400" dirty="0">
              <a:solidFill>
                <a:schemeClr val="tx1"/>
              </a:solidFill>
            </a:endParaRPr>
          </a:p>
        </p:txBody>
      </p:sp>
    </p:spTree>
    <p:extLst>
      <p:ext uri="{BB962C8B-B14F-4D97-AF65-F5344CB8AC3E}">
        <p14:creationId xmlns:p14="http://schemas.microsoft.com/office/powerpoint/2010/main" val="343357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50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100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par>
                          <p:cTn id="36" fill="hold">
                            <p:stCondLst>
                              <p:cond delay="8500"/>
                            </p:stCondLst>
                            <p:childTnLst>
                              <p:par>
                                <p:cTn id="37" presetID="10" presetClass="entr" presetSubtype="0" fill="hold" grpId="0" nodeType="afterEffect">
                                  <p:stCondLst>
                                    <p:cond delay="50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par>
                          <p:cTn id="40" fill="hold">
                            <p:stCondLst>
                              <p:cond delay="9500"/>
                            </p:stCondLst>
                            <p:childTnLst>
                              <p:par>
                                <p:cTn id="41" presetID="10" presetClass="entr" presetSubtype="0" fill="hold" grpId="0" nodeType="afterEffect">
                                  <p:stCondLst>
                                    <p:cond delay="50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500"/>
                                        <p:tgtEl>
                                          <p:spTgt spid="6">
                                            <p:txEl>
                                              <p:pRg st="9" end="9"/>
                                            </p:txEl>
                                          </p:spTgt>
                                        </p:tgtEl>
                                      </p:cBhvr>
                                    </p:animEffect>
                                  </p:childTnLst>
                                </p:cTn>
                              </p:par>
                            </p:childTnLst>
                          </p:cTn>
                        </p:par>
                        <p:par>
                          <p:cTn id="44" fill="hold">
                            <p:stCondLst>
                              <p:cond delay="10500"/>
                            </p:stCondLst>
                            <p:childTnLst>
                              <p:par>
                                <p:cTn id="45" presetID="10" presetClass="entr" presetSubtype="0" fill="hold" grpId="0" nodeType="afterEffect">
                                  <p:stCondLst>
                                    <p:cond delay="50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dvAuto="50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noAutofit/>
          </a:bodyPr>
          <a:lstStyle/>
          <a:p>
            <a:r>
              <a:rPr lang="en-US" sz="3600" b="1" dirty="0" smtClean="0">
                <a:effectLst>
                  <a:outerShdw blurRad="38100" dist="38100" dir="2700000" algn="tl">
                    <a:srgbClr val="000000">
                      <a:alpha val="43137"/>
                    </a:srgbClr>
                  </a:outerShdw>
                </a:effectLst>
              </a:rPr>
              <a:t>Not Just New Drugs: Some Old Ones are Reappearing: 2010-June 2013</a:t>
            </a:r>
            <a:endParaRPr lang="en-US" sz="36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6057306"/>
              </p:ext>
            </p:extLst>
          </p:nvPr>
        </p:nvGraphicFramePr>
        <p:xfrm>
          <a:off x="850900" y="1347316"/>
          <a:ext cx="7899400" cy="5177507"/>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bwMode="auto">
          <a:xfrm>
            <a:off x="1295400" y="2057400"/>
            <a:ext cx="3505200" cy="1371600"/>
          </a:xfrm>
          <a:prstGeom prst="ellipse">
            <a:avLst/>
          </a:prstGeom>
          <a:noFill/>
          <a:ln w="3175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7200" b="0" i="0" u="sng"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1981200" y="5257800"/>
            <a:ext cx="1676400" cy="647700"/>
          </a:xfrm>
          <a:prstGeom prst="ellipse">
            <a:avLst/>
          </a:prstGeom>
          <a:noFill/>
          <a:ln w="3175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7200" b="0" i="0" u="sng" strike="noStrike" cap="none" normalizeH="0" baseline="0" dirty="0" smtClean="0">
              <a:ln>
                <a:noFill/>
              </a:ln>
              <a:solidFill>
                <a:schemeClr val="tx1"/>
              </a:solidFill>
              <a:effectLst/>
              <a:latin typeface="Comic Sans MS" pitchFamily="66" charset="0"/>
            </a:endParaRPr>
          </a:p>
        </p:txBody>
      </p:sp>
      <p:sp>
        <p:nvSpPr>
          <p:cNvPr id="7" name="Text Box 4"/>
          <p:cNvSpPr txBox="1">
            <a:spLocks noChangeArrowheads="1"/>
          </p:cNvSpPr>
          <p:nvPr/>
        </p:nvSpPr>
        <p:spPr bwMode="auto">
          <a:xfrm>
            <a:off x="15240" y="6550223"/>
            <a:ext cx="6080760" cy="307777"/>
          </a:xfrm>
          <a:prstGeom prst="rect">
            <a:avLst/>
          </a:prstGeom>
          <a:noFill/>
          <a:ln w="9525">
            <a:noFill/>
            <a:miter lim="800000"/>
            <a:headEnd/>
            <a:tailEnd/>
          </a:ln>
        </p:spPr>
        <p:txBody>
          <a:bodyPr wrap="square">
            <a:spAutoFit/>
          </a:bodyPr>
          <a:lstStyle/>
          <a:p>
            <a:pPr eaLnBrk="0" hangingPunct="0"/>
            <a:r>
              <a:rPr lang="en-US" sz="1400" u="none" dirty="0" smtClean="0">
                <a:latin typeface="+mj-lt"/>
                <a:cs typeface="Arial" pitchFamily="34" charset="0"/>
              </a:rPr>
              <a:t>SOURCE: U.S. DEA, Office of Diversion Control,  </a:t>
            </a:r>
            <a:r>
              <a:rPr lang="en-US" sz="1400" dirty="0" smtClean="0">
                <a:latin typeface="+mj-lt"/>
                <a:cs typeface="Arial" pitchFamily="34" charset="0"/>
              </a:rPr>
              <a:t>NFLIS data, 2010-2013.</a:t>
            </a:r>
            <a:endParaRPr lang="en-US" sz="1400" u="none" dirty="0">
              <a:latin typeface="+mj-lt"/>
              <a:cs typeface="Arial" pitchFamily="34" charset="0"/>
            </a:endParaRPr>
          </a:p>
        </p:txBody>
      </p:sp>
      <p:sp>
        <p:nvSpPr>
          <p:cNvPr id="8"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97</a:t>
            </a:fld>
            <a:endParaRPr lang="en-US" sz="1400" dirty="0">
              <a:solidFill>
                <a:schemeClr val="tx1"/>
              </a:solidFill>
            </a:endParaRPr>
          </a:p>
        </p:txBody>
      </p:sp>
    </p:spTree>
    <p:extLst>
      <p:ext uri="{BB962C8B-B14F-4D97-AF65-F5344CB8AC3E}">
        <p14:creationId xmlns:p14="http://schemas.microsoft.com/office/powerpoint/2010/main" val="2033996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b="1" dirty="0" smtClean="0">
                <a:effectLst>
                  <a:outerShdw blurRad="38100" dist="38100" dir="2700000" algn="tl">
                    <a:srgbClr val="000000">
                      <a:alpha val="43137"/>
                    </a:srgbClr>
                  </a:outerShdw>
                </a:effectLst>
              </a:rPr>
              <a:t>MDMA (Ecstasy)</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447800"/>
            <a:ext cx="8305800" cy="4876800"/>
          </a:xfrm>
        </p:spPr>
        <p:txBody>
          <a:bodyPr>
            <a:normAutofit/>
          </a:bodyPr>
          <a:lstStyle/>
          <a:p>
            <a:pPr>
              <a:buClr>
                <a:schemeClr val="accent4">
                  <a:lumMod val="50000"/>
                </a:schemeClr>
              </a:buClr>
            </a:pPr>
            <a:r>
              <a:rPr lang="en-US" dirty="0" smtClean="0"/>
              <a:t>3</a:t>
            </a:r>
            <a:r>
              <a:rPr lang="en-US" dirty="0"/>
              <a:t>, </a:t>
            </a:r>
            <a:r>
              <a:rPr lang="en-US" dirty="0" smtClean="0"/>
              <a:t>4-methylenedioxy-methamphetamine</a:t>
            </a:r>
          </a:p>
          <a:p>
            <a:pPr>
              <a:buClr>
                <a:schemeClr val="accent4">
                  <a:lumMod val="50000"/>
                </a:schemeClr>
              </a:buClr>
            </a:pPr>
            <a:r>
              <a:rPr lang="en-US" dirty="0" smtClean="0"/>
              <a:t>Street terms: Adam</a:t>
            </a:r>
            <a:r>
              <a:rPr lang="en-US" dirty="0"/>
              <a:t>, E, X, </a:t>
            </a:r>
            <a:r>
              <a:rPr lang="en-US" dirty="0" smtClean="0"/>
              <a:t>XTC, love drug, Molly </a:t>
            </a:r>
          </a:p>
          <a:p>
            <a:pPr>
              <a:buClr>
                <a:schemeClr val="accent4">
                  <a:lumMod val="50000"/>
                </a:schemeClr>
              </a:buClr>
            </a:pPr>
            <a:r>
              <a:rPr lang="en-US" dirty="0" smtClean="0"/>
              <a:t>A </a:t>
            </a:r>
            <a:r>
              <a:rPr lang="en-US" dirty="0"/>
              <a:t>synthetic, psychoactive drug with both </a:t>
            </a:r>
            <a:r>
              <a:rPr lang="en-US" dirty="0">
                <a:solidFill>
                  <a:schemeClr val="tx2"/>
                </a:solidFill>
              </a:rPr>
              <a:t>stimulant</a:t>
            </a:r>
            <a:r>
              <a:rPr lang="en-US" dirty="0"/>
              <a:t> and </a:t>
            </a:r>
            <a:r>
              <a:rPr lang="en-US" dirty="0">
                <a:solidFill>
                  <a:schemeClr val="tx2"/>
                </a:solidFill>
              </a:rPr>
              <a:t>hallucinogenic</a:t>
            </a:r>
            <a:r>
              <a:rPr lang="en-US" dirty="0"/>
              <a:t> properties similar to methamphetamine and </a:t>
            </a:r>
            <a:r>
              <a:rPr lang="en-US" dirty="0" smtClean="0"/>
              <a:t>mescaline</a:t>
            </a:r>
          </a:p>
          <a:p>
            <a:pPr>
              <a:buClr>
                <a:schemeClr val="accent4">
                  <a:lumMod val="50000"/>
                </a:schemeClr>
              </a:buClr>
            </a:pPr>
            <a:r>
              <a:rPr lang="en-US" dirty="0" smtClean="0"/>
              <a:t>Adverse effects: </a:t>
            </a:r>
            <a:r>
              <a:rPr lang="en-US" dirty="0" smtClean="0">
                <a:solidFill>
                  <a:schemeClr val="tx2"/>
                </a:solidFill>
              </a:rPr>
              <a:t>enhanced physical activity, sweating, lack of coordination, mental confusion, jaw clenching, hyperthermia, and agitation</a:t>
            </a:r>
            <a:endParaRPr lang="en-US" dirty="0">
              <a:solidFill>
                <a:schemeClr val="tx2"/>
              </a:solidFill>
            </a:endParaRPr>
          </a:p>
        </p:txBody>
      </p:sp>
      <p:sp>
        <p:nvSpPr>
          <p:cNvPr id="2" name="TextBox 1"/>
          <p:cNvSpPr txBox="1"/>
          <p:nvPr/>
        </p:nvSpPr>
        <p:spPr>
          <a:xfrm>
            <a:off x="0" y="6550223"/>
            <a:ext cx="8305800" cy="307777"/>
          </a:xfrm>
          <a:prstGeom prst="rect">
            <a:avLst/>
          </a:prstGeom>
          <a:noFill/>
        </p:spPr>
        <p:txBody>
          <a:bodyPr wrap="square" rtlCol="0">
            <a:spAutoFit/>
          </a:bodyPr>
          <a:lstStyle/>
          <a:p>
            <a:r>
              <a:rPr lang="en-US" sz="1400" dirty="0"/>
              <a:t>NIDA. (2010). </a:t>
            </a:r>
            <a:r>
              <a:rPr lang="en-US" sz="1400" i="1" dirty="0"/>
              <a:t>NIDA InfoFacts: MDMA (Ecstasy). </a:t>
            </a:r>
            <a:endParaRPr lang="en-US" sz="1400" dirty="0"/>
          </a:p>
        </p:txBody>
      </p:sp>
      <p:sp>
        <p:nvSpPr>
          <p:cNvPr id="3" name="Slide Number Placeholder 2"/>
          <p:cNvSpPr>
            <a:spLocks noGrp="1"/>
          </p:cNvSpPr>
          <p:nvPr>
            <p:ph type="sldNum" sz="quarter" idx="12"/>
          </p:nvPr>
        </p:nvSpPr>
        <p:spPr>
          <a:xfrm>
            <a:off x="7010400" y="6521548"/>
            <a:ext cx="2133600" cy="365125"/>
          </a:xfrm>
        </p:spPr>
        <p:txBody>
          <a:bodyPr/>
          <a:lstStyle/>
          <a:p>
            <a:fld id="{30837B1F-12DC-49C9-8FDE-EB386A0200E4}" type="slidenum">
              <a:rPr lang="en-US" sz="1400" smtClean="0">
                <a:solidFill>
                  <a:schemeClr val="tx1"/>
                </a:solidFill>
              </a:rPr>
              <a:t>98</a:t>
            </a:fld>
            <a:endParaRPr lang="en-US" sz="1400" dirty="0">
              <a:solidFill>
                <a:schemeClr val="tx1"/>
              </a:solidFill>
            </a:endParaRPr>
          </a:p>
        </p:txBody>
      </p:sp>
    </p:spTree>
    <p:extLst>
      <p:ext uri="{BB962C8B-B14F-4D97-AF65-F5344CB8AC3E}">
        <p14:creationId xmlns:p14="http://schemas.microsoft.com/office/powerpoint/2010/main" val="19863437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1" y="381000"/>
            <a:ext cx="8153400" cy="1143000"/>
          </a:xfrm>
        </p:spPr>
        <p:txBody>
          <a:bodyPr>
            <a:noAutofit/>
          </a:bodyPr>
          <a:lstStyle/>
          <a:p>
            <a:r>
              <a:rPr lang="en-US" b="1" dirty="0" smtClean="0">
                <a:effectLst>
                  <a:outerShdw blurRad="38100" dist="38100" dir="2700000" algn="tl">
                    <a:srgbClr val="000000">
                      <a:alpha val="43137"/>
                    </a:srgbClr>
                  </a:outerShdw>
                </a:effectLst>
              </a:rPr>
              <a:t>Glimpses of MDMA Situation in U.S.: 1999-2013</a:t>
            </a:r>
            <a:endParaRPr lang="en-US" b="1" dirty="0">
              <a:effectLst>
                <a:outerShdw blurRad="38100" dist="38100" dir="2700000" algn="tl">
                  <a:srgbClr val="000000">
                    <a:alpha val="43137"/>
                  </a:srgbClr>
                </a:outerShdw>
              </a:effectLst>
            </a:endParaRPr>
          </a:p>
        </p:txBody>
      </p:sp>
      <p:graphicFrame>
        <p:nvGraphicFramePr>
          <p:cNvPr id="6" name="Chart Placeholder 5"/>
          <p:cNvGraphicFramePr>
            <a:graphicFrameLocks noGrp="1"/>
          </p:cNvGraphicFramePr>
          <p:nvPr>
            <p:ph sz="half" idx="1"/>
            <p:extLst>
              <p:ext uri="{D42A27DB-BD31-4B8C-83A1-F6EECF244321}">
                <p14:modId xmlns:p14="http://schemas.microsoft.com/office/powerpoint/2010/main" val="1863302481"/>
              </p:ext>
            </p:extLst>
          </p:nvPr>
        </p:nvGraphicFramePr>
        <p:xfrm>
          <a:off x="762000" y="1752600"/>
          <a:ext cx="3810000" cy="4114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ontent Placeholder 2"/>
          <p:cNvGraphicFramePr>
            <a:graphicFrameLocks noGrp="1"/>
          </p:cNvGraphicFramePr>
          <p:nvPr>
            <p:ph sz="half" idx="2"/>
            <p:extLst>
              <p:ext uri="{D42A27DB-BD31-4B8C-83A1-F6EECF244321}">
                <p14:modId xmlns:p14="http://schemas.microsoft.com/office/powerpoint/2010/main" val="3934738809"/>
              </p:ext>
            </p:extLst>
          </p:nvPr>
        </p:nvGraphicFramePr>
        <p:xfrm>
          <a:off x="4648200" y="1828800"/>
          <a:ext cx="3810000" cy="41148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0" y="6334780"/>
            <a:ext cx="8067850" cy="523220"/>
          </a:xfrm>
          <a:prstGeom prst="rect">
            <a:avLst/>
          </a:prstGeom>
          <a:noFill/>
        </p:spPr>
        <p:txBody>
          <a:bodyPr wrap="none" rtlCol="0">
            <a:spAutoFit/>
          </a:bodyPr>
          <a:lstStyle/>
          <a:p>
            <a:r>
              <a:rPr lang="en-US" sz="1400" dirty="0" smtClean="0"/>
              <a:t>SOURCES: </a:t>
            </a:r>
            <a:r>
              <a:rPr lang="en-US" sz="1400" u="none" dirty="0" smtClean="0">
                <a:hlinkClick r:id="rId6"/>
              </a:rPr>
              <a:t>http://www.ecstasydata.org/stats_substance_by_year.php</a:t>
            </a:r>
            <a:r>
              <a:rPr lang="en-US" sz="1400" u="none" dirty="0" smtClean="0"/>
              <a:t>; </a:t>
            </a:r>
            <a:r>
              <a:rPr lang="en-US" sz="1400" dirty="0">
                <a:cs typeface="Arial" pitchFamily="34" charset="0"/>
              </a:rPr>
              <a:t>U.S. DEA, Office of Diversion Control,  </a:t>
            </a:r>
            <a:endParaRPr lang="en-US" sz="1400" dirty="0" smtClean="0">
              <a:cs typeface="Arial" pitchFamily="34" charset="0"/>
            </a:endParaRPr>
          </a:p>
          <a:p>
            <a:r>
              <a:rPr lang="en-US" sz="1400" dirty="0" smtClean="0">
                <a:cs typeface="Arial" pitchFamily="34" charset="0"/>
              </a:rPr>
              <a:t>NFLIS </a:t>
            </a:r>
            <a:r>
              <a:rPr lang="en-US" sz="1400" dirty="0">
                <a:cs typeface="Arial" pitchFamily="34" charset="0"/>
              </a:rPr>
              <a:t>data, </a:t>
            </a:r>
            <a:r>
              <a:rPr lang="en-US" sz="1400" dirty="0" smtClean="0">
                <a:cs typeface="Arial" pitchFamily="34" charset="0"/>
              </a:rPr>
              <a:t>2006-2012</a:t>
            </a:r>
            <a:r>
              <a:rPr lang="en-US" sz="1400" u="none" dirty="0" smtClean="0"/>
              <a:t>.</a:t>
            </a:r>
            <a:endParaRPr lang="en-US" sz="1400" u="none" dirty="0"/>
          </a:p>
        </p:txBody>
      </p:sp>
      <p:sp>
        <p:nvSpPr>
          <p:cNvPr id="7"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99</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2452469867"/>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TIMING" val="|2.2|39"/>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9397</TotalTime>
  <Words>31625</Words>
  <Application>Microsoft Office PowerPoint</Application>
  <PresentationFormat>On-screen Show (4:3)</PresentationFormat>
  <Paragraphs>1913</Paragraphs>
  <Slides>134</Slides>
  <Notes>134</Notes>
  <HiddenSlides>0</HiddenSlides>
  <MMClips>1</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134</vt:i4>
      </vt:variant>
    </vt:vector>
  </HeadingPairs>
  <TitlesOfParts>
    <vt:vector size="138" baseType="lpstr">
      <vt:lpstr>Office Theme</vt:lpstr>
      <vt:lpstr>ChemSketch</vt:lpstr>
      <vt:lpstr>CS ChemDraw Drawing</vt:lpstr>
      <vt:lpstr>Bitmap Image</vt:lpstr>
      <vt:lpstr>Will They Turn You into a Zombie? What Clinicians Need to Know about Synthetic Drugs (2nd Edition)</vt:lpstr>
      <vt:lpstr>Training Collaborators</vt:lpstr>
      <vt:lpstr>Special Acknowledgements</vt:lpstr>
      <vt:lpstr>Introductions</vt:lpstr>
      <vt:lpstr>What are we talking about?</vt:lpstr>
      <vt:lpstr>“Tales of Bath Salts and Zombie Cannibalism”</vt:lpstr>
      <vt:lpstr>Have your heard these other media reports about “Bath Salts”?</vt:lpstr>
      <vt:lpstr>Educational Objectives  At the end of this presentation, participants will be able to:</vt:lpstr>
      <vt:lpstr>An introduction to KEY terms and definitions</vt:lpstr>
      <vt:lpstr>How Psychoactive Substances Work</vt:lpstr>
      <vt:lpstr>Commonly Used Psychoactive Substances</vt:lpstr>
      <vt:lpstr>PowerPoint Presentation</vt:lpstr>
      <vt:lpstr>Why People Use Psychoactive Substances</vt:lpstr>
      <vt:lpstr>PowerPoint Presentation</vt:lpstr>
      <vt:lpstr>Substance Use Disorder (SUD)</vt:lpstr>
      <vt:lpstr>What is a Substance Use Disorder?</vt:lpstr>
      <vt:lpstr>Some Additional Important Terminology</vt:lpstr>
      <vt:lpstr>Psychological Craving</vt:lpstr>
      <vt:lpstr>Tolerance</vt:lpstr>
      <vt:lpstr>Withdrawal</vt:lpstr>
      <vt:lpstr>A Review of  synthetic DRUGS</vt:lpstr>
      <vt:lpstr>  User Report #1 (Drug not specified)</vt:lpstr>
      <vt:lpstr>  User Report #2 (Synthetic Cannabinoid)</vt:lpstr>
      <vt:lpstr>“Designer” Psychoactive Substances</vt:lpstr>
      <vt:lpstr>Examples of Major Synthetic Psychedelics</vt:lpstr>
      <vt:lpstr>Examples of Major Synthetic Stimulants</vt:lpstr>
      <vt:lpstr>From the term “Bath Salts” to…</vt:lpstr>
      <vt:lpstr>Synthetic  Drugs</vt:lpstr>
      <vt:lpstr>Synthetic Cannabinoids Spice vs. “Spice”</vt:lpstr>
      <vt:lpstr>Synthetic Cathinones Bath Salts vs. “Bath Salts”</vt:lpstr>
      <vt:lpstr>Marijuana (Cannabis)</vt:lpstr>
      <vt:lpstr>Synthetic Cannabinoids</vt:lpstr>
      <vt:lpstr>Synthetic Cannabinoids</vt:lpstr>
      <vt:lpstr>Synthetic Cannabinoids:  The Major Compounds</vt:lpstr>
      <vt:lpstr>PowerPoint Presentation</vt:lpstr>
      <vt:lpstr>Timeline of Synthetic Cannabinoid Products</vt:lpstr>
      <vt:lpstr>Factors Associated with Synthetic Cannabinoid Popularity</vt:lpstr>
      <vt:lpstr>Six States Report Cases of Kidney  Damage Linked to Synthetic Cannabinoids</vt:lpstr>
      <vt:lpstr>Synthetic Cannabinoid Use Leads to Dangerous Symptoms in Pregnant Women</vt:lpstr>
      <vt:lpstr>Case Example: Synthetic Cannabinoid Use among Pregnant Woman</vt:lpstr>
      <vt:lpstr>Khat</vt:lpstr>
      <vt:lpstr>Synthetic Cathinones  </vt:lpstr>
      <vt:lpstr>Synthetic Cathinones are b-keto (‘bk’) Analogs of Amphetamine</vt:lpstr>
      <vt:lpstr>Sources and Continuing Availability</vt:lpstr>
      <vt:lpstr>Challenges with Chromatography Screening</vt:lpstr>
      <vt:lpstr>Synthetic Drug Testing Protocol – What to Consider</vt:lpstr>
      <vt:lpstr>Human Exposure Calls to U.S. Poison Centers on Synthetic Cannabinoids and Cathinones and the Effect of Federal Regulations</vt:lpstr>
      <vt:lpstr>“New Zealand’s Designer Drug Law Draws Global Interest”</vt:lpstr>
      <vt:lpstr>the Effects of synthetic DRUGS</vt:lpstr>
      <vt:lpstr>PowerPoint Presentation</vt:lpstr>
      <vt:lpstr>Short-Term Effects of  Synthetic Cannabinoids</vt:lpstr>
      <vt:lpstr>Cannabis vs. Synthetic Cannabinoids: Effects Seen in Clinical Cases</vt:lpstr>
      <vt:lpstr>Synthetic Cannabinoids: Other Considerations</vt:lpstr>
      <vt:lpstr>“A Tale of Two Cases” – Case #1</vt:lpstr>
      <vt:lpstr>“A Tale of Two Cases” – Case #2</vt:lpstr>
      <vt:lpstr>Group Discussion: Why the Discrepancy in Reported Effects?</vt:lpstr>
      <vt:lpstr>Clinical Symptoms of Synthetic Cathinone Use in Patients Admitted to the Emergency Department (N=236)</vt:lpstr>
      <vt:lpstr>Effects of Mephedrone</vt:lpstr>
      <vt:lpstr>Effects of Methylone</vt:lpstr>
      <vt:lpstr>Synthetic Stimulants:  Cognition</vt:lpstr>
      <vt:lpstr>Bath Salts in Michigan Case Report – MMWR, May 2011</vt:lpstr>
      <vt:lpstr>Maine Reports Serious Infections Linked with Injection of Bath Salts</vt:lpstr>
      <vt:lpstr>the Neurobiology of synthetic drug USE</vt:lpstr>
      <vt:lpstr>  Cannabinoids</vt:lpstr>
      <vt:lpstr>“Classic”  Cannabinoids</vt:lpstr>
      <vt:lpstr>Synthetic Cannabinoids</vt:lpstr>
      <vt:lpstr>Synthetic Cannabinoids:  “The Next Generation”</vt:lpstr>
      <vt:lpstr>Stimulants</vt:lpstr>
      <vt:lpstr>“Classic” Stimulants</vt:lpstr>
      <vt:lpstr> Synthetic Stimulants</vt:lpstr>
      <vt:lpstr> Synthetic Cathinones</vt:lpstr>
      <vt:lpstr> Synthetic Cathinones</vt:lpstr>
      <vt:lpstr>Synthetic Cathinones vs.  “Classic” Stimulants</vt:lpstr>
      <vt:lpstr>Synthetic Stimulants:  Physical Concerns</vt:lpstr>
      <vt:lpstr>MDPV Addiction Potential</vt:lpstr>
      <vt:lpstr> </vt:lpstr>
      <vt:lpstr> </vt:lpstr>
      <vt:lpstr>Dissociative Anesthetics</vt:lpstr>
      <vt:lpstr> Synthetic Dissociatives</vt:lpstr>
      <vt:lpstr>Psychedelics</vt:lpstr>
      <vt:lpstr>Synthetic Psychedelics</vt:lpstr>
      <vt:lpstr>Synthetic Psychedelics:  Other Considerations</vt:lpstr>
      <vt:lpstr>the EPIDEMIOLOGY OF synthetic  DRUG USE</vt:lpstr>
      <vt:lpstr>Emerging Drug Items Identified in U.S. NFLIS Forensic Labs: 2010-2012 </vt:lpstr>
      <vt:lpstr>Number of Unique Types of Synthetic Drugs Identified Nationally: NFLIS (2010-2012) </vt:lpstr>
      <vt:lpstr>Calls Received by U.S. Poison Control Centers for Human Exposure to Synthetic Marijuana, 2010 to July 2013</vt:lpstr>
      <vt:lpstr>Past Year Drug Use by 12th Grade Students: MTF, 2012</vt:lpstr>
      <vt:lpstr>Percentage of U.S. Students (Grades 9 to 12) Reporting Past Year Alcohol and Other Drug Use, 2012 (N=3,884)</vt:lpstr>
      <vt:lpstr>Emergency Room Visits  Related to Synthetic Cannabis and Cathinones: DAWN, 2011</vt:lpstr>
      <vt:lpstr>Synthetic Cannabinoids Identified in U. S. NFLIS Forensic Labs</vt:lpstr>
      <vt:lpstr>Calls Received by U.S. Poison Control Centers for Human Exposure to Synthetic Cathinones, 2010 to July 2013</vt:lpstr>
      <vt:lpstr>Synthetic Cathinones Identified in U.S. NFLIS Forensic Labs </vt:lpstr>
      <vt:lpstr>Psychedelic Drug Use and Baby Boomers</vt:lpstr>
      <vt:lpstr>Synthetic Drug Use in Europe</vt:lpstr>
      <vt:lpstr>OTHER NOTABLE SYNTHETIC DRUGS – “NEW AND OLD”</vt:lpstr>
      <vt:lpstr>What will be Covered in this Section?</vt:lpstr>
      <vt:lpstr>Not Just New Drugs: Some Old Ones are Reappearing: 2010-June 2013</vt:lpstr>
      <vt:lpstr>MDMA (Ecstasy)</vt:lpstr>
      <vt:lpstr>Glimpses of MDMA Situation in U.S.: 1999-2013</vt:lpstr>
      <vt:lpstr>What is “Molly”?</vt:lpstr>
      <vt:lpstr>Piperazines</vt:lpstr>
      <vt:lpstr>Piperazines</vt:lpstr>
      <vt:lpstr>2C-Phenethylamine</vt:lpstr>
      <vt:lpstr>2C-Phenethylamines</vt:lpstr>
      <vt:lpstr>Spread of 2C-Phenethylamine throughout the United States</vt:lpstr>
      <vt:lpstr> 2C-C-NBOMe, 2C-I-NBOMe,  Mescaline-NBOMe  </vt:lpstr>
      <vt:lpstr>Psilocybin vs. Psilocin</vt:lpstr>
      <vt:lpstr>PowerPoint Presentation</vt:lpstr>
      <vt:lpstr>Dextromethorphan (DXM)</vt:lpstr>
      <vt:lpstr>PowerPoint Presentation</vt:lpstr>
      <vt:lpstr>Phencyclidine</vt:lpstr>
      <vt:lpstr>A Few Other Substances to  Throw in the Mix…</vt:lpstr>
      <vt:lpstr>Kratom</vt:lpstr>
      <vt:lpstr>Krokodil</vt:lpstr>
      <vt:lpstr>Benzo Fury</vt:lpstr>
      <vt:lpstr>“Syrup” in Texas</vt:lpstr>
      <vt:lpstr>New “Relaxation” Drinks: Drank and Lean</vt:lpstr>
      <vt:lpstr>“Sizzurp” Cognac, Vodka, and Fruit Flavor </vt:lpstr>
      <vt:lpstr>Dabs, BHO, Honey, Budder</vt:lpstr>
      <vt:lpstr>Vapor Pens</vt:lpstr>
      <vt:lpstr>Case studies, sample Treatment protocols and  concluding thoughts</vt:lpstr>
      <vt:lpstr>Case Study #1</vt:lpstr>
      <vt:lpstr>Case Study #2</vt:lpstr>
      <vt:lpstr>Case Study #2, continued</vt:lpstr>
      <vt:lpstr>Synthetic Cannabinoids – Clinical Presentation</vt:lpstr>
      <vt:lpstr>Sample Clinical Treatment Protocol  for Synthetic Cannabinoid Users</vt:lpstr>
      <vt:lpstr>Recognizing Synthetic Cathinone Intoxication</vt:lpstr>
      <vt:lpstr>Sample Clinical Treatment Protocol  for Synthetic Cathinone Users</vt:lpstr>
      <vt:lpstr>What do you do if someone has taken a Synthetic Drug?</vt:lpstr>
      <vt:lpstr>In Summary: Key Points</vt:lpstr>
      <vt:lpstr>In Summary: Key Points</vt:lpstr>
      <vt:lpstr>PowerPoint Presentation</vt:lpstr>
      <vt:lpstr>Resources for Continued Learning</vt:lpstr>
      <vt:lpstr>Thank you for your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Maxwell</dc:creator>
  <cp:lastModifiedBy>Beth Finnerty</cp:lastModifiedBy>
  <cp:revision>561</cp:revision>
  <dcterms:created xsi:type="dcterms:W3CDTF">2012-08-28T21:25:27Z</dcterms:created>
  <dcterms:modified xsi:type="dcterms:W3CDTF">2013-12-03T16:30:34Z</dcterms:modified>
</cp:coreProperties>
</file>